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0" r:id="rId4"/>
    <p:sldId id="261" r:id="rId5"/>
    <p:sldId id="264" r:id="rId6"/>
    <p:sldId id="277" r:id="rId7"/>
    <p:sldId id="273" r:id="rId8"/>
    <p:sldId id="263" r:id="rId9"/>
    <p:sldId id="274" r:id="rId10"/>
    <p:sldId id="266" r:id="rId11"/>
    <p:sldId id="276" r:id="rId12"/>
    <p:sldId id="278" r:id="rId13"/>
    <p:sldId id="279" r:id="rId14"/>
    <p:sldId id="280" r:id="rId15"/>
    <p:sldId id="268" r:id="rId16"/>
    <p:sldId id="269" r:id="rId17"/>
    <p:sldId id="270" r:id="rId18"/>
    <p:sldId id="281" r:id="rId19"/>
    <p:sldId id="271" r:id="rId20"/>
    <p:sldId id="272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0476" autoAdjust="0"/>
  </p:normalViewPr>
  <p:slideViewPr>
    <p:cSldViewPr snapToGrid="0">
      <p:cViewPr varScale="1">
        <p:scale>
          <a:sx n="104" d="100"/>
          <a:sy n="104" d="100"/>
        </p:scale>
        <p:origin x="90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09B83-85C8-4552-811E-03B1892B2F3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3FE90-B963-4F2D-BD47-9676697A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270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https://developer.mozilla.org/zh-TW/docs/Learn/JavaScript/First_steps/What_is_JavaScript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3FE90-B963-4F2D-BD47-9676697A42B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43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https://developer.mozilla.org/zh-TW/docs/Web/JavaScript/Reference/Statements/let</a:t>
            </a:r>
          </a:p>
          <a:p>
            <a:r>
              <a:rPr lang="en-US" altLang="zh-TW" dirty="0" smtClean="0"/>
              <a:t>https://developer.mozilla.org/en-US/docs/Web/JavaScript/Reference/Statements/const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3FE90-B963-4F2D-BD47-9676697A42B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88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https://ithelp.ithome.com.tw/articles/10190873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3FE90-B963-4F2D-BD47-9676697A42B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720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3FE90-B963-4F2D-BD47-9676697A42B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43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2154115" y="3677957"/>
            <a:ext cx="9262447" cy="643582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帳號註冊、登入網頁前端防呆與提示</a:t>
            </a:r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資料</a:t>
            </a:r>
            <a:r>
              <a:rPr lang="zh-TW" altLang="en-US" dirty="0"/>
              <a:t>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基本型別 </a:t>
            </a:r>
            <a:r>
              <a:rPr lang="en-US" altLang="zh-TW" dirty="0"/>
              <a:t>(Primitives) </a:t>
            </a:r>
            <a:r>
              <a:rPr lang="zh-TW" altLang="en-US" dirty="0"/>
              <a:t>與物件型別 </a:t>
            </a:r>
            <a:r>
              <a:rPr lang="en-US" altLang="zh-TW" dirty="0"/>
              <a:t>(Object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基本</a:t>
            </a:r>
            <a:r>
              <a:rPr lang="zh-TW" altLang="en-US" dirty="0"/>
              <a:t>型</a:t>
            </a:r>
            <a:r>
              <a:rPr lang="zh-TW" altLang="en-US" dirty="0" smtClean="0"/>
              <a:t>別： 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string</a:t>
            </a:r>
            <a:r>
              <a:rPr lang="zh-TW" altLang="en-US" dirty="0"/>
              <a:t>、</a:t>
            </a:r>
            <a:r>
              <a:rPr lang="en-US" altLang="zh-TW" dirty="0"/>
              <a:t>number</a:t>
            </a:r>
            <a:r>
              <a:rPr lang="zh-TW" altLang="en-US" dirty="0"/>
              <a:t>、</a:t>
            </a:r>
            <a:r>
              <a:rPr lang="en-US" altLang="zh-TW" dirty="0" err="1"/>
              <a:t>boolean</a:t>
            </a:r>
            <a:r>
              <a:rPr lang="zh-TW" altLang="en-US" dirty="0"/>
              <a:t>、</a:t>
            </a:r>
            <a:r>
              <a:rPr lang="en-US" altLang="zh-TW" dirty="0"/>
              <a:t>null</a:t>
            </a:r>
            <a:r>
              <a:rPr lang="zh-TW" altLang="en-US" dirty="0"/>
              <a:t>、</a:t>
            </a:r>
            <a:r>
              <a:rPr lang="en-US" altLang="zh-TW" dirty="0" smtClean="0"/>
              <a:t>undefined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smtClean="0"/>
              <a:t>symbol</a:t>
            </a:r>
            <a:r>
              <a:rPr lang="en-US" altLang="zh-TW" dirty="0"/>
              <a:t>  (ES6)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zh-TW" altLang="en-US" dirty="0" smtClean="0"/>
              <a:t>物件</a:t>
            </a:r>
            <a:r>
              <a:rPr lang="zh-TW" altLang="en-US" dirty="0"/>
              <a:t>型</a:t>
            </a:r>
            <a:r>
              <a:rPr lang="zh-TW" altLang="en-US" dirty="0" smtClean="0"/>
              <a:t>別：非基本型別即為物件型別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陣列</a:t>
            </a:r>
            <a:r>
              <a:rPr lang="zh-TW" altLang="en-US" dirty="0"/>
              <a:t>、物件、函</a:t>
            </a:r>
            <a:r>
              <a:rPr lang="zh-TW" altLang="en-US" dirty="0" smtClean="0"/>
              <a:t>式等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10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Primitives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 </a:t>
            </a:r>
            <a:r>
              <a:rPr lang="zh-TW" altLang="en-US" dirty="0" smtClean="0"/>
              <a:t>存</a:t>
            </a:r>
            <a:r>
              <a:rPr lang="zh-TW" altLang="en-US" dirty="0"/>
              <a:t>值的</a:t>
            </a:r>
            <a:r>
              <a:rPr lang="zh-TW" altLang="en-US" dirty="0" smtClean="0"/>
              <a:t>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/>
              <a:t>Primitives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let A = ‘123’;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let B </a:t>
            </a:r>
            <a:r>
              <a:rPr lang="en-US" altLang="zh-TW" dirty="0"/>
              <a:t>= a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4100946" y="2512004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80873" y="2142672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32388" y="2661412"/>
            <a:ext cx="946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‘123</a:t>
            </a:r>
            <a:r>
              <a:rPr lang="en-US" altLang="zh-TW" sz="2800" dirty="0" smtClean="0"/>
              <a:t>’</a:t>
            </a:r>
            <a:endParaRPr lang="zh-TW" altLang="en-US" sz="2800" dirty="0"/>
          </a:p>
        </p:txBody>
      </p:sp>
      <p:sp>
        <p:nvSpPr>
          <p:cNvPr id="8" name="向左箭號 7"/>
          <p:cNvSpPr/>
          <p:nvPr/>
        </p:nvSpPr>
        <p:spPr>
          <a:xfrm>
            <a:off x="4765964" y="2816804"/>
            <a:ext cx="591128" cy="2344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430543" y="2512004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‘123’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310470" y="2142672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70038" y="2100985"/>
            <a:ext cx="2508443" cy="143978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498554" y="2755684"/>
            <a:ext cx="608716" cy="3072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192320" y="2100985"/>
            <a:ext cx="1397499" cy="143978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00946" y="4558960"/>
            <a:ext cx="895927" cy="8220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980873" y="4189628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430543" y="4558960"/>
            <a:ext cx="895927" cy="8220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‘123’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310470" y="4189628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70038" y="4147941"/>
            <a:ext cx="2508443" cy="143978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6498554" y="4802640"/>
            <a:ext cx="608716" cy="3072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192320" y="4147941"/>
            <a:ext cx="1397499" cy="143978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397505" y="4558960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‘123’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277432" y="4189628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17" name="向左箭號 16"/>
          <p:cNvSpPr/>
          <p:nvPr/>
        </p:nvSpPr>
        <p:spPr>
          <a:xfrm>
            <a:off x="4765963" y="4863760"/>
            <a:ext cx="785091" cy="234444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486402" y="2567729"/>
            <a:ext cx="807030" cy="76631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432388" y="2170602"/>
            <a:ext cx="9033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r>
              <a:rPr lang="zh-TW" altLang="en-US" dirty="0" smtClean="0"/>
              <a:t>號位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54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Primitives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 </a:t>
            </a:r>
            <a:r>
              <a:rPr lang="zh-TW" altLang="en-US" dirty="0" smtClean="0"/>
              <a:t>存</a:t>
            </a:r>
            <a:r>
              <a:rPr lang="zh-TW" altLang="en-US" dirty="0"/>
              <a:t>值的</a:t>
            </a:r>
            <a:r>
              <a:rPr lang="zh-TW" altLang="en-US" dirty="0" smtClean="0"/>
              <a:t>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1" y="1666876"/>
            <a:ext cx="2267416" cy="3662506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/>
              <a:t>Object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let A = {};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let </a:t>
            </a:r>
            <a:r>
              <a:rPr lang="en-US" altLang="zh-TW" dirty="0" smtClean="0"/>
              <a:t>B </a:t>
            </a:r>
            <a:r>
              <a:rPr lang="en-US" altLang="zh-TW" dirty="0"/>
              <a:t>= a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4110183" y="2484295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90110" y="2114963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19322" y="2626643"/>
            <a:ext cx="425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{}</a:t>
            </a:r>
            <a:endParaRPr lang="zh-TW" altLang="en-US" sz="2800" dirty="0"/>
          </a:p>
        </p:txBody>
      </p:sp>
      <p:sp>
        <p:nvSpPr>
          <p:cNvPr id="8" name="向左箭號 7"/>
          <p:cNvSpPr/>
          <p:nvPr/>
        </p:nvSpPr>
        <p:spPr>
          <a:xfrm>
            <a:off x="4775201" y="2789095"/>
            <a:ext cx="591128" cy="2344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439780" y="2484295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r>
              <a:rPr lang="zh-TW" altLang="en-US" dirty="0">
                <a:solidFill>
                  <a:schemeClr val="tx1"/>
                </a:solidFill>
              </a:rPr>
              <a:t>號位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319707" y="2114963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79275" y="2073276"/>
            <a:ext cx="2508443" cy="143978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507791" y="2727975"/>
            <a:ext cx="608716" cy="3072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201557" y="2073276"/>
            <a:ext cx="1397499" cy="143978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10183" y="4531251"/>
            <a:ext cx="895927" cy="8220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990110" y="4161919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439780" y="4531251"/>
            <a:ext cx="895927" cy="8220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r>
              <a:rPr lang="zh-TW" altLang="en-US" dirty="0">
                <a:solidFill>
                  <a:schemeClr val="tx1"/>
                </a:solidFill>
              </a:rPr>
              <a:t>號位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319707" y="4161919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79275" y="4120232"/>
            <a:ext cx="2508443" cy="143978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6507791" y="4774931"/>
            <a:ext cx="608716" cy="3072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201557" y="4120232"/>
            <a:ext cx="1397499" cy="143978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406742" y="4531251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r>
              <a:rPr lang="zh-TW" altLang="en-US" dirty="0">
                <a:solidFill>
                  <a:schemeClr val="tx1"/>
                </a:solidFill>
              </a:rPr>
              <a:t>號位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286669" y="4161919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17" name="向左箭號 16"/>
          <p:cNvSpPr/>
          <p:nvPr/>
        </p:nvSpPr>
        <p:spPr>
          <a:xfrm>
            <a:off x="4775201" y="4836051"/>
            <a:ext cx="711202" cy="234444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486402" y="2567729"/>
            <a:ext cx="693766" cy="730467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402901" y="2168194"/>
            <a:ext cx="9455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r>
              <a:rPr lang="zh-TW" altLang="en-US" dirty="0" smtClean="0"/>
              <a:t>號位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981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Primitives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 </a:t>
            </a:r>
            <a:r>
              <a:rPr lang="zh-TW" altLang="en-US" dirty="0" smtClean="0"/>
              <a:t>比較的方式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2840069" cy="2707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Primitives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let A = ‘123’;</a:t>
            </a:r>
          </a:p>
          <a:p>
            <a:pPr marL="0" indent="0">
              <a:buNone/>
            </a:pPr>
            <a:r>
              <a:rPr lang="en-US" altLang="zh-TW" dirty="0" smtClean="0"/>
              <a:t>let B </a:t>
            </a:r>
            <a:r>
              <a:rPr lang="en-US" altLang="zh-TW" dirty="0"/>
              <a:t>= </a:t>
            </a:r>
            <a:r>
              <a:rPr lang="en-US" altLang="zh-TW" dirty="0" smtClean="0"/>
              <a:t>A;</a:t>
            </a:r>
          </a:p>
          <a:p>
            <a:pPr marL="0" indent="0">
              <a:buNone/>
            </a:pPr>
            <a:r>
              <a:rPr lang="en-US" altLang="zh-TW" dirty="0" smtClean="0"/>
              <a:t>A===B; --&gt;true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9" name="矩形 8"/>
          <p:cNvSpPr/>
          <p:nvPr/>
        </p:nvSpPr>
        <p:spPr>
          <a:xfrm>
            <a:off x="1344003" y="4743626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‘123’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223930" y="4374294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69379" y="4743626"/>
            <a:ext cx="895927" cy="8220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‘123’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849306" y="4374294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10342" y="5848988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===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455976" y="584898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‘123’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081352" y="584898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‘123’</a:t>
            </a:r>
            <a:endParaRPr lang="zh-TW" altLang="en-US" dirty="0"/>
          </a:p>
        </p:txBody>
      </p:sp>
      <p:sp>
        <p:nvSpPr>
          <p:cNvPr id="28" name="內容版面配置區 2"/>
          <p:cNvSpPr txBox="1">
            <a:spLocks/>
          </p:cNvSpPr>
          <p:nvPr/>
        </p:nvSpPr>
        <p:spPr>
          <a:xfrm>
            <a:off x="4996985" y="1666876"/>
            <a:ext cx="2840069" cy="270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let C = ‘123’;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A===C; --&gt;true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</p:txBody>
      </p:sp>
      <p:sp>
        <p:nvSpPr>
          <p:cNvPr id="36" name="矩形 35"/>
          <p:cNvSpPr/>
          <p:nvPr/>
        </p:nvSpPr>
        <p:spPr>
          <a:xfrm>
            <a:off x="5042942" y="4743626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‘123’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922869" y="4374294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668318" y="4743626"/>
            <a:ext cx="895927" cy="82203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‘123’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548245" y="4374294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009281" y="5848988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===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154915" y="584898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‘123’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780291" y="584898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‘123’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5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Primitives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 </a:t>
            </a:r>
            <a:r>
              <a:rPr lang="zh-TW" altLang="en-US" dirty="0" smtClean="0"/>
              <a:t>比較的方式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2840069" cy="2707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Primitives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let A = {};</a:t>
            </a:r>
          </a:p>
          <a:p>
            <a:pPr marL="0" indent="0">
              <a:buNone/>
            </a:pPr>
            <a:r>
              <a:rPr lang="en-US" altLang="zh-TW" dirty="0" smtClean="0"/>
              <a:t>let B </a:t>
            </a:r>
            <a:r>
              <a:rPr lang="en-US" altLang="zh-TW" dirty="0"/>
              <a:t>= </a:t>
            </a:r>
            <a:r>
              <a:rPr lang="en-US" altLang="zh-TW" dirty="0" smtClean="0"/>
              <a:t>A;</a:t>
            </a:r>
          </a:p>
          <a:p>
            <a:pPr marL="0" indent="0">
              <a:buNone/>
            </a:pPr>
            <a:r>
              <a:rPr lang="en-US" altLang="zh-TW" dirty="0" smtClean="0"/>
              <a:t>A===B; --&gt;true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1223930" y="4374294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69379" y="4743626"/>
            <a:ext cx="895927" cy="8220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r>
              <a:rPr lang="zh-TW" altLang="en-US" dirty="0">
                <a:solidFill>
                  <a:schemeClr val="tx1"/>
                </a:solidFill>
              </a:rPr>
              <a:t>號位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849306" y="4374294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10342" y="5848988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===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455976" y="584898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10</a:t>
            </a:r>
            <a:r>
              <a:rPr lang="zh-TW" altLang="en-US" dirty="0"/>
              <a:t>號位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898965" y="584898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10</a:t>
            </a:r>
            <a:r>
              <a:rPr lang="zh-TW" altLang="en-US" dirty="0"/>
              <a:t>號位</a:t>
            </a:r>
            <a:endParaRPr lang="zh-TW" altLang="en-US" dirty="0"/>
          </a:p>
        </p:txBody>
      </p:sp>
      <p:sp>
        <p:nvSpPr>
          <p:cNvPr id="28" name="內容版面配置區 2"/>
          <p:cNvSpPr txBox="1">
            <a:spLocks/>
          </p:cNvSpPr>
          <p:nvPr/>
        </p:nvSpPr>
        <p:spPr>
          <a:xfrm>
            <a:off x="4996985" y="1666876"/>
            <a:ext cx="2840069" cy="270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let C = </a:t>
            </a:r>
            <a:r>
              <a:rPr lang="en-US" altLang="zh-TW" dirty="0"/>
              <a:t>{}</a:t>
            </a:r>
            <a:r>
              <a:rPr lang="en-US" altLang="zh-TW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A===C; --&gt;false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</p:txBody>
      </p:sp>
      <p:sp>
        <p:nvSpPr>
          <p:cNvPr id="36" name="矩形 35"/>
          <p:cNvSpPr/>
          <p:nvPr/>
        </p:nvSpPr>
        <p:spPr>
          <a:xfrm>
            <a:off x="5042942" y="4743626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r>
              <a:rPr lang="zh-TW" altLang="en-US" dirty="0">
                <a:solidFill>
                  <a:schemeClr val="tx1"/>
                </a:solidFill>
              </a:rPr>
              <a:t>號位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922869" y="4374294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668318" y="4743626"/>
            <a:ext cx="895927" cy="82203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11</a:t>
            </a:r>
            <a:r>
              <a:rPr lang="zh-TW" altLang="en-US" dirty="0" smtClean="0">
                <a:solidFill>
                  <a:schemeClr val="tx1"/>
                </a:solidFill>
              </a:rPr>
              <a:t>號位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548245" y="4374294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009281" y="5848988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===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106470" y="584898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10</a:t>
            </a:r>
            <a:r>
              <a:rPr lang="zh-TW" altLang="en-US" dirty="0"/>
              <a:t>號位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597904" y="5848988"/>
            <a:ext cx="885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號</a:t>
            </a:r>
            <a:r>
              <a:rPr lang="zh-TW" altLang="en-US" dirty="0"/>
              <a:t>位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344003" y="4743626"/>
            <a:ext cx="895927" cy="8220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r>
              <a:rPr lang="zh-TW" altLang="en-US" dirty="0">
                <a:solidFill>
                  <a:schemeClr val="tx1"/>
                </a:solidFill>
              </a:rPr>
              <a:t>號位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30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BOM</a:t>
            </a:r>
            <a:r>
              <a:rPr lang="zh-TW" altLang="en-US" dirty="0"/>
              <a:t>、</a:t>
            </a:r>
            <a:r>
              <a:rPr lang="en-US" altLang="zh-TW" dirty="0" smtClean="0"/>
              <a:t>DOM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BOM</a:t>
            </a:r>
            <a:r>
              <a:rPr lang="en-US" altLang="zh-TW" dirty="0"/>
              <a:t> (</a:t>
            </a:r>
            <a:r>
              <a:rPr lang="en-US" altLang="zh-TW" b="1" dirty="0"/>
              <a:t>Browser Object Model</a:t>
            </a:r>
            <a:r>
              <a:rPr lang="zh-TW" altLang="en-US" dirty="0"/>
              <a:t>，瀏覽器物件模型</a:t>
            </a:r>
            <a:r>
              <a:rPr lang="en-US" altLang="zh-TW" dirty="0"/>
              <a:t>)</a:t>
            </a:r>
            <a:r>
              <a:rPr lang="zh-TW" altLang="en-US" dirty="0"/>
              <a:t>，是瀏覽器所有功能的核心，與網頁的內容無關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b="1" dirty="0"/>
              <a:t>DOM</a:t>
            </a:r>
            <a:r>
              <a:rPr lang="en-US" altLang="zh-TW" dirty="0"/>
              <a:t> (</a:t>
            </a:r>
            <a:r>
              <a:rPr lang="en-US" altLang="zh-TW" b="1" dirty="0"/>
              <a:t>Document Object Model</a:t>
            </a:r>
            <a:r>
              <a:rPr lang="zh-TW" altLang="en-US" dirty="0"/>
              <a:t>，文件物件模型</a:t>
            </a:r>
            <a:r>
              <a:rPr lang="en-US" altLang="zh-TW" dirty="0"/>
              <a:t>)</a:t>
            </a:r>
            <a:r>
              <a:rPr lang="zh-TW" altLang="en-US" dirty="0"/>
              <a:t>，是一個將 </a:t>
            </a:r>
            <a:r>
              <a:rPr lang="en-US" altLang="zh-TW" dirty="0"/>
              <a:t>HTML </a:t>
            </a:r>
            <a:r>
              <a:rPr lang="zh-TW" altLang="en-US" dirty="0"/>
              <a:t>文件以樹狀的結構來表示的模型，而組合起來的樹狀圖，我們稱之為「</a:t>
            </a:r>
            <a:r>
              <a:rPr lang="en-US" altLang="zh-TW" dirty="0"/>
              <a:t>DOM Tree</a:t>
            </a:r>
            <a:r>
              <a:rPr lang="zh-TW" altLang="en-US" dirty="0"/>
              <a:t>」。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60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BOM</a:t>
            </a:r>
            <a:r>
              <a:rPr lang="zh-TW" altLang="en-US" dirty="0"/>
              <a:t>、</a:t>
            </a:r>
            <a:r>
              <a:rPr lang="en-US" altLang="zh-TW" dirty="0"/>
              <a:t>DOM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6236" y="1763586"/>
            <a:ext cx="1634837" cy="487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52874" y="2709086"/>
            <a:ext cx="1159164" cy="48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frames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80601" y="2709086"/>
            <a:ext cx="1159164" cy="48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history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08328" y="2709086"/>
            <a:ext cx="1159164" cy="48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location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636055" y="2709086"/>
            <a:ext cx="1159164" cy="48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navigator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963782" y="2709086"/>
            <a:ext cx="1159164" cy="48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screen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023163" y="4083652"/>
            <a:ext cx="1300018" cy="4870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document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27991" y="5043954"/>
            <a:ext cx="1159164" cy="487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html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83033" y="4429306"/>
            <a:ext cx="1159164" cy="487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head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83032" y="5740689"/>
            <a:ext cx="1159164" cy="487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body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8107" y="4086570"/>
            <a:ext cx="1159164" cy="487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title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18107" y="5403453"/>
            <a:ext cx="1159164" cy="487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div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18107" y="4776708"/>
            <a:ext cx="1159164" cy="487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78713" y="1452184"/>
            <a:ext cx="8945306" cy="2133600"/>
          </a:xfrm>
          <a:prstGeom prst="rect">
            <a:avLst/>
          </a:prstGeom>
          <a:noFill/>
          <a:ln w="5715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739942" y="1456643"/>
            <a:ext cx="1261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accent5">
                    <a:lumMod val="75000"/>
                  </a:schemeClr>
                </a:solidFill>
              </a:rPr>
              <a:t>BOM</a:t>
            </a:r>
            <a:endParaRPr lang="zh-TW" alt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3" name="肘形接點 22"/>
          <p:cNvCxnSpPr>
            <a:stCxn id="4" idx="2"/>
            <a:endCxn id="5" idx="0"/>
          </p:cNvCxnSpPr>
          <p:nvPr/>
        </p:nvCxnSpPr>
        <p:spPr>
          <a:xfrm rot="5400000">
            <a:off x="4993843" y="1489274"/>
            <a:ext cx="458426" cy="1981199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4" idx="2"/>
            <a:endCxn id="6" idx="0"/>
          </p:cNvCxnSpPr>
          <p:nvPr/>
        </p:nvCxnSpPr>
        <p:spPr>
          <a:xfrm rot="5400000">
            <a:off x="5657706" y="2153137"/>
            <a:ext cx="458426" cy="6534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4" idx="2"/>
            <a:endCxn id="9" idx="0"/>
          </p:cNvCxnSpPr>
          <p:nvPr/>
        </p:nvCxnSpPr>
        <p:spPr>
          <a:xfrm rot="16200000" flipH="1">
            <a:off x="6321569" y="2142745"/>
            <a:ext cx="458426" cy="6742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4" idx="2"/>
            <a:endCxn id="10" idx="0"/>
          </p:cNvCxnSpPr>
          <p:nvPr/>
        </p:nvCxnSpPr>
        <p:spPr>
          <a:xfrm rot="16200000" flipH="1">
            <a:off x="6985433" y="1478882"/>
            <a:ext cx="458426" cy="200198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4" idx="2"/>
            <a:endCxn id="11" idx="0"/>
          </p:cNvCxnSpPr>
          <p:nvPr/>
        </p:nvCxnSpPr>
        <p:spPr>
          <a:xfrm rot="16200000" flipH="1">
            <a:off x="7649296" y="815018"/>
            <a:ext cx="458426" cy="332970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678713" y="3860146"/>
            <a:ext cx="8945306" cy="2854690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肘形接點 36"/>
          <p:cNvCxnSpPr>
            <a:stCxn id="4" idx="2"/>
            <a:endCxn id="12" idx="0"/>
          </p:cNvCxnSpPr>
          <p:nvPr/>
        </p:nvCxnSpPr>
        <p:spPr>
          <a:xfrm rot="5400000">
            <a:off x="3526918" y="1396915"/>
            <a:ext cx="1832992" cy="3540483"/>
          </a:xfrm>
          <a:prstGeom prst="bentConnector3">
            <a:avLst>
              <a:gd name="adj1" fmla="val 1220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13" idx="1"/>
            <a:endCxn id="12" idx="2"/>
          </p:cNvCxnSpPr>
          <p:nvPr/>
        </p:nvCxnSpPr>
        <p:spPr>
          <a:xfrm rot="10800000">
            <a:off x="2673173" y="4570727"/>
            <a:ext cx="254819" cy="716765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14" idx="1"/>
            <a:endCxn id="13" idx="3"/>
          </p:cNvCxnSpPr>
          <p:nvPr/>
        </p:nvCxnSpPr>
        <p:spPr>
          <a:xfrm rot="10800000" flipV="1">
            <a:off x="4087155" y="4672843"/>
            <a:ext cx="595878" cy="61464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15" idx="1"/>
            <a:endCxn id="13" idx="3"/>
          </p:cNvCxnSpPr>
          <p:nvPr/>
        </p:nvCxnSpPr>
        <p:spPr>
          <a:xfrm rot="10800000">
            <a:off x="4087156" y="5287492"/>
            <a:ext cx="595877" cy="69673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16" idx="1"/>
            <a:endCxn id="14" idx="3"/>
          </p:cNvCxnSpPr>
          <p:nvPr/>
        </p:nvCxnSpPr>
        <p:spPr>
          <a:xfrm rot="10800000" flipV="1">
            <a:off x="5842197" y="4330107"/>
            <a:ext cx="675910" cy="34273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19" idx="1"/>
            <a:endCxn id="14" idx="3"/>
          </p:cNvCxnSpPr>
          <p:nvPr/>
        </p:nvCxnSpPr>
        <p:spPr>
          <a:xfrm rot="10800000">
            <a:off x="5842197" y="4672843"/>
            <a:ext cx="675910" cy="3474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18" idx="1"/>
            <a:endCxn id="15" idx="3"/>
          </p:cNvCxnSpPr>
          <p:nvPr/>
        </p:nvCxnSpPr>
        <p:spPr>
          <a:xfrm rot="10800000" flipV="1">
            <a:off x="5842197" y="5646990"/>
            <a:ext cx="675911" cy="33723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6518107" y="5984226"/>
            <a:ext cx="1159164" cy="487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6" name="肘形接點 75"/>
          <p:cNvCxnSpPr>
            <a:stCxn id="73" idx="1"/>
            <a:endCxn id="15" idx="3"/>
          </p:cNvCxnSpPr>
          <p:nvPr/>
        </p:nvCxnSpPr>
        <p:spPr>
          <a:xfrm rot="10800000">
            <a:off x="5842197" y="5984227"/>
            <a:ext cx="675911" cy="2435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9310775" y="5984226"/>
            <a:ext cx="1261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accent2">
                    <a:lumMod val="75000"/>
                  </a:schemeClr>
                </a:solidFill>
              </a:rPr>
              <a:t>DOM</a:t>
            </a:r>
            <a:endParaRPr lang="zh-TW" alt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0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</a:t>
            </a:r>
            <a:r>
              <a:rPr lang="en-US" altLang="zh-TW" dirty="0"/>
              <a:t>DOM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document.getElementsBy</a:t>
            </a:r>
            <a:r>
              <a:rPr lang="en-US" altLang="zh-TW" dirty="0"/>
              <a:t>** </a:t>
            </a:r>
            <a:endParaRPr lang="en-US" altLang="zh-TW" dirty="0" smtClean="0"/>
          </a:p>
          <a:p>
            <a:r>
              <a:rPr lang="en-US" altLang="zh-TW" dirty="0" err="1" smtClean="0"/>
              <a:t>document.querySelector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document.querySelectorAll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58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18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事件監聽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69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HTML</a:t>
            </a:r>
            <a:r>
              <a:rPr lang="zh-TW" altLang="en-US" sz="2400" dirty="0"/>
              <a:t>、</a:t>
            </a:r>
            <a:r>
              <a:rPr lang="en-US" altLang="zh-TW" sz="2400" dirty="0"/>
              <a:t>CSS</a:t>
            </a:r>
            <a:r>
              <a:rPr lang="zh-TW" altLang="en-US" sz="2400" dirty="0" smtClean="0"/>
              <a:t>和</a:t>
            </a:r>
            <a:r>
              <a:rPr lang="en-US" altLang="zh-TW" sz="2400" dirty="0" smtClean="0"/>
              <a:t>JavaScript</a:t>
            </a:r>
            <a:r>
              <a:rPr lang="zh-TW" altLang="en-US" sz="2400" dirty="0" smtClean="0"/>
              <a:t>簡介</a:t>
            </a:r>
            <a:endParaRPr lang="en-US" altLang="zh-TW" sz="2400" dirty="0"/>
          </a:p>
          <a:p>
            <a:r>
              <a:rPr lang="en-US" altLang="zh-TW" sz="2400" dirty="0" smtClean="0"/>
              <a:t>JavaScript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與資料型</a:t>
            </a:r>
            <a:r>
              <a:rPr lang="zh-TW" altLang="en-US" dirty="0" smtClean="0"/>
              <a:t>別</a:t>
            </a:r>
            <a:endParaRPr lang="en-US" altLang="zh-TW" dirty="0" smtClean="0"/>
          </a:p>
          <a:p>
            <a:pPr lvl="1"/>
            <a:r>
              <a:rPr lang="zh-TW" altLang="en-US" dirty="0"/>
              <a:t>物件、陣列、函式</a:t>
            </a:r>
          </a:p>
          <a:p>
            <a:pPr lvl="1"/>
            <a:r>
              <a:rPr lang="en-US" altLang="zh-TW" dirty="0" smtClean="0"/>
              <a:t>BOM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DOM</a:t>
            </a:r>
          </a:p>
          <a:p>
            <a:pPr lvl="1"/>
            <a:r>
              <a:rPr lang="zh-TW" altLang="en-US" dirty="0"/>
              <a:t>事件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JavaScript</a:t>
            </a:r>
            <a:r>
              <a:rPr lang="zh-TW" altLang="en-US" dirty="0"/>
              <a:t>實</a:t>
            </a:r>
            <a:r>
              <a:rPr lang="zh-TW" altLang="en-US" dirty="0" smtClean="0"/>
              <a:t>作註冊、登入資料檢查機制</a:t>
            </a:r>
            <a:endParaRPr lang="en-US" altLang="zh-TW" dirty="0" smtClean="0"/>
          </a:p>
          <a:p>
            <a:r>
              <a:rPr lang="zh-TW" altLang="en-US" dirty="0"/>
              <a:t>使用彈跳</a:t>
            </a:r>
            <a:r>
              <a:rPr lang="zh-TW" altLang="en-US" dirty="0" smtClean="0"/>
              <a:t>視窗函式庫</a:t>
            </a:r>
            <a:r>
              <a:rPr lang="en-US" altLang="zh-TW" dirty="0" smtClean="0"/>
              <a:t>sweetalert2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Sweetalert2</a:t>
            </a:r>
            <a:r>
              <a:rPr lang="zh-TW" altLang="en-US" dirty="0" smtClean="0"/>
              <a:t> 彈跳視窗函式庫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引入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053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和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職責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HTML</a:t>
            </a:r>
            <a:r>
              <a:rPr lang="zh-TW" altLang="en-US" sz="2400" dirty="0"/>
              <a:t> 是一種標記語言，我們使用它組織網頁裡的內容並給予定義， 例如：定義段落、標題、資料表格，或是在頁面嵌入圖片和影片。</a:t>
            </a:r>
            <a:endParaRPr lang="en-US" altLang="zh-TW" sz="2400" dirty="0"/>
          </a:p>
          <a:p>
            <a:r>
              <a:rPr lang="en-US" altLang="zh-TW" sz="2400" dirty="0"/>
              <a:t>CSS</a:t>
            </a:r>
            <a:r>
              <a:rPr lang="zh-TW" altLang="en-US" sz="2400" dirty="0"/>
              <a:t> 是一種樣式規則的語言，用來幫我們的 </a:t>
            </a:r>
            <a:r>
              <a:rPr lang="en-US" altLang="zh-TW" sz="2400" dirty="0"/>
              <a:t>HTML </a:t>
            </a:r>
            <a:r>
              <a:rPr lang="zh-TW" altLang="en-US" sz="2400" dirty="0"/>
              <a:t>內容上套用樣式，例如：設置背景顏色、字型，或讓內容以多欄的方式呈現。</a:t>
            </a:r>
          </a:p>
          <a:p>
            <a:r>
              <a:rPr lang="en-US" altLang="zh-TW" sz="2400" dirty="0"/>
              <a:t>JavaScript</a:t>
            </a:r>
            <a:r>
              <a:rPr lang="zh-TW" altLang="en-US" sz="2400" dirty="0"/>
              <a:t> 是一種腳本語言，它使你能夠動態的更新內容、控制多媒體、動畫</a:t>
            </a:r>
            <a:r>
              <a:rPr lang="zh-TW" altLang="en-US" sz="2400" dirty="0" smtClean="0"/>
              <a:t>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999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/>
              <a:t>、</a:t>
            </a:r>
            <a:r>
              <a:rPr lang="en-US" altLang="zh-TW" dirty="0" smtClean="0"/>
              <a:t>CSS</a:t>
            </a:r>
            <a:r>
              <a:rPr lang="zh-TW" altLang="en-US" dirty="0"/>
              <a:t>和</a:t>
            </a:r>
            <a:r>
              <a:rPr lang="en-US" altLang="zh-TW" dirty="0" smtClean="0"/>
              <a:t>JS</a:t>
            </a:r>
            <a:r>
              <a:rPr lang="zh-TW" altLang="en-US" dirty="0" smtClean="0"/>
              <a:t>建構範例</a:t>
            </a:r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108" y="1176348"/>
            <a:ext cx="4553525" cy="568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變數與資料型</a:t>
            </a:r>
            <a:r>
              <a:rPr lang="zh-TW" altLang="en-US" dirty="0" smtClean="0"/>
              <a:t>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變數宣告（</a:t>
            </a:r>
            <a:r>
              <a:rPr lang="en-US" altLang="zh-TW" dirty="0"/>
              <a:t>Declarations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：宣告</a:t>
            </a:r>
            <a:r>
              <a:rPr lang="zh-TW" altLang="en-US" dirty="0"/>
              <a:t>一個可隨意更改其內容的變數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let</a:t>
            </a:r>
            <a:r>
              <a:rPr lang="zh-TW" altLang="en-US" dirty="0"/>
              <a:t>  </a:t>
            </a:r>
            <a:r>
              <a:rPr lang="zh-TW" altLang="en-US" dirty="0" smtClean="0"/>
              <a:t>    ：宣告</a:t>
            </a:r>
            <a:r>
              <a:rPr lang="zh-TW" altLang="en-US" dirty="0"/>
              <a:t>一個可隨意更改其內容的區塊區域變數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const</a:t>
            </a:r>
            <a:r>
              <a:rPr lang="zh-TW" altLang="en-US" dirty="0"/>
              <a:t> ：</a:t>
            </a:r>
            <a:r>
              <a:rPr lang="zh-TW" altLang="en-US" dirty="0" smtClean="0"/>
              <a:t>宣告</a:t>
            </a:r>
            <a:r>
              <a:rPr lang="zh-TW" altLang="en-US" dirty="0"/>
              <a:t>一個只可讀取的不可變</a:t>
            </a:r>
            <a:r>
              <a:rPr lang="zh-TW" altLang="en-US" dirty="0" smtClean="0"/>
              <a:t>常數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514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變數與資料型別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72" y="2575746"/>
            <a:ext cx="2878463" cy="2737188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66" y="2580812"/>
            <a:ext cx="2752108" cy="2734577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29" y="2575746"/>
            <a:ext cx="2714496" cy="273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9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弱型</a:t>
            </a:r>
            <a:r>
              <a:rPr lang="zh-TW" altLang="en-US" dirty="0" smtClean="0"/>
              <a:t>別特性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JavaScript </a:t>
            </a:r>
            <a:r>
              <a:rPr lang="zh-TW" altLang="en-US" dirty="0"/>
              <a:t>是弱型別，也能說是動態的程式語言。這代表你不必特別宣告變數的型別。程式在運作時，型別會自動轉換。這也代表你可以以不同的型別使用同一個變數。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3670510"/>
            <a:ext cx="4959836" cy="16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弱型別</a:t>
            </a:r>
            <a:r>
              <a:rPr lang="en-US" altLang="zh-TW" dirty="0"/>
              <a:t>vs</a:t>
            </a:r>
            <a:r>
              <a:rPr lang="zh-TW" altLang="en-US" dirty="0"/>
              <a:t>強型別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強</a:t>
            </a:r>
            <a:r>
              <a:rPr lang="zh-TW" altLang="en-US" dirty="0"/>
              <a:t>型別指的是「程式所定義的變數型別等於變數在執行時期的型別」，也就是說，這類語言的變數在被宣告的時候，必須指定一種資料型別給它，如果對這個變數做了錯誤型別的運算時，就會出現錯誤，也可以利用編譯器提前做型別檢查，就可以減少在執行時期 </a:t>
            </a:r>
            <a:r>
              <a:rPr lang="en-US" altLang="zh-TW" dirty="0"/>
              <a:t>(Runtime) </a:t>
            </a:r>
            <a:r>
              <a:rPr lang="zh-TW" altLang="en-US" dirty="0"/>
              <a:t>發生的錯誤。 弱型別語言則正好相反，雖然取得了語法簡潔的優點，但要注意型態轉換時產生非預期的問題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283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弱型別</a:t>
            </a:r>
            <a:r>
              <a:rPr lang="en-US" altLang="zh-TW" dirty="0"/>
              <a:t>vs</a:t>
            </a:r>
            <a:r>
              <a:rPr lang="zh-TW" altLang="en-US" dirty="0"/>
              <a:t>強型別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C#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JS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29" y="2241093"/>
            <a:ext cx="4276213" cy="1896798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28" y="4281753"/>
            <a:ext cx="4276213" cy="1941631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153" y="2241093"/>
            <a:ext cx="4143601" cy="1896798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153" y="4281753"/>
            <a:ext cx="4169397" cy="194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3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621</Words>
  <Application>Microsoft Office PowerPoint</Application>
  <PresentationFormat>寬螢幕</PresentationFormat>
  <Paragraphs>157</Paragraphs>
  <Slides>20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黑体</vt:lpstr>
      <vt:lpstr>微軟正黑體</vt:lpstr>
      <vt:lpstr>新細明體</vt:lpstr>
      <vt:lpstr>Arial</vt:lpstr>
      <vt:lpstr>Calibri</vt:lpstr>
      <vt:lpstr>Wingdings</vt:lpstr>
      <vt:lpstr>Office 佈景主題</vt:lpstr>
      <vt:lpstr>網站應用整合開發</vt:lpstr>
      <vt:lpstr>簡報大綱</vt:lpstr>
      <vt:lpstr>HTML、CSS和JavaScript職責</vt:lpstr>
      <vt:lpstr>HTML、CSS和JS建構範例</vt:lpstr>
      <vt:lpstr>變數與資料型別</vt:lpstr>
      <vt:lpstr>變數與資料型別</vt:lpstr>
      <vt:lpstr>JavaScript弱型別特性</vt:lpstr>
      <vt:lpstr>弱型別vs強型別</vt:lpstr>
      <vt:lpstr>弱型別vs強型別</vt:lpstr>
      <vt:lpstr>JavaScript資料型別</vt:lpstr>
      <vt:lpstr>Primitives vs Object 存值的方式</vt:lpstr>
      <vt:lpstr>Primitives vs Object 存值的方式</vt:lpstr>
      <vt:lpstr>Primitives vs Object 比較的方式</vt:lpstr>
      <vt:lpstr>Primitives vs Object 比較的方式</vt:lpstr>
      <vt:lpstr>BOM、DOM</vt:lpstr>
      <vt:lpstr>BOM、DOM</vt:lpstr>
      <vt:lpstr>選取DOM </vt:lpstr>
      <vt:lpstr>function</vt:lpstr>
      <vt:lpstr>事件監聽</vt:lpstr>
      <vt:lpstr>Sweetalert2 彈跳視窗函式庫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172</cp:revision>
  <dcterms:created xsi:type="dcterms:W3CDTF">2022-01-20T13:08:53Z</dcterms:created>
  <dcterms:modified xsi:type="dcterms:W3CDTF">2022-06-01T14:19:08Z</dcterms:modified>
</cp:coreProperties>
</file>