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6" r:id="rId5"/>
    <p:sldId id="267" r:id="rId6"/>
    <p:sldId id="268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4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Microsoft SQL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對</a:t>
            </a:r>
            <a:r>
              <a:rPr lang="zh-TW" altLang="en-US" dirty="0"/>
              <a:t>編程的支援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ASP</a:t>
            </a:r>
            <a:r>
              <a:rPr lang="zh-TW" altLang="en-US" dirty="0"/>
              <a:t>，可以經由</a:t>
            </a:r>
            <a:r>
              <a:rPr lang="en-US" altLang="zh-TW" dirty="0"/>
              <a:t>ADO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</a:t>
            </a:r>
            <a:r>
              <a:rPr lang="zh-TW" altLang="en-US" dirty="0" smtClean="0"/>
              <a:t>存取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ASP.NET</a:t>
            </a:r>
            <a:r>
              <a:rPr lang="zh-TW" altLang="en-US" dirty="0">
                <a:solidFill>
                  <a:srgbClr val="FF0000"/>
                </a:solidFill>
              </a:rPr>
              <a:t>，可以經由</a:t>
            </a:r>
            <a:r>
              <a:rPr lang="en-US" altLang="zh-TW" dirty="0">
                <a:solidFill>
                  <a:srgbClr val="FF0000"/>
                </a:solidFill>
              </a:rPr>
              <a:t>ADO.NET</a:t>
            </a:r>
            <a:r>
              <a:rPr lang="zh-TW" altLang="en-US" dirty="0">
                <a:solidFill>
                  <a:srgbClr val="FF0000"/>
                </a:solidFill>
              </a:rPr>
              <a:t>對於</a:t>
            </a:r>
            <a:r>
              <a:rPr lang="en-US" altLang="zh-TW" dirty="0">
                <a:solidFill>
                  <a:srgbClr val="FF0000"/>
                </a:solidFill>
              </a:rPr>
              <a:t>SQL Server</a:t>
            </a:r>
            <a:r>
              <a:rPr lang="zh-TW" altLang="en-US" dirty="0" smtClean="0">
                <a:solidFill>
                  <a:srgbClr val="FF0000"/>
                </a:solidFill>
              </a:rPr>
              <a:t>進行</a:t>
            </a:r>
            <a:r>
              <a:rPr lang="zh-TW" altLang="en-US" dirty="0">
                <a:solidFill>
                  <a:srgbClr val="FF0000"/>
                </a:solidFill>
              </a:rPr>
              <a:t>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或</a:t>
            </a:r>
            <a:r>
              <a:rPr lang="en-US" altLang="zh-TW" dirty="0"/>
              <a:t>JSP</a:t>
            </a:r>
            <a:r>
              <a:rPr lang="zh-TW" altLang="en-US" dirty="0"/>
              <a:t>，可以經由</a:t>
            </a:r>
            <a:r>
              <a:rPr lang="en-US" altLang="zh-TW" dirty="0"/>
              <a:t>JDBC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PHP</a:t>
            </a:r>
            <a:r>
              <a:rPr lang="zh-TW" altLang="en-US" dirty="0"/>
              <a:t>，可以經由</a:t>
            </a:r>
            <a:r>
              <a:rPr lang="en-US" altLang="zh-TW" dirty="0"/>
              <a:t>PDO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進行存取。</a:t>
            </a:r>
          </a:p>
        </p:txBody>
      </p:sp>
    </p:spTree>
    <p:extLst>
      <p:ext uri="{BB962C8B-B14F-4D97-AF65-F5344CB8AC3E}">
        <p14:creationId xmlns:p14="http://schemas.microsoft.com/office/powerpoint/2010/main" val="56253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：前端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/>
              <a:t>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8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HTML</a:t>
            </a:r>
            <a:r>
              <a:rPr lang="zh-TW" altLang="en-US" dirty="0"/>
              <a:t>（</a:t>
            </a:r>
            <a:r>
              <a:rPr lang="en-US" altLang="zh-TW" b="1" dirty="0"/>
              <a:t>H</a:t>
            </a:r>
            <a:r>
              <a:rPr lang="en-US" altLang="zh-TW" dirty="0"/>
              <a:t>ypertext </a:t>
            </a:r>
            <a:r>
              <a:rPr lang="en-US" altLang="zh-TW" b="1" dirty="0"/>
              <a:t>M</a:t>
            </a:r>
            <a:r>
              <a:rPr lang="en-US" altLang="zh-TW" dirty="0"/>
              <a:t>arkup </a:t>
            </a:r>
            <a:r>
              <a:rPr lang="en-US" altLang="zh-TW" b="1" dirty="0"/>
              <a:t>L</a:t>
            </a:r>
            <a:r>
              <a:rPr lang="en-US" altLang="zh-TW" dirty="0"/>
              <a:t>anguage</a:t>
            </a:r>
            <a:r>
              <a:rPr lang="zh-TW" altLang="en-US" dirty="0"/>
              <a:t>），中文全名為「超文字標示語言」，是一種用來組織架構並呈現網頁內容的程式語言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網頁內容的組成，可能包含了段落、清單、圖片或表格等。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15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元素的組成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5"/>
            <a:ext cx="9644095" cy="4510088"/>
          </a:xfrm>
        </p:spPr>
        <p:txBody>
          <a:bodyPr/>
          <a:lstStyle/>
          <a:p>
            <a:pPr algn="just"/>
            <a:r>
              <a:rPr lang="zh-TW" altLang="en-US" b="1" dirty="0"/>
              <a:t>起始標籤 （</a:t>
            </a:r>
            <a:r>
              <a:rPr lang="en-US" altLang="zh-TW" b="1" dirty="0"/>
              <a:t>The opening tag</a:t>
            </a:r>
            <a:r>
              <a:rPr lang="zh-TW" altLang="en-US" b="1" dirty="0"/>
              <a:t>）：</a:t>
            </a:r>
            <a:r>
              <a:rPr lang="zh-TW" altLang="en-US" dirty="0"/>
              <a:t>先打角括弧，也就是大於、小於的符號「</a:t>
            </a:r>
            <a:r>
              <a:rPr lang="en-US" altLang="zh-TW" dirty="0"/>
              <a:t>&lt; &gt;</a:t>
            </a:r>
            <a:r>
              <a:rPr lang="zh-TW" altLang="en-US" dirty="0"/>
              <a:t>」，裡面再放入元素名稱。</a:t>
            </a:r>
          </a:p>
          <a:p>
            <a:pPr algn="just"/>
            <a:r>
              <a:rPr lang="zh-TW" altLang="en-US" b="1" dirty="0"/>
              <a:t>結束標籤 （</a:t>
            </a:r>
            <a:r>
              <a:rPr lang="en-US" altLang="zh-TW" b="1" dirty="0"/>
              <a:t>The closing tag</a:t>
            </a:r>
            <a:r>
              <a:rPr lang="zh-TW" altLang="en-US" b="1" dirty="0"/>
              <a:t>）：</a:t>
            </a:r>
            <a:r>
              <a:rPr lang="zh-TW" altLang="en-US" dirty="0"/>
              <a:t> 與起始標籤一樣，只是在元素名稱前面多了個</a:t>
            </a:r>
            <a:r>
              <a:rPr lang="zh-TW" altLang="en-US" i="1" dirty="0"/>
              <a:t>前置斜線</a:t>
            </a:r>
            <a:r>
              <a:rPr lang="zh-TW" altLang="en-US" dirty="0"/>
              <a:t>「</a:t>
            </a:r>
            <a:r>
              <a:rPr lang="en-US" altLang="zh-TW" dirty="0"/>
              <a:t>/</a:t>
            </a:r>
            <a:r>
              <a:rPr lang="zh-TW" altLang="en-US" dirty="0"/>
              <a:t>」。</a:t>
            </a:r>
          </a:p>
          <a:p>
            <a:pPr algn="just"/>
            <a:r>
              <a:rPr lang="zh-TW" altLang="en-US" b="1" dirty="0"/>
              <a:t>內容（</a:t>
            </a:r>
            <a:r>
              <a:rPr lang="en-US" altLang="zh-TW" b="1" dirty="0"/>
              <a:t>The content</a:t>
            </a:r>
            <a:r>
              <a:rPr lang="zh-TW" altLang="en-US" b="1" dirty="0"/>
              <a:t>）：</a:t>
            </a:r>
            <a:r>
              <a:rPr lang="zh-TW" altLang="en-US" dirty="0"/>
              <a:t> 這個元素的內容，內容可以是文字或標籤。</a:t>
            </a:r>
          </a:p>
          <a:p>
            <a:pPr algn="just"/>
            <a:r>
              <a:rPr lang="zh-TW" altLang="en-US" b="1" dirty="0"/>
              <a:t>元素（</a:t>
            </a:r>
            <a:r>
              <a:rPr lang="en-US" altLang="zh-TW" b="1" dirty="0"/>
              <a:t>The element</a:t>
            </a:r>
            <a:r>
              <a:rPr lang="zh-TW" altLang="en-US" b="1" dirty="0"/>
              <a:t>）：</a:t>
            </a:r>
            <a:r>
              <a:rPr lang="zh-TW" altLang="en-US" dirty="0"/>
              <a:t> 由起始標籤、結束標籤、內容所組成。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4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練習在空白網頁加入一個超連結連到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627199"/>
            <a:ext cx="7076008" cy="1199845"/>
          </a:xfr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036152"/>
            <a:ext cx="5766996" cy="3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b="1" dirty="0"/>
              <a:t>階層樣式表</a:t>
            </a:r>
            <a:r>
              <a:rPr lang="zh-TW" altLang="en-US" dirty="0"/>
              <a:t> </a:t>
            </a:r>
            <a:r>
              <a:rPr lang="en-US" altLang="zh-TW" dirty="0"/>
              <a:t>(Cascading Stylesheets</a:t>
            </a:r>
            <a:r>
              <a:rPr lang="zh-TW" altLang="en-US" dirty="0"/>
              <a:t>；</a:t>
            </a:r>
            <a:r>
              <a:rPr lang="en-US" altLang="zh-TW" dirty="0"/>
              <a:t>CSS) </a:t>
            </a:r>
            <a:r>
              <a:rPr lang="zh-TW" altLang="en-US" dirty="0"/>
              <a:t>可用以塑造網站的特殊風格</a:t>
            </a:r>
            <a:endParaRPr lang="en-US" altLang="zh-TW" dirty="0"/>
          </a:p>
          <a:p>
            <a:pPr algn="just"/>
            <a:r>
              <a:rPr lang="zh-TW" altLang="en-US" dirty="0"/>
              <a:t>跟 </a:t>
            </a:r>
            <a:r>
              <a:rPr lang="en-US" altLang="zh-TW" dirty="0"/>
              <a:t>HTML </a:t>
            </a:r>
            <a:r>
              <a:rPr lang="zh-TW" altLang="en-US" dirty="0"/>
              <a:t>一樣，</a:t>
            </a:r>
            <a:r>
              <a:rPr lang="en-US" altLang="zh-TW" dirty="0"/>
              <a:t>CSS </a:t>
            </a:r>
            <a:r>
              <a:rPr lang="zh-TW" altLang="en-US" dirty="0"/>
              <a:t>既非標準程式語言，也不是標記語言</a:t>
            </a:r>
            <a:r>
              <a:rPr lang="en-US" altLang="zh-TW" dirty="0"/>
              <a:t>, </a:t>
            </a:r>
            <a:r>
              <a:rPr lang="zh-TW" altLang="en-US" dirty="0"/>
              <a:t>而是一種風格頁面語言（</a:t>
            </a:r>
            <a:r>
              <a:rPr lang="en-US" altLang="zh-TW" i="1" dirty="0"/>
              <a:t>style sheet language</a:t>
            </a:r>
            <a:r>
              <a:rPr lang="zh-TW" altLang="en-US" dirty="0"/>
              <a:t>）：它能讓你在 </a:t>
            </a:r>
            <a:r>
              <a:rPr lang="en-US" altLang="zh-TW" dirty="0"/>
              <a:t>HTML </a:t>
            </a:r>
            <a:r>
              <a:rPr lang="zh-TW" altLang="en-US" dirty="0"/>
              <a:t>文件中的元素（</a:t>
            </a:r>
            <a:r>
              <a:rPr lang="en-US" altLang="zh-TW" dirty="0"/>
              <a:t>element</a:t>
            </a:r>
            <a:r>
              <a:rPr lang="zh-TW" altLang="en-US" dirty="0"/>
              <a:t>）上套用不同的頁面樣式（</a:t>
            </a:r>
            <a:r>
              <a:rPr lang="en-US" altLang="zh-TW" dirty="0"/>
              <a:t>style</a:t>
            </a:r>
            <a:r>
              <a:rPr lang="zh-TW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0782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 </a:t>
            </a:r>
            <a:r>
              <a:rPr lang="en-US" altLang="zh-TW" dirty="0"/>
              <a:t>CSS </a:t>
            </a:r>
            <a:r>
              <a:rPr lang="zh-TW" altLang="en-US" dirty="0"/>
              <a:t>的三種方法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Inline CSS</a:t>
            </a:r>
          </a:p>
          <a:p>
            <a:r>
              <a:rPr lang="en-US" altLang="zh-TW" dirty="0" smtClean="0"/>
              <a:t>Internal CSS</a:t>
            </a:r>
          </a:p>
          <a:p>
            <a:r>
              <a:rPr lang="en-US" altLang="zh-TW" dirty="0"/>
              <a:t>External CSS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5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練習用三種插入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的方法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新增三個超連結，分別連結到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facebook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LINE</a:t>
            </a:r>
            <a:r>
              <a:rPr lang="zh-TW" altLang="en-US" dirty="0"/>
              <a:t>官</a:t>
            </a:r>
            <a:r>
              <a:rPr lang="zh-TW" altLang="en-US" dirty="0" smtClean="0"/>
              <a:t>網</a:t>
            </a:r>
            <a:endParaRPr lang="en-US" altLang="zh-TW" dirty="0" smtClean="0"/>
          </a:p>
          <a:p>
            <a:r>
              <a:rPr lang="zh-TW" altLang="en-US" dirty="0"/>
              <a:t>三</a:t>
            </a:r>
            <a:r>
              <a:rPr lang="zh-TW" altLang="en-US" dirty="0" smtClean="0"/>
              <a:t>個超連結文字分文字顏色設定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youtube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紅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facebook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綠</a:t>
            </a:r>
            <a:endParaRPr lang="en-US" altLang="zh-TW" dirty="0" smtClean="0"/>
          </a:p>
          <a:p>
            <a:r>
              <a:rPr lang="zh-TW" altLang="en-US" dirty="0"/>
              <a:t>三個超連結</a:t>
            </a:r>
            <a:r>
              <a:rPr lang="zh-TW" altLang="en-US" dirty="0" smtClean="0"/>
              <a:t>文字皆不要有底線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6800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基本選擇器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標籤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類別選擇器</a:t>
            </a:r>
            <a:endParaRPr lang="en-US" altLang="zh-TW" dirty="0" smtClean="0"/>
          </a:p>
          <a:p>
            <a:pPr lvl="1"/>
            <a:r>
              <a:rPr lang="en-US" altLang="zh-TW" dirty="0"/>
              <a:t>ID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zh-TW" altLang="en-US" dirty="0"/>
              <a:t>分組選擇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r>
              <a:rPr lang="zh-TW" altLang="en-US" dirty="0"/>
              <a:t>組合選擇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2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標籤選擇器</a:t>
            </a:r>
            <a:endParaRPr lang="en-US" altLang="zh-TW" dirty="0"/>
          </a:p>
          <a:p>
            <a:r>
              <a:rPr lang="zh-TW" altLang="en-US" dirty="0"/>
              <a:t>類別選擇器</a:t>
            </a:r>
            <a:endParaRPr lang="en-US" altLang="zh-TW" dirty="0"/>
          </a:p>
          <a:p>
            <a:r>
              <a:rPr lang="en-US" altLang="zh-TW" dirty="0"/>
              <a:t>ID</a:t>
            </a:r>
            <a:r>
              <a:rPr lang="zh-TW" altLang="en-US" dirty="0"/>
              <a:t>選擇器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93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網頁基礎</a:t>
            </a:r>
          </a:p>
          <a:p>
            <a:pPr lvl="1"/>
            <a:r>
              <a:rPr lang="en-US" altLang="zh-TW" dirty="0"/>
              <a:t>HTTP</a:t>
            </a:r>
            <a:r>
              <a:rPr lang="zh-TW" altLang="en-US" dirty="0"/>
              <a:t>、</a:t>
            </a:r>
            <a:r>
              <a:rPr lang="en-US" altLang="zh-TW" dirty="0"/>
              <a:t>Request</a:t>
            </a:r>
            <a:r>
              <a:rPr lang="zh-TW" altLang="en-US" dirty="0"/>
              <a:t>、</a:t>
            </a:r>
            <a:r>
              <a:rPr lang="en-US" altLang="zh-TW" dirty="0"/>
              <a:t>Response</a:t>
            </a:r>
          </a:p>
          <a:p>
            <a:pPr lvl="1"/>
            <a:r>
              <a:rPr lang="en-US" altLang="zh-TW" dirty="0"/>
              <a:t>HTTP Method</a:t>
            </a:r>
            <a:r>
              <a:rPr lang="zh-TW" altLang="en-US" dirty="0"/>
              <a:t>、 </a:t>
            </a:r>
            <a:r>
              <a:rPr lang="en-US" altLang="zh-TW" dirty="0"/>
              <a:t>HTTP Code</a:t>
            </a:r>
            <a:r>
              <a:rPr lang="zh-TW" altLang="en-US" dirty="0"/>
              <a:t>、</a:t>
            </a:r>
            <a:r>
              <a:rPr lang="en-US" altLang="zh-TW" dirty="0"/>
              <a:t>HTTPS</a:t>
            </a:r>
          </a:p>
          <a:p>
            <a:r>
              <a:rPr lang="zh-TW" altLang="en-US" dirty="0"/>
              <a:t>後端</a:t>
            </a:r>
          </a:p>
          <a:p>
            <a:pPr lvl="1"/>
            <a:r>
              <a:rPr lang="en-US" altLang="zh-TW" dirty="0"/>
              <a:t>Asp.net </a:t>
            </a:r>
            <a:r>
              <a:rPr lang="en-US" altLang="zh-TW" dirty="0" err="1"/>
              <a:t>WebForm</a:t>
            </a:r>
            <a:endParaRPr lang="en-US" altLang="zh-TW" dirty="0"/>
          </a:p>
          <a:p>
            <a:pPr lvl="1"/>
            <a:r>
              <a:rPr lang="en-US" altLang="zh-TW" dirty="0"/>
              <a:t>MS </a:t>
            </a:r>
            <a:r>
              <a:rPr lang="en-US" altLang="zh-TW" dirty="0" smtClean="0"/>
              <a:t>SQL</a:t>
            </a:r>
          </a:p>
          <a:p>
            <a:r>
              <a:rPr lang="zh-TW" altLang="en-US" dirty="0" smtClean="0"/>
              <a:t>前</a:t>
            </a:r>
            <a:r>
              <a:rPr lang="zh-TW" altLang="en-US" dirty="0"/>
              <a:t>端</a:t>
            </a:r>
          </a:p>
          <a:p>
            <a:pPr lvl="1"/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 smtClean="0"/>
              <a:t>JS</a:t>
            </a:r>
          </a:p>
          <a:p>
            <a:r>
              <a:rPr lang="en-US" altLang="zh-TW" dirty="0"/>
              <a:t>HTTP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(</a:t>
            </a:r>
            <a:r>
              <a:rPr lang="zh-TW" altLang="en-US" dirty="0"/>
              <a:t>簡稱 </a:t>
            </a:r>
            <a:r>
              <a:rPr lang="en-US" altLang="zh-TW" dirty="0"/>
              <a:t>JS) </a:t>
            </a:r>
            <a:r>
              <a:rPr lang="zh-TW" altLang="en-US" dirty="0"/>
              <a:t>是具有一級函數 </a:t>
            </a:r>
            <a:r>
              <a:rPr lang="en-US" altLang="zh-TW" dirty="0"/>
              <a:t>(First-class functions) </a:t>
            </a:r>
            <a:r>
              <a:rPr lang="zh-TW" altLang="en-US" dirty="0"/>
              <a:t>的輕量級、直譯式或即時編譯（</a:t>
            </a:r>
            <a:r>
              <a:rPr lang="en-US" altLang="zh-TW" dirty="0"/>
              <a:t>JIT-compiled</a:t>
            </a:r>
            <a:r>
              <a:rPr lang="zh-TW" altLang="en-US" dirty="0"/>
              <a:t>）的程式語言。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因為用作網頁的腳本語言而大為知名，但也用於許多非瀏覽器的環境，像是 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Apache </a:t>
            </a:r>
            <a:r>
              <a:rPr lang="en-US" altLang="zh-TW" dirty="0" err="1"/>
              <a:t>CouchDB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32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變數型別</a:t>
            </a:r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r>
              <a:rPr lang="zh-TW" altLang="en-US" dirty="0"/>
              <a:t>事件</a:t>
            </a:r>
            <a:endParaRPr lang="en-US" altLang="zh-TW" dirty="0"/>
          </a:p>
          <a:p>
            <a:r>
              <a:rPr lang="en-US" altLang="zh-TW" dirty="0"/>
              <a:t>Dom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67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超文本傳輸協定 </a:t>
            </a:r>
            <a:r>
              <a:rPr lang="en-US" altLang="zh-TW" dirty="0"/>
              <a:t>(HTTP) </a:t>
            </a:r>
            <a:r>
              <a:rPr lang="zh-TW" altLang="en-US" dirty="0"/>
              <a:t>是一種用來傳輸超媒體文件 </a:t>
            </a:r>
            <a:r>
              <a:rPr lang="en-US" altLang="zh-TW" dirty="0"/>
              <a:t>(</a:t>
            </a:r>
            <a:r>
              <a:rPr lang="zh-TW" altLang="en-US" dirty="0"/>
              <a:t>像是</a:t>
            </a:r>
            <a:r>
              <a:rPr lang="en-US" altLang="zh-TW" dirty="0"/>
              <a:t>HTML</a:t>
            </a:r>
            <a:r>
              <a:rPr lang="zh-TW" altLang="en-US" dirty="0"/>
              <a:t>文件</a:t>
            </a:r>
            <a:r>
              <a:rPr lang="en-US" altLang="zh-TW" dirty="0"/>
              <a:t>) </a:t>
            </a:r>
            <a:r>
              <a:rPr lang="zh-TW" altLang="en-US" dirty="0"/>
              <a:t>的應用層協定，被設計來讓瀏覽器和伺服器進行溝通，但也可做其他用途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639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/>
              <a:t>HTTP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10285201" cy="451008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HTTP </a:t>
            </a:r>
            <a:r>
              <a:rPr lang="zh-TW" altLang="en-US" dirty="0"/>
              <a:t>定義了一組能令給定資源，執行特定操作的</a:t>
            </a:r>
            <a:r>
              <a:rPr lang="zh-TW" altLang="en-US" b="1" dirty="0"/>
              <a:t>請求方法</a:t>
            </a:r>
            <a:r>
              <a:rPr lang="zh-TW" altLang="en-US" dirty="0"/>
              <a:t>（</a:t>
            </a:r>
            <a:r>
              <a:rPr lang="en-US" altLang="zh-TW" dirty="0"/>
              <a:t>request methods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GET</a:t>
            </a:r>
            <a:r>
              <a:rPr lang="zh-TW" altLang="en-US" dirty="0"/>
              <a:t>：向指定的資源發出「顯示」請求。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POST</a:t>
            </a:r>
            <a:r>
              <a:rPr lang="zh-TW" altLang="en-US" dirty="0"/>
              <a:t>：向指定資源提交資料，並且</a:t>
            </a:r>
            <a:r>
              <a:rPr lang="en-US" altLang="zh-TW" dirty="0"/>
              <a:t>Body</a:t>
            </a:r>
            <a:r>
              <a:rPr lang="zh-TW" altLang="en-US" dirty="0"/>
              <a:t>中可帶傳輸的資料。</a:t>
            </a:r>
            <a:endParaRPr lang="en-US" altLang="zh-TW" dirty="0"/>
          </a:p>
          <a:p>
            <a:r>
              <a:rPr lang="en-US" altLang="zh-TW" dirty="0"/>
              <a:t>PUT</a:t>
            </a:r>
            <a:r>
              <a:rPr lang="zh-TW" altLang="en-US" dirty="0"/>
              <a:t>：上傳或取代指定的資源。</a:t>
            </a:r>
            <a:endParaRPr lang="en-US" altLang="zh-TW" dirty="0"/>
          </a:p>
          <a:p>
            <a:r>
              <a:rPr lang="en-US" altLang="zh-TW" dirty="0"/>
              <a:t>DELETE</a:t>
            </a:r>
            <a:r>
              <a:rPr lang="zh-TW" altLang="en-US" dirty="0"/>
              <a:t>：刪除指定的資源。</a:t>
            </a:r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2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練習查看網頁請求使用</a:t>
            </a:r>
            <a:r>
              <a:rPr lang="zh-TW" altLang="en-US" dirty="0"/>
              <a:t>的 </a:t>
            </a:r>
            <a:r>
              <a:rPr lang="en-US" altLang="zh-TW" dirty="0"/>
              <a:t>HTTP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新增一個空白網頁</a:t>
            </a:r>
            <a:endParaRPr lang="en-US" altLang="zh-TW" dirty="0" smtClean="0"/>
          </a:p>
          <a:p>
            <a:r>
              <a:rPr lang="zh-TW" altLang="en-US" dirty="0"/>
              <a:t>加入一顆</a:t>
            </a:r>
            <a:r>
              <a:rPr lang="en-US" altLang="zh-TW" dirty="0"/>
              <a:t>asp </a:t>
            </a:r>
            <a:r>
              <a:rPr lang="en-US" altLang="zh-TW" dirty="0" smtClean="0"/>
              <a:t>button</a:t>
            </a:r>
          </a:p>
          <a:p>
            <a:r>
              <a:rPr lang="zh-TW" altLang="en-US" dirty="0" smtClean="0"/>
              <a:t>雙擊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 建立事件</a:t>
            </a:r>
            <a:endParaRPr lang="en-US" altLang="zh-TW" dirty="0" smtClean="0"/>
          </a:p>
          <a:p>
            <a:r>
              <a:rPr lang="zh-TW" altLang="en-US" dirty="0"/>
              <a:t>開啟</a:t>
            </a:r>
            <a:r>
              <a:rPr lang="zh-TW" altLang="en-US" dirty="0" smtClean="0"/>
              <a:t>網頁開啟開發人員模式查看</a:t>
            </a:r>
            <a:r>
              <a:rPr lang="en-US" altLang="zh-TW" dirty="0" smtClean="0"/>
              <a:t>Network</a:t>
            </a:r>
          </a:p>
          <a:p>
            <a:r>
              <a:rPr lang="zh-TW" altLang="en-US" dirty="0"/>
              <a:t>點</a:t>
            </a:r>
            <a:r>
              <a:rPr lang="zh-TW" altLang="en-US" dirty="0" smtClean="0"/>
              <a:t>擊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 並查看</a:t>
            </a:r>
            <a:r>
              <a:rPr lang="en-US" altLang="zh-TW" dirty="0" smtClean="0"/>
              <a:t>Network</a:t>
            </a:r>
            <a:r>
              <a:rPr lang="zh-TW" altLang="en-US" dirty="0" smtClean="0"/>
              <a:t>變化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025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 smtClean="0"/>
              <a:t>HTTP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 </a:t>
            </a:r>
            <a:r>
              <a:rPr lang="zh-TW" altLang="en-US" dirty="0"/>
              <a:t>狀態碼表明一個 </a:t>
            </a:r>
            <a:r>
              <a:rPr lang="en-US" altLang="zh-TW" dirty="0"/>
              <a:t>HTTP </a:t>
            </a:r>
            <a:r>
              <a:rPr lang="zh-TW" altLang="en-US" dirty="0"/>
              <a:t>要求是否已經被完成。回應分為五種：</a:t>
            </a:r>
          </a:p>
          <a:p>
            <a:endParaRPr lang="zh-TW" altLang="en-US" dirty="0"/>
          </a:p>
          <a:p>
            <a:r>
              <a:rPr lang="zh-TW" altLang="en-US" dirty="0"/>
              <a:t>資訊回應 </a:t>
            </a:r>
            <a:r>
              <a:rPr lang="en-US" altLang="zh-TW" dirty="0"/>
              <a:t>(Informational responses, 100–199),</a:t>
            </a:r>
          </a:p>
          <a:p>
            <a:r>
              <a:rPr lang="zh-TW" altLang="en-US" dirty="0"/>
              <a:t>成功回應 </a:t>
            </a:r>
            <a:r>
              <a:rPr lang="en-US" altLang="zh-TW" dirty="0"/>
              <a:t>(Successful responses, 200–299),</a:t>
            </a:r>
          </a:p>
          <a:p>
            <a:r>
              <a:rPr lang="zh-TW" altLang="en-US" dirty="0"/>
              <a:t>重定向 </a:t>
            </a:r>
            <a:r>
              <a:rPr lang="en-US" altLang="zh-TW" dirty="0"/>
              <a:t>(Redirects, 300–399),</a:t>
            </a:r>
          </a:p>
          <a:p>
            <a:r>
              <a:rPr lang="zh-TW" altLang="en-US" dirty="0"/>
              <a:t>用戶端錯誤 </a:t>
            </a:r>
            <a:r>
              <a:rPr lang="en-US" altLang="zh-TW" dirty="0"/>
              <a:t>(Client errors, 400–499),</a:t>
            </a:r>
          </a:p>
          <a:p>
            <a:r>
              <a:rPr lang="zh-TW" altLang="en-US" dirty="0"/>
              <a:t>伺服器端錯誤 </a:t>
            </a:r>
            <a:r>
              <a:rPr lang="en-US" altLang="zh-TW" dirty="0"/>
              <a:t>(Server errors, 500–599).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5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/>
              <a:t>HTTP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測試成功</a:t>
            </a:r>
            <a:r>
              <a:rPr lang="en-US" altLang="zh-TW" dirty="0"/>
              <a:t>200</a:t>
            </a:r>
          </a:p>
          <a:p>
            <a:r>
              <a:rPr lang="zh-TW" altLang="en-US" dirty="0"/>
              <a:t>測試重定向 </a:t>
            </a:r>
            <a:r>
              <a:rPr lang="en-US" altLang="zh-TW" dirty="0"/>
              <a:t>300</a:t>
            </a:r>
          </a:p>
          <a:p>
            <a:r>
              <a:rPr lang="zh-TW" altLang="en-US" dirty="0" smtClean="0"/>
              <a:t>測試</a:t>
            </a:r>
            <a:r>
              <a:rPr lang="zh-TW" altLang="en-US" dirty="0"/>
              <a:t>用戶</a:t>
            </a:r>
            <a:r>
              <a:rPr lang="zh-TW" altLang="en-US" dirty="0" smtClean="0"/>
              <a:t>端</a:t>
            </a:r>
            <a:r>
              <a:rPr lang="zh-TW" altLang="en-US" dirty="0"/>
              <a:t>錯誤 </a:t>
            </a:r>
            <a:r>
              <a:rPr lang="en-US" altLang="zh-TW" dirty="0"/>
              <a:t>404</a:t>
            </a:r>
          </a:p>
          <a:p>
            <a:r>
              <a:rPr lang="zh-TW" altLang="en-US" dirty="0"/>
              <a:t>測試伺服器端錯誤 </a:t>
            </a:r>
            <a:r>
              <a:rPr lang="en-US" altLang="zh-TW" dirty="0"/>
              <a:t>500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7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與</a:t>
            </a:r>
            <a:r>
              <a:rPr lang="en-US" altLang="zh-TW" dirty="0"/>
              <a:t>HTTPS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超文本傳輸安全協定（英語：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 Secure</a:t>
            </a:r>
            <a:r>
              <a:rPr lang="zh-TW" altLang="en-US" dirty="0"/>
              <a:t>，縮寫：</a:t>
            </a:r>
            <a:r>
              <a:rPr lang="en-US" altLang="zh-TW" dirty="0"/>
              <a:t>HTTPS</a:t>
            </a:r>
            <a:r>
              <a:rPr lang="zh-TW" altLang="en-US" dirty="0"/>
              <a:t>；常稱為</a:t>
            </a:r>
            <a:r>
              <a:rPr lang="en-US" altLang="zh-TW" dirty="0"/>
              <a:t>HTTP over TLS</a:t>
            </a:r>
            <a:r>
              <a:rPr lang="zh-TW" altLang="en-US" dirty="0"/>
              <a:t>、</a:t>
            </a:r>
            <a:r>
              <a:rPr lang="en-US" altLang="zh-TW" dirty="0"/>
              <a:t>HTTP over SSL</a:t>
            </a:r>
            <a:r>
              <a:rPr lang="zh-TW" altLang="en-US" dirty="0"/>
              <a:t>或</a:t>
            </a:r>
            <a:r>
              <a:rPr lang="en-US" altLang="zh-TW" dirty="0"/>
              <a:t>HTTP Secure</a:t>
            </a:r>
            <a:r>
              <a:rPr lang="zh-TW" altLang="en-US" dirty="0"/>
              <a:t>）是一種透過計算機網路進行安全通訊的傳輸協定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zh-TW" altLang="en-US" dirty="0"/>
              <a:t>經由</a:t>
            </a:r>
            <a:r>
              <a:rPr lang="en-US" altLang="zh-TW" dirty="0"/>
              <a:t>HTTP</a:t>
            </a:r>
            <a:r>
              <a:rPr lang="zh-TW" altLang="en-US" dirty="0"/>
              <a:t>進行通訊，但利用</a:t>
            </a:r>
            <a:r>
              <a:rPr lang="en-US" altLang="zh-TW" dirty="0"/>
              <a:t>SSL/TLS</a:t>
            </a:r>
            <a:r>
              <a:rPr lang="zh-TW" altLang="en-US" dirty="0"/>
              <a:t>來加密封包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zh-TW" altLang="en-US" dirty="0"/>
              <a:t>開發的主要目的，是提供對網站伺服器的身分認證，保護交換資料的隱私與完整性。</a:t>
            </a:r>
          </a:p>
        </p:txBody>
      </p:sp>
    </p:spTree>
    <p:extLst>
      <p:ext uri="{BB962C8B-B14F-4D97-AF65-F5344CB8AC3E}">
        <p14:creationId xmlns:p14="http://schemas.microsoft.com/office/powerpoint/2010/main" val="13569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 &amp;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Client</a:t>
            </a:r>
            <a:r>
              <a:rPr lang="zh-TW" altLang="en-US" dirty="0"/>
              <a:t>：以網頁來說就是你的瀏覽器、電腦，主要會發送</a:t>
            </a:r>
            <a:r>
              <a:rPr lang="en-US" altLang="zh-TW" dirty="0">
                <a:solidFill>
                  <a:srgbClr val="FF0000"/>
                </a:solidFill>
              </a:rPr>
              <a:t>request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請求</a:t>
            </a:r>
            <a:r>
              <a:rPr lang="en-US" altLang="zh-TW" dirty="0"/>
              <a:t>) </a:t>
            </a:r>
            <a:r>
              <a:rPr lang="zh-TW" altLang="en-US" dirty="0"/>
              <a:t>到 </a:t>
            </a:r>
            <a:r>
              <a:rPr lang="en-US" altLang="zh-TW" dirty="0"/>
              <a:t>Server 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Server</a:t>
            </a:r>
            <a:r>
              <a:rPr lang="zh-TW" altLang="en-US" dirty="0"/>
              <a:t>：收到</a:t>
            </a:r>
            <a:r>
              <a:rPr lang="en-US" altLang="zh-TW" dirty="0"/>
              <a:t>Client</a:t>
            </a:r>
            <a:r>
              <a:rPr lang="zh-TW" altLang="en-US" dirty="0"/>
              <a:t>的 </a:t>
            </a:r>
            <a:r>
              <a:rPr lang="en-US" altLang="zh-TW" dirty="0"/>
              <a:t>request </a:t>
            </a:r>
            <a:r>
              <a:rPr lang="zh-TW" altLang="en-US" dirty="0"/>
              <a:t>開始處理資料，完成後會回傳 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en-US" altLang="zh-TW" dirty="0"/>
              <a:t>(</a:t>
            </a:r>
            <a:r>
              <a:rPr lang="zh-TW" altLang="en-US" dirty="0"/>
              <a:t>回應</a:t>
            </a:r>
            <a:r>
              <a:rPr lang="en-US" altLang="zh-TW" dirty="0"/>
              <a:t>)</a:t>
            </a:r>
            <a:r>
              <a:rPr lang="zh-TW" altLang="en-US" dirty="0"/>
              <a:t>到 </a:t>
            </a:r>
            <a:r>
              <a:rPr lang="en-US" altLang="zh-TW" dirty="0"/>
              <a:t>Client </a:t>
            </a:r>
            <a:r>
              <a:rPr lang="zh-TW" altLang="en-US" dirty="0"/>
              <a:t>端</a:t>
            </a:r>
          </a:p>
          <a:p>
            <a:pPr algn="just"/>
            <a:endParaRPr lang="en-US" altLang="zh-TW" dirty="0"/>
          </a:p>
        </p:txBody>
      </p:sp>
      <p:sp>
        <p:nvSpPr>
          <p:cNvPr id="4" name="圓角矩形 3"/>
          <p:cNvSpPr/>
          <p:nvPr/>
        </p:nvSpPr>
        <p:spPr>
          <a:xfrm>
            <a:off x="307490" y="4470269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352467" y="4228845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442956" y="4524057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032337" y="5227944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685276" y="5138649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649456" y="5550207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75875" y="5145603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862289" y="5069322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484746" y="5116840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630451" y="544921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648755" y="5771476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160786" y="542454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179090" y="5640965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網頁前端 </a:t>
            </a:r>
            <a:r>
              <a:rPr lang="en-US" altLang="zh-TW" dirty="0"/>
              <a:t>&amp;</a:t>
            </a:r>
            <a:r>
              <a:rPr lang="zh-TW" altLang="en-US" dirty="0"/>
              <a:t> 後端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199" y="1825625"/>
            <a:ext cx="5218355" cy="1696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Client</a:t>
            </a:r>
            <a:r>
              <a:rPr lang="zh-TW" altLang="en-US" dirty="0" smtClean="0"/>
              <a:t>：前端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：網頁結構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</a:t>
            </a:r>
            <a:r>
              <a:rPr lang="zh-TW" altLang="en-US" dirty="0" smtClean="0"/>
              <a:t>：網頁顏色、排版、動畫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JavaScript</a:t>
            </a:r>
            <a:r>
              <a:rPr lang="zh-TW" altLang="en-US" dirty="0" smtClean="0"/>
              <a:t>：互動功能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6172200" y="1825625"/>
            <a:ext cx="5853370" cy="1763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Server</a:t>
            </a:r>
            <a:r>
              <a:rPr lang="zh-TW" altLang="en-US" dirty="0" smtClean="0"/>
              <a:t>：後端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AP(Asp.net</a:t>
            </a:r>
            <a:r>
              <a:rPr lang="zh-TW" altLang="en-US" dirty="0" smtClean="0"/>
              <a:t> </a:t>
            </a:r>
            <a:r>
              <a:rPr lang="en-US" altLang="zh-TW" dirty="0"/>
              <a:t>Web Form)</a:t>
            </a:r>
            <a:r>
              <a:rPr lang="zh-TW" altLang="en-US" dirty="0"/>
              <a:t> ：互動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(MS-SQL)</a:t>
            </a:r>
            <a:r>
              <a:rPr lang="zh-TW" altLang="en-US" dirty="0" smtClean="0"/>
              <a:t>：資料管理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52317" y="3792537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7" name="雲朵形 6"/>
          <p:cNvSpPr/>
          <p:nvPr/>
        </p:nvSpPr>
        <p:spPr>
          <a:xfrm>
            <a:off x="4397294" y="3551113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487783" y="3846325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9" name="群組 8"/>
          <p:cNvGrpSpPr/>
          <p:nvPr/>
        </p:nvGrpSpPr>
        <p:grpSpPr>
          <a:xfrm>
            <a:off x="2077164" y="4550212"/>
            <a:ext cx="1121036" cy="644525"/>
            <a:chOff x="5921114" y="346075"/>
            <a:chExt cx="1121036" cy="644525"/>
          </a:xfrm>
        </p:grpSpPr>
        <p:sp>
          <p:nvSpPr>
            <p:cNvPr id="10" name="矩形 9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向右箭號 11"/>
          <p:cNvSpPr/>
          <p:nvPr/>
        </p:nvSpPr>
        <p:spPr>
          <a:xfrm>
            <a:off x="3730103" y="4460917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3" name="向左箭號 12"/>
          <p:cNvSpPr/>
          <p:nvPr/>
        </p:nvSpPr>
        <p:spPr>
          <a:xfrm>
            <a:off x="3694283" y="4872475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20702" y="4467871"/>
            <a:ext cx="436059" cy="714799"/>
            <a:chOff x="5175470" y="6037448"/>
            <a:chExt cx="436059" cy="714799"/>
          </a:xfrm>
        </p:grpSpPr>
        <p:sp>
          <p:nvSpPr>
            <p:cNvPr id="15" name="橢圓 14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907116" y="4391590"/>
            <a:ext cx="732341" cy="1121634"/>
            <a:chOff x="8876577" y="5069322"/>
            <a:chExt cx="732341" cy="1121634"/>
          </a:xfrm>
        </p:grpSpPr>
        <p:sp>
          <p:nvSpPr>
            <p:cNvPr id="18" name="立方體 17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流程圖: 磁碟 20"/>
          <p:cNvSpPr/>
          <p:nvPr/>
        </p:nvSpPr>
        <p:spPr>
          <a:xfrm>
            <a:off x="10529573" y="4439108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9675278" y="477148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9693582" y="5093744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205613" y="474681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1223917" y="4963233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上箭號 25"/>
          <p:cNvSpPr/>
          <p:nvPr/>
        </p:nvSpPr>
        <p:spPr>
          <a:xfrm>
            <a:off x="2406134" y="5315014"/>
            <a:ext cx="398033" cy="72650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250699" y="6041520"/>
            <a:ext cx="2773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HTML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JavaScript</a:t>
            </a:r>
            <a:endParaRPr lang="zh-TW" altLang="en-US" sz="2000" dirty="0"/>
          </a:p>
        </p:txBody>
      </p:sp>
      <p:sp>
        <p:nvSpPr>
          <p:cNvPr id="28" name="向上箭號 27"/>
          <p:cNvSpPr/>
          <p:nvPr/>
        </p:nvSpPr>
        <p:spPr>
          <a:xfrm>
            <a:off x="9059294" y="5529146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64060" y="6187052"/>
            <a:ext cx="2898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AP(Asp.net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Web Form)</a:t>
            </a:r>
            <a:r>
              <a:rPr lang="zh-TW" altLang="en-US" sz="2000" dirty="0"/>
              <a:t> </a:t>
            </a:r>
          </a:p>
        </p:txBody>
      </p:sp>
      <p:sp>
        <p:nvSpPr>
          <p:cNvPr id="30" name="向上箭號 29"/>
          <p:cNvSpPr/>
          <p:nvPr/>
        </p:nvSpPr>
        <p:spPr>
          <a:xfrm>
            <a:off x="10739862" y="5531220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0513618" y="6176963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DB</a:t>
            </a:r>
            <a:r>
              <a:rPr lang="zh-TW" altLang="en-US" sz="2000" dirty="0"/>
              <a:t> </a:t>
            </a:r>
            <a:r>
              <a:rPr lang="en-US" altLang="zh-TW" sz="2000" dirty="0"/>
              <a:t>(MS-SQL)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 smtClean="0"/>
              <a:t>：後</a:t>
            </a:r>
            <a:r>
              <a:rPr lang="zh-TW" altLang="en-US" dirty="0"/>
              <a:t>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</a:t>
            </a:r>
          </a:p>
          <a:p>
            <a:pPr lvl="1"/>
            <a:r>
              <a:rPr lang="zh-TW" altLang="en-US" dirty="0"/>
              <a:t>後端主流的程式語言包含但不限於</a:t>
            </a:r>
            <a:r>
              <a:rPr lang="en-US" altLang="zh-TW" dirty="0" smtClean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Ruby</a:t>
            </a:r>
            <a:r>
              <a:rPr lang="zh-TW" altLang="en-US" dirty="0"/>
              <a:t>、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C#</a:t>
            </a:r>
            <a:r>
              <a:rPr lang="zh-TW" altLang="en-US" dirty="0"/>
              <a:t>、</a:t>
            </a:r>
            <a:r>
              <a:rPr lang="en-US" altLang="zh-TW" dirty="0"/>
              <a:t>Go...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Node.js </a:t>
            </a:r>
            <a:r>
              <a:rPr lang="en-US" altLang="zh-TW" dirty="0" smtClean="0"/>
              <a:t>&gt; </a:t>
            </a:r>
            <a:r>
              <a:rPr lang="en-US" altLang="zh-TW" dirty="0"/>
              <a:t>Express </a:t>
            </a:r>
            <a:endParaRPr lang="en-US" altLang="zh-TW" dirty="0" smtClean="0"/>
          </a:p>
          <a:p>
            <a:pPr lvl="1"/>
            <a:r>
              <a:rPr lang="en-US" altLang="zh-TW" dirty="0"/>
              <a:t>Ruby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Ruby </a:t>
            </a:r>
            <a:r>
              <a:rPr lang="en-US" altLang="zh-TW" dirty="0"/>
              <a:t>on Rails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 smtClean="0"/>
              <a:t>Spring</a:t>
            </a:r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err="1"/>
              <a:t>Laravel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VB</a:t>
            </a:r>
            <a:r>
              <a:rPr lang="en-US" altLang="zh-TW" dirty="0"/>
              <a:t> 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/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38506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本課程後端使用的語言及框架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en-US" altLang="zh-TW" dirty="0"/>
              <a:t> 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 smtClean="0"/>
              <a:t>系列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 smtClean="0"/>
              <a:t>系列</a:t>
            </a:r>
            <a:r>
              <a:rPr lang="zh-TW" altLang="en-US" dirty="0"/>
              <a:t>應用程式架構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ASP.NET Web </a:t>
            </a:r>
            <a:r>
              <a:rPr lang="en-US" altLang="zh-TW" dirty="0" smtClean="0">
                <a:solidFill>
                  <a:srgbClr val="FF0000"/>
                </a:solidFill>
              </a:rPr>
              <a:t>form</a:t>
            </a:r>
          </a:p>
          <a:p>
            <a:pPr lvl="1"/>
            <a:r>
              <a:rPr lang="en-US" altLang="zh-TW" dirty="0"/>
              <a:t>ASP.NET </a:t>
            </a:r>
            <a:r>
              <a:rPr lang="en-US" altLang="zh-TW" dirty="0" smtClean="0"/>
              <a:t>MVC</a:t>
            </a:r>
          </a:p>
          <a:p>
            <a:pPr lvl="1"/>
            <a:r>
              <a:rPr lang="en-US" altLang="zh-TW" dirty="0"/>
              <a:t>ASP.NET Web </a:t>
            </a:r>
            <a:r>
              <a:rPr lang="en-US" altLang="zh-TW" dirty="0" smtClean="0"/>
              <a:t>Pages</a:t>
            </a:r>
          </a:p>
          <a:p>
            <a:pPr lvl="1"/>
            <a:r>
              <a:rPr lang="en-US" altLang="zh-TW" dirty="0"/>
              <a:t>ASP.NET </a:t>
            </a:r>
            <a:r>
              <a:rPr lang="zh-TW" altLang="en-US" dirty="0"/>
              <a:t>單一頁面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7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Web </a:t>
            </a:r>
            <a:r>
              <a:rPr lang="zh-TW" altLang="en-US" dirty="0"/>
              <a:t>應用程式的優點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/>
              <a:t>支援事件模型，會在 </a:t>
            </a:r>
            <a:r>
              <a:rPr lang="en-US" altLang="zh-TW" dirty="0"/>
              <a:t>HTTP </a:t>
            </a:r>
            <a:r>
              <a:rPr lang="zh-TW" altLang="en-US" dirty="0"/>
              <a:t>上保留狀態，有益於業務線 </a:t>
            </a:r>
            <a:r>
              <a:rPr lang="en-US" altLang="zh-TW" dirty="0"/>
              <a:t>Web </a:t>
            </a:r>
            <a:r>
              <a:rPr lang="zh-TW" altLang="en-US" dirty="0"/>
              <a:t>應用程式開發工作。 </a:t>
            </a:r>
            <a:r>
              <a:rPr lang="en-US" altLang="zh-TW" dirty="0"/>
              <a:t>Web Form </a:t>
            </a:r>
            <a:r>
              <a:rPr lang="zh-TW" altLang="en-US" dirty="0"/>
              <a:t>應用程式提供數百種伺服器控制項中支援的許多種事件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pPr algn="just"/>
            <a:r>
              <a:rPr lang="zh-TW" altLang="en-US" dirty="0" smtClean="0"/>
              <a:t>適用</a:t>
            </a:r>
            <a:r>
              <a:rPr lang="zh-TW" altLang="en-US" dirty="0"/>
              <a:t>於希望利用提供的大量元件快速開發應用程式的小型 </a:t>
            </a:r>
            <a:r>
              <a:rPr lang="en-US" altLang="zh-TW" dirty="0"/>
              <a:t>Web </a:t>
            </a:r>
            <a:r>
              <a:rPr lang="zh-TW" altLang="en-US" dirty="0"/>
              <a:t>開發人員和設計人員團隊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pPr algn="just"/>
            <a:r>
              <a:rPr lang="zh-TW" altLang="en-US" dirty="0"/>
              <a:t>一般來說，應用程式開發較不復雜，因為元件（</a:t>
            </a:r>
            <a:r>
              <a:rPr lang="zh-TW" altLang="en-US" b="1" dirty="0"/>
              <a:t>頁面</a:t>
            </a:r>
            <a:r>
              <a:rPr lang="zh-TW" altLang="en-US" dirty="0"/>
              <a:t>類別、控制項等等）已緊密整合，而且通常需要比 </a:t>
            </a:r>
            <a:r>
              <a:rPr lang="en-US" altLang="zh-TW" dirty="0"/>
              <a:t>MVC </a:t>
            </a:r>
            <a:r>
              <a:rPr lang="zh-TW" altLang="en-US" dirty="0"/>
              <a:t>模型少的程式碼。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816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練習使用</a:t>
            </a:r>
            <a:r>
              <a:rPr lang="en-US" altLang="zh-TW" dirty="0" smtClean="0"/>
              <a:t>Web Form</a:t>
            </a:r>
            <a:r>
              <a:rPr lang="zh-TW" altLang="en-US" dirty="0"/>
              <a:t>建立一個空白網頁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新增</a:t>
            </a:r>
            <a:r>
              <a:rPr lang="zh-TW" altLang="en-US" dirty="0" smtClean="0"/>
              <a:t>一個</a:t>
            </a:r>
            <a:r>
              <a:rPr lang="en-US" altLang="zh-TW" dirty="0"/>
              <a:t>Web Form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加入空白</a:t>
            </a:r>
            <a:r>
              <a:rPr lang="en-US" altLang="zh-TW" dirty="0" smtClean="0"/>
              <a:t>Web page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以偵錯模式開啟</a:t>
            </a:r>
            <a:r>
              <a:rPr lang="zh-TW" altLang="en-US" dirty="0"/>
              <a:t>空白</a:t>
            </a:r>
            <a:r>
              <a:rPr lang="en-US" altLang="zh-TW" dirty="0"/>
              <a:t>Web page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0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：後端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</a:p>
          <a:p>
            <a:pPr lvl="1"/>
            <a:r>
              <a:rPr lang="zh-TW" altLang="en-US" b="1" dirty="0"/>
              <a:t>關聯式資料庫</a:t>
            </a:r>
          </a:p>
          <a:p>
            <a:pPr lvl="2"/>
            <a:r>
              <a:rPr lang="en-US" altLang="zh-TW" dirty="0" smtClean="0"/>
              <a:t>MySQL</a:t>
            </a:r>
          </a:p>
          <a:p>
            <a:pPr lvl="2"/>
            <a:r>
              <a:rPr lang="en-US" altLang="zh-TW" dirty="0" smtClean="0"/>
              <a:t>PostgreSQL</a:t>
            </a:r>
          </a:p>
          <a:p>
            <a:pPr lvl="2"/>
            <a:r>
              <a:rPr lang="en-US" altLang="zh-TW" dirty="0"/>
              <a:t>Oracle</a:t>
            </a:r>
            <a:endParaRPr lang="en-US" altLang="zh-TW" dirty="0" smtClean="0"/>
          </a:p>
          <a:p>
            <a:pPr lvl="2"/>
            <a:r>
              <a:rPr lang="en-US" altLang="zh-TW" dirty="0"/>
              <a:t>Microsoft </a:t>
            </a:r>
            <a:r>
              <a:rPr lang="en-US" altLang="zh-TW" dirty="0" smtClean="0"/>
              <a:t>Access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Microsoft SQL </a:t>
            </a:r>
            <a:r>
              <a:rPr lang="en-US" altLang="zh-TW" dirty="0" smtClean="0">
                <a:solidFill>
                  <a:srgbClr val="FF0000"/>
                </a:solidFill>
              </a:rPr>
              <a:t>Server</a:t>
            </a:r>
          </a:p>
          <a:p>
            <a:pPr lvl="2"/>
            <a:endParaRPr lang="en-US" altLang="zh-TW" dirty="0" smtClean="0"/>
          </a:p>
          <a:p>
            <a:pPr lvl="1"/>
            <a:r>
              <a:rPr lang="zh-TW" altLang="en-US" b="1" dirty="0"/>
              <a:t>非關係型資料庫</a:t>
            </a:r>
          </a:p>
          <a:p>
            <a:pPr lvl="2"/>
            <a:r>
              <a:rPr lang="en-US" altLang="zh-TW" dirty="0"/>
              <a:t>MongoDB</a:t>
            </a:r>
          </a:p>
          <a:p>
            <a:pPr lvl="2"/>
            <a:r>
              <a:rPr lang="en-US" altLang="zh-TW" dirty="0" err="1"/>
              <a:t>CouchDB</a:t>
            </a:r>
            <a:endParaRPr lang="en-US" altLang="zh-TW" dirty="0"/>
          </a:p>
          <a:p>
            <a:pPr lvl="2"/>
            <a:r>
              <a:rPr lang="en-US" altLang="zh-TW" dirty="0" err="1"/>
              <a:t>Redis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9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946</Words>
  <Application>Microsoft Office PowerPoint</Application>
  <PresentationFormat>寬螢幕</PresentationFormat>
  <Paragraphs>171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Client &amp; Server</vt:lpstr>
      <vt:lpstr>網頁前端 &amp; 後端</vt:lpstr>
      <vt:lpstr>Server：後端</vt:lpstr>
      <vt:lpstr>本課程後端使用的語言及框架</vt:lpstr>
      <vt:lpstr>Web Form Web 應用程式的優點</vt:lpstr>
      <vt:lpstr>練習使用Web Form建立一個空白網頁</vt:lpstr>
      <vt:lpstr>Server：後端</vt:lpstr>
      <vt:lpstr>Microsoft SQL Server 對編程的支援</vt:lpstr>
      <vt:lpstr>Client：前端</vt:lpstr>
      <vt:lpstr>HTML</vt:lpstr>
      <vt:lpstr>HTML 元素的組成</vt:lpstr>
      <vt:lpstr>練習在空白網頁加入一個超連結連到youtube</vt:lpstr>
      <vt:lpstr>CSS</vt:lpstr>
      <vt:lpstr>插入 CSS 的三種方法</vt:lpstr>
      <vt:lpstr>練習用三種插入 CSS 的方法</vt:lpstr>
      <vt:lpstr>CSS Selectors</vt:lpstr>
      <vt:lpstr>CSS Selectors</vt:lpstr>
      <vt:lpstr>JavaScript</vt:lpstr>
      <vt:lpstr>JavaScript</vt:lpstr>
      <vt:lpstr>HTTP</vt:lpstr>
      <vt:lpstr>常見的 HTTP Method</vt:lpstr>
      <vt:lpstr>練習查看網頁請求使用的 HTTP Method</vt:lpstr>
      <vt:lpstr>常見的 HTTP Code</vt:lpstr>
      <vt:lpstr>常見的 HTTP Code</vt:lpstr>
      <vt:lpstr>HTTP與HTTPS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65</cp:revision>
  <dcterms:created xsi:type="dcterms:W3CDTF">2022-01-20T13:08:53Z</dcterms:created>
  <dcterms:modified xsi:type="dcterms:W3CDTF">2022-02-12T12:57:30Z</dcterms:modified>
</cp:coreProperties>
</file>