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370" r:id="rId3"/>
    <p:sldId id="257" r:id="rId4"/>
    <p:sldId id="261" r:id="rId5"/>
    <p:sldId id="263" r:id="rId6"/>
    <p:sldId id="262" r:id="rId7"/>
    <p:sldId id="264" r:id="rId8"/>
    <p:sldId id="258" r:id="rId9"/>
    <p:sldId id="265" r:id="rId10"/>
    <p:sldId id="372" r:id="rId11"/>
    <p:sldId id="371" r:id="rId12"/>
    <p:sldId id="373" r:id="rId13"/>
    <p:sldId id="374" r:id="rId14"/>
    <p:sldId id="275" r:id="rId15"/>
    <p:sldId id="298" r:id="rId16"/>
    <p:sldId id="297" r:id="rId17"/>
    <p:sldId id="267" r:id="rId18"/>
    <p:sldId id="259" r:id="rId19"/>
    <p:sldId id="268" r:id="rId20"/>
    <p:sldId id="269" r:id="rId21"/>
    <p:sldId id="375" r:id="rId22"/>
    <p:sldId id="270" r:id="rId23"/>
    <p:sldId id="271" r:id="rId24"/>
    <p:sldId id="299" r:id="rId25"/>
    <p:sldId id="301" r:id="rId26"/>
    <p:sldId id="300" r:id="rId27"/>
    <p:sldId id="303" r:id="rId28"/>
    <p:sldId id="302" r:id="rId29"/>
    <p:sldId id="304" r:id="rId30"/>
    <p:sldId id="305" r:id="rId31"/>
    <p:sldId id="307" r:id="rId32"/>
    <p:sldId id="306" r:id="rId33"/>
    <p:sldId id="273" r:id="rId34"/>
    <p:sldId id="308" r:id="rId35"/>
    <p:sldId id="311" r:id="rId36"/>
    <p:sldId id="312" r:id="rId37"/>
    <p:sldId id="310" r:id="rId38"/>
    <p:sldId id="313" r:id="rId39"/>
    <p:sldId id="314" r:id="rId40"/>
    <p:sldId id="315" r:id="rId41"/>
    <p:sldId id="274" r:id="rId42"/>
    <p:sldId id="295" r:id="rId43"/>
    <p:sldId id="320" r:id="rId44"/>
    <p:sldId id="316" r:id="rId45"/>
    <p:sldId id="369" r:id="rId46"/>
    <p:sldId id="319" r:id="rId47"/>
    <p:sldId id="317" r:id="rId48"/>
    <p:sldId id="321" r:id="rId49"/>
    <p:sldId id="293" r:id="rId50"/>
    <p:sldId id="294" r:id="rId51"/>
    <p:sldId id="376" r:id="rId52"/>
    <p:sldId id="377" r:id="rId53"/>
    <p:sldId id="378" r:id="rId54"/>
    <p:sldId id="379" r:id="rId55"/>
    <p:sldId id="380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5D31-42D3-4C5C-973A-6CCECF83C0A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3F18-581A-45F3-B23B-F01E6FFD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3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5D31-42D3-4C5C-973A-6CCECF83C0A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3F18-581A-45F3-B23B-F01E6FFD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0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5D31-42D3-4C5C-973A-6CCECF83C0A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3F18-581A-45F3-B23B-F01E6FFD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3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5D31-42D3-4C5C-973A-6CCECF83C0A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3F18-581A-45F3-B23B-F01E6FFD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29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5D31-42D3-4C5C-973A-6CCECF83C0A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3F18-581A-45F3-B23B-F01E6FFD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71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5D31-42D3-4C5C-973A-6CCECF83C0A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3F18-581A-45F3-B23B-F01E6FFD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29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5D31-42D3-4C5C-973A-6CCECF83C0A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3F18-581A-45F3-B23B-F01E6FFD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19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5D31-42D3-4C5C-973A-6CCECF83C0A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3F18-581A-45F3-B23B-F01E6FFD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0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5D31-42D3-4C5C-973A-6CCECF83C0A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3F18-581A-45F3-B23B-F01E6FFD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7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5D31-42D3-4C5C-973A-6CCECF83C0A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B693F18-581A-45F3-B23B-F01E6FFD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5D31-42D3-4C5C-973A-6CCECF83C0A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3F18-581A-45F3-B23B-F01E6FFD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0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5D31-42D3-4C5C-973A-6CCECF83C0A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3F18-581A-45F3-B23B-F01E6FFD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6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5D31-42D3-4C5C-973A-6CCECF83C0A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3F18-581A-45F3-B23B-F01E6FFD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7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5D31-42D3-4C5C-973A-6CCECF83C0A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3F18-581A-45F3-B23B-F01E6FFD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1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5D31-42D3-4C5C-973A-6CCECF83C0A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3F18-581A-45F3-B23B-F01E6FFD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5D31-42D3-4C5C-973A-6CCECF83C0A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3F18-581A-45F3-B23B-F01E6FFD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5D31-42D3-4C5C-973A-6CCECF83C0A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3F18-581A-45F3-B23B-F01E6FFD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6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DE5D31-42D3-4C5C-973A-6CCECF83C0A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693F18-581A-45F3-B23B-F01E6FFD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4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dix#cite_note-2" TargetMode="External"/><Relationship Id="rId2" Type="http://schemas.openxmlformats.org/officeDocument/2006/relationships/hyperlink" Target="https://en.wikipedia.org/wiki/Radix#cite_note-morris_mano_p13_14-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karuna-sehgal/a-simplified-explanation-of-the-big-o-notation-82523585e835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6509" y="743672"/>
            <a:ext cx="9144000" cy="1264376"/>
          </a:xfrm>
        </p:spPr>
        <p:txBody>
          <a:bodyPr/>
          <a:lstStyle/>
          <a:p>
            <a:r>
              <a:rPr lang="en-US" dirty="0"/>
              <a:t>Stuff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0286" y="2536922"/>
            <a:ext cx="6987645" cy="1388534"/>
          </a:xfrm>
        </p:spPr>
        <p:txBody>
          <a:bodyPr/>
          <a:lstStyle/>
          <a:p>
            <a:r>
              <a:rPr lang="en-US" dirty="0"/>
              <a:t>Things All Developers (and Other People) Should Know</a:t>
            </a:r>
          </a:p>
        </p:txBody>
      </p:sp>
    </p:spTree>
    <p:extLst>
      <p:ext uri="{BB962C8B-B14F-4D97-AF65-F5344CB8AC3E}">
        <p14:creationId xmlns:p14="http://schemas.microsoft.com/office/powerpoint/2010/main" val="2069963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147" y="0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Word!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147" y="1046132"/>
            <a:ext cx="7910078" cy="36326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i="1" dirty="0"/>
          </a:p>
          <a:p>
            <a:r>
              <a:rPr lang="en-US" dirty="0"/>
              <a:t>A </a:t>
            </a:r>
            <a:r>
              <a:rPr lang="en-US" b="1" dirty="0"/>
              <a:t>word</a:t>
            </a:r>
            <a:r>
              <a:rPr lang="en-US" dirty="0"/>
              <a:t> is the natural unit of data used by a particular processor design</a:t>
            </a:r>
          </a:p>
          <a:p>
            <a:r>
              <a:rPr lang="en-US" b="1" dirty="0"/>
              <a:t>A </a:t>
            </a:r>
            <a:r>
              <a:rPr lang="en-US" dirty="0"/>
              <a:t>comprises a set number  bits  N (8,9,16,32,64)</a:t>
            </a:r>
            <a:r>
              <a:rPr lang="en-US" b="1" dirty="0"/>
              <a:t> </a:t>
            </a:r>
            <a:r>
              <a:rPr lang="en-US" dirty="0"/>
              <a:t>as dictated by the processor design</a:t>
            </a:r>
          </a:p>
          <a:p>
            <a:r>
              <a:rPr lang="en-US" dirty="0"/>
              <a:t>The word describes either</a:t>
            </a:r>
          </a:p>
          <a:p>
            <a:pPr lvl="1"/>
            <a:r>
              <a:rPr lang="en-US" dirty="0"/>
              <a:t>Data in the range 0..2</a:t>
            </a:r>
            <a:r>
              <a:rPr lang="en-US" baseline="30000" dirty="0"/>
              <a:t>N</a:t>
            </a:r>
            <a:r>
              <a:rPr lang="en-US" dirty="0"/>
              <a:t>-1</a:t>
            </a:r>
          </a:p>
          <a:p>
            <a:pPr lvl="1"/>
            <a:r>
              <a:rPr lang="en-US" dirty="0"/>
              <a:t>Memory addresses in the range 0..2</a:t>
            </a:r>
            <a:r>
              <a:rPr lang="en-US" baseline="30000" dirty="0"/>
              <a:t>N</a:t>
            </a:r>
            <a:r>
              <a:rPr lang="en-US" dirty="0"/>
              <a:t>-1</a:t>
            </a:r>
          </a:p>
          <a:p>
            <a:pPr lvl="1"/>
            <a:r>
              <a:rPr lang="en-US" dirty="0"/>
              <a:t>A representation of a machine code instruction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5DB39-3079-45F5-8897-C875AA774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951" y="4698358"/>
            <a:ext cx="35528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69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147" y="0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Refresher on Radix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0019" y="1612675"/>
            <a:ext cx="7910078" cy="3632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Radix</a:t>
            </a:r>
            <a:r>
              <a:rPr lang="en-US" dirty="0"/>
              <a:t> is a Latin word for "root". </a:t>
            </a:r>
            <a:r>
              <a:rPr lang="en-US" i="1" dirty="0"/>
              <a:t>Root</a:t>
            </a:r>
            <a:r>
              <a:rPr lang="en-US" dirty="0"/>
              <a:t> can be considered a synonym for </a:t>
            </a:r>
            <a:r>
              <a:rPr lang="en-US" i="1" dirty="0"/>
              <a:t>base</a:t>
            </a:r>
            <a:r>
              <a:rPr lang="en-US" dirty="0"/>
              <a:t> in the arithmetical sense.</a:t>
            </a:r>
          </a:p>
          <a:p>
            <a:pPr marL="0" indent="0">
              <a:buNone/>
            </a:pPr>
            <a:r>
              <a:rPr lang="en-US" dirty="0"/>
              <a:t>In a system with radix </a:t>
            </a:r>
            <a:r>
              <a:rPr lang="en-US" i="1" dirty="0"/>
              <a:t>b</a:t>
            </a:r>
            <a:r>
              <a:rPr lang="en-US" dirty="0"/>
              <a:t> (</a:t>
            </a:r>
            <a:r>
              <a:rPr lang="en-US" i="1" dirty="0"/>
              <a:t>b</a:t>
            </a:r>
            <a:r>
              <a:rPr lang="en-US" dirty="0"/>
              <a:t> &gt; 1), a string of digits 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i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 denotes the number 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i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−1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i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−2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+…+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, where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0≤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.</a:t>
            </a:r>
            <a:r>
              <a:rPr lang="en-US" baseline="30000" dirty="0">
                <a:hlinkClick r:id="rId2"/>
              </a:rPr>
              <a:t>[1]</a:t>
            </a:r>
            <a:r>
              <a:rPr lang="en-US" dirty="0"/>
              <a:t> In contrast to decimal, or radix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/>
              <a:t>, which has a ones' place, tens' place, hundreds' place, and so on, radix 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 would have a ones' place, then a 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s' place, a 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i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/>
              <a:t>s' place, etc.</a:t>
            </a:r>
            <a:r>
              <a:rPr lang="en-US" baseline="30000" dirty="0">
                <a:hlinkClick r:id="rId3"/>
              </a:rPr>
              <a:t>[2]</a:t>
            </a:r>
            <a:endParaRPr lang="en-US" b="1" i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04512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147" y="0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2, 10, 16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6965" y="1612675"/>
            <a:ext cx="7910078" cy="44371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/>
              <a:t>Decimal {0..9}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i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−1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i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−2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+…+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77 = 77</a:t>
            </a:r>
            <a:r>
              <a:rPr lang="en-US" sz="1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= 7*10</a:t>
            </a:r>
            <a:r>
              <a:rPr lang="en-US" sz="16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+7*10</a:t>
            </a:r>
            <a:r>
              <a:rPr lang="en-US" sz="16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= 70+7 = 77</a:t>
            </a:r>
            <a:r>
              <a:rPr lang="en-US" sz="1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/>
              <a:t>Binary {0..1}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i="1" dirty="0"/>
              <a:t>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i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−1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i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−2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+…+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0B01001101 = 010011012</a:t>
            </a:r>
            <a:r>
              <a:rPr lang="en-US" sz="1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= 0*2</a:t>
            </a:r>
            <a:r>
              <a:rPr lang="en-US" sz="16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+1*2</a:t>
            </a:r>
            <a:r>
              <a:rPr lang="en-US" sz="16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+0*2</a:t>
            </a:r>
            <a:r>
              <a:rPr lang="en-US" sz="16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+0*2</a:t>
            </a:r>
            <a:r>
              <a:rPr lang="en-US" sz="16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+1*2</a:t>
            </a:r>
            <a:r>
              <a:rPr lang="en-US" sz="16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+1*2</a:t>
            </a:r>
            <a:r>
              <a:rPr lang="en-US" sz="16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+0*2</a:t>
            </a:r>
            <a:r>
              <a:rPr lang="en-US" sz="16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+1*1*2</a:t>
            </a:r>
            <a:r>
              <a:rPr lang="en-US" sz="16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= 2</a:t>
            </a:r>
            <a:r>
              <a:rPr lang="en-US" sz="16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+2</a:t>
            </a:r>
            <a:r>
              <a:rPr lang="en-US" sz="16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+2</a:t>
            </a:r>
            <a:r>
              <a:rPr lang="en-US" sz="16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  <a:r>
              <a:rPr lang="en-US" sz="16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r>
              <a:rPr lang="en-US" sz="1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600" baseline="30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/>
              <a:t>Hexadecimal {0..9,A..F}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1600" i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−1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1600" i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−2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+…+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16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0X4D = 4d</a:t>
            </a:r>
            <a:r>
              <a:rPr lang="en-US" sz="1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= 4*16</a:t>
            </a:r>
            <a:r>
              <a:rPr lang="en-US" sz="16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+13*16</a:t>
            </a:r>
            <a:r>
              <a:rPr lang="en-US" sz="16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= 4*16+13 = 77</a:t>
            </a:r>
            <a:r>
              <a:rPr lang="en-US" sz="1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83855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147" y="1"/>
            <a:ext cx="10018713" cy="1349406"/>
          </a:xfrm>
        </p:spPr>
        <p:txBody>
          <a:bodyPr>
            <a:normAutofit/>
          </a:bodyPr>
          <a:lstStyle/>
          <a:p>
            <a:r>
              <a:rPr lang="en-US" b="1" dirty="0"/>
              <a:t>Significance in Radix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5547" y="941723"/>
            <a:ext cx="7910078" cy="2653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i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−1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i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−2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+…+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0 = </a:t>
            </a:r>
          </a:p>
          <a:p>
            <a:pPr marL="0" indent="0">
              <a:buNone/>
            </a:pPr>
            <a:r>
              <a:rPr lang="en-US" i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i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baseline="-50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b="1" baseline="-50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F67579-09D0-4F99-A40A-607D5E4A916A}"/>
              </a:ext>
            </a:extLst>
          </p:cNvPr>
          <p:cNvGrpSpPr/>
          <p:nvPr/>
        </p:nvGrpSpPr>
        <p:grpSpPr>
          <a:xfrm>
            <a:off x="3619130" y="2553639"/>
            <a:ext cx="4953740" cy="875361"/>
            <a:chOff x="3888419" y="3675354"/>
            <a:chExt cx="4953740" cy="875361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1D4470B-7464-4F7B-A68B-6350F1B39F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11518" y="3684233"/>
              <a:ext cx="1229557" cy="53710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E3D430-E485-4AE7-A8CE-C39C5CE3AA38}"/>
                </a:ext>
              </a:extLst>
            </p:cNvPr>
            <p:cNvSpPr txBox="1"/>
            <p:nvPr/>
          </p:nvSpPr>
          <p:spPr>
            <a:xfrm>
              <a:off x="3888419" y="4181383"/>
              <a:ext cx="1802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Most Significant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4DFEA4-811A-4506-B9E0-2A434C5A12B9}"/>
                </a:ext>
              </a:extLst>
            </p:cNvPr>
            <p:cNvSpPr txBox="1"/>
            <p:nvPr/>
          </p:nvSpPr>
          <p:spPr>
            <a:xfrm>
              <a:off x="7039992" y="4181383"/>
              <a:ext cx="1802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Least Significant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7C39969-DA08-477E-BEB8-7329957E05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8027" y="3675354"/>
              <a:ext cx="541538" cy="399497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CD09A8F-679D-47D0-8C35-5636B96BECA9}"/>
              </a:ext>
            </a:extLst>
          </p:cNvPr>
          <p:cNvSpPr txBox="1">
            <a:spLocks/>
          </p:cNvSpPr>
          <p:nvPr/>
        </p:nvSpPr>
        <p:spPr>
          <a:xfrm>
            <a:off x="1735547" y="3594767"/>
            <a:ext cx="7910078" cy="2653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cs typeface="Courier New" panose="02070309020205020404" pitchFamily="49" charset="0"/>
              </a:rPr>
              <a:t>A digit of a binary number in the context of computer systems is called a Bit (</a:t>
            </a:r>
            <a:r>
              <a:rPr lang="en-US" u="sng" dirty="0">
                <a:cs typeface="Courier New" panose="02070309020205020404" pitchFamily="49" charset="0"/>
              </a:rPr>
              <a:t>Bi</a:t>
            </a:r>
            <a:r>
              <a:rPr lang="en-US" dirty="0">
                <a:cs typeface="Courier New" panose="02070309020205020404" pitchFamily="49" charset="0"/>
              </a:rPr>
              <a:t>nary Digi</a:t>
            </a:r>
            <a:r>
              <a:rPr lang="en-US" u="sng" dirty="0">
                <a:cs typeface="Courier New" panose="02070309020205020404" pitchFamily="49" charset="0"/>
              </a:rPr>
              <a:t>t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/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Font typeface="Arial"/>
              <a:buNone/>
            </a:pPr>
            <a:r>
              <a:rPr lang="en-US" dirty="0">
                <a:cs typeface="Courier New" panose="02070309020205020404" pitchFamily="49" charset="0"/>
              </a:rPr>
              <a:t>We often talk about the most, </a:t>
            </a:r>
            <a:r>
              <a:rPr lang="en-US">
                <a:cs typeface="Courier New" panose="02070309020205020404" pitchFamily="49" charset="0"/>
              </a:rPr>
              <a:t>and least </a:t>
            </a:r>
            <a:r>
              <a:rPr lang="en-US" dirty="0">
                <a:cs typeface="Courier New" panose="02070309020205020404" pitchFamily="49" charset="0"/>
              </a:rPr>
              <a:t>significant bit, as </a:t>
            </a:r>
            <a:r>
              <a:rPr lang="en-US">
                <a:cs typeface="Courier New" panose="02070309020205020404" pitchFamily="49" charset="0"/>
              </a:rPr>
              <a:t>indicated above…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89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147" y="0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147" y="1318491"/>
            <a:ext cx="7910078" cy="4657436"/>
          </a:xfrm>
        </p:spPr>
        <p:txBody>
          <a:bodyPr>
            <a:normAutofit lnSpcReduction="10000"/>
          </a:bodyPr>
          <a:lstStyle/>
          <a:p>
            <a:r>
              <a:rPr lang="en-US" sz="2200" b="1" dirty="0"/>
              <a:t>Size of the address space</a:t>
            </a:r>
          </a:p>
          <a:p>
            <a:pPr lvl="1"/>
            <a:r>
              <a:rPr lang="en-US" sz="1800" b="1" dirty="0"/>
              <a:t>2</a:t>
            </a:r>
            <a:r>
              <a:rPr lang="en-US" sz="1800" b="1" baseline="30000" dirty="0"/>
              <a:t>32</a:t>
            </a:r>
            <a:r>
              <a:rPr lang="en-US" sz="1800" b="1" dirty="0"/>
              <a:t> = 4,294,967,296			</a:t>
            </a:r>
          </a:p>
          <a:p>
            <a:pPr marL="914400" lvl="2" indent="0">
              <a:buNone/>
            </a:pPr>
            <a:r>
              <a:rPr lang="en-US" sz="1600" b="1" dirty="0"/>
              <a:t>(4 </a:t>
            </a:r>
            <a:r>
              <a:rPr lang="en-US" sz="1600" b="1" dirty="0" err="1"/>
              <a:t>GigaGytes</a:t>
            </a:r>
            <a:r>
              <a:rPr lang="en-US" sz="1600" b="1" dirty="0"/>
              <a:t>, 4 Billion Bytes)</a:t>
            </a:r>
          </a:p>
          <a:p>
            <a:pPr lvl="1"/>
            <a:r>
              <a:rPr lang="en-US" sz="1800" b="1" dirty="0"/>
              <a:t> 2</a:t>
            </a:r>
            <a:r>
              <a:rPr lang="en-US" sz="1800" b="1" baseline="30000" dirty="0"/>
              <a:t>64</a:t>
            </a:r>
            <a:r>
              <a:rPr lang="en-US" sz="1800" b="1" dirty="0"/>
              <a:t> = 18,446,744,073,709,551,616		</a:t>
            </a:r>
          </a:p>
          <a:p>
            <a:pPr marL="914400" lvl="2" indent="0">
              <a:buNone/>
            </a:pPr>
            <a:r>
              <a:rPr lang="en-US" sz="1600" b="1" dirty="0"/>
              <a:t>(18 </a:t>
            </a:r>
            <a:r>
              <a:rPr lang="en-US" sz="1600" b="1" dirty="0" err="1"/>
              <a:t>ExaBytes</a:t>
            </a:r>
            <a:r>
              <a:rPr lang="en-US" sz="1600" b="1" dirty="0"/>
              <a:t>, 18 Quintillion Bytes)</a:t>
            </a:r>
          </a:p>
          <a:p>
            <a:r>
              <a:rPr lang="en-US" sz="1800" b="1" dirty="0"/>
              <a:t>Address spaces larger than 32 bit are impossible to maintain in physical memory.</a:t>
            </a:r>
          </a:p>
          <a:p>
            <a:pPr lvl="1"/>
            <a:r>
              <a:rPr lang="en-US" sz="1800" b="1" dirty="0"/>
              <a:t>OS and HW supports way less (2</a:t>
            </a:r>
            <a:r>
              <a:rPr lang="en-US" sz="1800" b="1" baseline="30000" dirty="0"/>
              <a:t>40</a:t>
            </a:r>
            <a:r>
              <a:rPr lang="en-US" sz="1800" b="1" dirty="0"/>
              <a:t>)</a:t>
            </a:r>
          </a:p>
          <a:p>
            <a:pPr lvl="1"/>
            <a:r>
              <a:rPr lang="en-US" sz="1800" b="1" dirty="0"/>
              <a:t>Cost would be prohibitive (@1$/GB)</a:t>
            </a:r>
          </a:p>
          <a:p>
            <a:pPr lvl="2"/>
            <a:r>
              <a:rPr lang="en-US" sz="1600" b="1" dirty="0"/>
              <a:t>18ExaBytes would cost $</a:t>
            </a:r>
            <a:r>
              <a:rPr lang="en-US" dirty="0"/>
              <a:t>1,073,741,824</a:t>
            </a:r>
          </a:p>
          <a:p>
            <a:pPr lvl="2"/>
            <a:r>
              <a:rPr lang="en-US" sz="1600" b="1" dirty="0"/>
              <a:t>It would be huge, and draw a huge amount of power and cooling…</a:t>
            </a:r>
          </a:p>
          <a:p>
            <a:r>
              <a:rPr lang="en-US" sz="1800" b="1" dirty="0"/>
              <a:t>Virtual Memory allows maintaining a large address space with much smaller physical memory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974057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4718882" y="5244231"/>
            <a:ext cx="914400" cy="15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18882" y="679445"/>
            <a:ext cx="914400" cy="15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718882" y="2202448"/>
            <a:ext cx="914400" cy="152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718882" y="3725450"/>
            <a:ext cx="914400" cy="15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48379" y="1650363"/>
            <a:ext cx="2438400" cy="335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2618" y="2525"/>
            <a:ext cx="7300479" cy="1752599"/>
          </a:xfrm>
        </p:spPr>
        <p:txBody>
          <a:bodyPr>
            <a:normAutofit/>
          </a:bodyPr>
          <a:lstStyle/>
          <a:p>
            <a:r>
              <a:rPr lang="en-US" b="1" dirty="0"/>
              <a:t>Paging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48891" y="681371"/>
            <a:ext cx="457200" cy="60868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948891" y="83377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48891" y="98617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48891" y="113857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48891" y="129097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948891" y="144337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948891" y="159577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48891" y="174817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48891" y="190057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48891" y="205297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948891" y="220537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48891" y="235777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48891" y="251017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948891" y="266257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948891" y="281497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948891" y="296737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948891" y="311977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948891" y="327217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948891" y="342457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948891" y="357697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948891" y="372937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948891" y="388177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948891" y="403417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48891" y="418657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948891" y="433897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948891" y="449137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948891" y="464377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948891" y="479617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948891" y="494857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948891" y="510097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948891" y="525337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948891" y="540577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48891" y="555817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948891" y="571057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588266" y="2126050"/>
            <a:ext cx="14478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131066" y="2205695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131066" y="2445805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131066" y="2680970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31066" y="2916135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131066" y="3150258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131066" y="3384381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131066" y="3636051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131066" y="3870584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131066" y="4105117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5400000">
            <a:off x="7876364" y="4457168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5400000">
            <a:off x="7811674" y="1835558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702566" y="238825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CPU</a:t>
            </a:r>
          </a:p>
        </p:txBody>
      </p:sp>
      <p:cxnSp>
        <p:nvCxnSpPr>
          <p:cNvPr id="54" name="Straight Arrow Connector 53"/>
          <p:cNvCxnSpPr>
            <a:stCxn id="41" idx="1"/>
          </p:cNvCxnSpPr>
          <p:nvPr/>
        </p:nvCxnSpPr>
        <p:spPr>
          <a:xfrm flipH="1" flipV="1">
            <a:off x="5416566" y="2270385"/>
            <a:ext cx="171450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</p:cNvCxnSpPr>
          <p:nvPr/>
        </p:nvCxnSpPr>
        <p:spPr>
          <a:xfrm flipH="1" flipV="1">
            <a:off x="5396294" y="1671648"/>
            <a:ext cx="1751551" cy="8319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cxnSpLocks/>
          </p:cNvCxnSpPr>
          <p:nvPr/>
        </p:nvCxnSpPr>
        <p:spPr>
          <a:xfrm flipH="1">
            <a:off x="5414818" y="2736502"/>
            <a:ext cx="1721142" cy="1523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</p:cNvCxnSpPr>
          <p:nvPr/>
        </p:nvCxnSpPr>
        <p:spPr>
          <a:xfrm flipH="1" flipV="1">
            <a:off x="5422158" y="2971667"/>
            <a:ext cx="1714500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 flipH="1">
            <a:off x="5396294" y="3437786"/>
            <a:ext cx="1745259" cy="60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</p:cNvCxnSpPr>
          <p:nvPr/>
        </p:nvCxnSpPr>
        <p:spPr>
          <a:xfrm flipH="1">
            <a:off x="5406429" y="3209117"/>
            <a:ext cx="1704364" cy="19747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175975" y="311111"/>
            <a:ext cx="177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Memory Space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41716" y="2008827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Registers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7569391" y="1783472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IP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7638949" y="4395949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SP</a:t>
            </a:r>
            <a:endParaRPr lang="en-US" sz="1400" dirty="0"/>
          </a:p>
        </p:txBody>
      </p:sp>
      <p:grpSp>
        <p:nvGrpSpPr>
          <p:cNvPr id="6" name="Group 5"/>
          <p:cNvGrpSpPr/>
          <p:nvPr/>
        </p:nvGrpSpPr>
        <p:grpSpPr>
          <a:xfrm>
            <a:off x="3543284" y="3051044"/>
            <a:ext cx="457201" cy="1524000"/>
            <a:chOff x="1536411" y="3090014"/>
            <a:chExt cx="457201" cy="1524000"/>
          </a:xfrm>
        </p:grpSpPr>
        <p:sp>
          <p:nvSpPr>
            <p:cNvPr id="100" name="Rectangle 99"/>
            <p:cNvSpPr/>
            <p:nvPr/>
          </p:nvSpPr>
          <p:spPr>
            <a:xfrm>
              <a:off x="1536412" y="3090014"/>
              <a:ext cx="457200" cy="1524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1536411" y="323520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1536411" y="338760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536411" y="354000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536411" y="369240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536411" y="384480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1536411" y="399720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536411" y="414960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1536411" y="430200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536411" y="445440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1828656" y="1731614"/>
            <a:ext cx="457201" cy="1524000"/>
            <a:chOff x="1536411" y="3090014"/>
            <a:chExt cx="457201" cy="1524000"/>
          </a:xfrm>
        </p:grpSpPr>
        <p:sp>
          <p:nvSpPr>
            <p:cNvPr id="112" name="Rectangle 111"/>
            <p:cNvSpPr/>
            <p:nvPr/>
          </p:nvSpPr>
          <p:spPr>
            <a:xfrm>
              <a:off x="1536412" y="3090014"/>
              <a:ext cx="457200" cy="1524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1536411" y="323520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1536411" y="338760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1536411" y="354000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536411" y="369240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1536411" y="384480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1536411" y="399720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1536411" y="414960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1536411" y="430200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1536411" y="445440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2728523" y="1996926"/>
            <a:ext cx="457201" cy="1524000"/>
            <a:chOff x="1536411" y="3090014"/>
            <a:chExt cx="457201" cy="1524000"/>
          </a:xfrm>
        </p:grpSpPr>
        <p:sp>
          <p:nvSpPr>
            <p:cNvPr id="123" name="Rectangle 122"/>
            <p:cNvSpPr/>
            <p:nvPr/>
          </p:nvSpPr>
          <p:spPr>
            <a:xfrm>
              <a:off x="1536412" y="3090014"/>
              <a:ext cx="457200" cy="1524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1536411" y="323520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1536411" y="338760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1536411" y="354000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1536411" y="369240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536411" y="384480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1536411" y="399720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1536411" y="414960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536411" y="430200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536411" y="445440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1815565" y="3326763"/>
            <a:ext cx="457201" cy="1524000"/>
            <a:chOff x="1536411" y="3090014"/>
            <a:chExt cx="457201" cy="1524000"/>
          </a:xfrm>
        </p:grpSpPr>
        <p:sp>
          <p:nvSpPr>
            <p:cNvPr id="134" name="Rectangle 133"/>
            <p:cNvSpPr/>
            <p:nvPr/>
          </p:nvSpPr>
          <p:spPr>
            <a:xfrm>
              <a:off x="1536412" y="3090014"/>
              <a:ext cx="457200" cy="1524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/>
            <p:cNvCxnSpPr/>
            <p:nvPr/>
          </p:nvCxnSpPr>
          <p:spPr>
            <a:xfrm>
              <a:off x="1536411" y="323520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536411" y="338760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1536411" y="354000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536411" y="369240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536411" y="384480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1536411" y="399720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1536411" y="414960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536411" y="430200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1536411" y="445440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/>
          <p:cNvCxnSpPr>
            <a:stCxn id="3" idx="1"/>
          </p:cNvCxnSpPr>
          <p:nvPr/>
        </p:nvCxnSpPr>
        <p:spPr>
          <a:xfrm flipH="1">
            <a:off x="2285856" y="1441446"/>
            <a:ext cx="2433027" cy="290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  <a:stCxn id="144" idx="1"/>
          </p:cNvCxnSpPr>
          <p:nvPr/>
        </p:nvCxnSpPr>
        <p:spPr>
          <a:xfrm flipH="1" flipV="1">
            <a:off x="3185722" y="1990460"/>
            <a:ext cx="1533160" cy="97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63" idx="1"/>
          </p:cNvCxnSpPr>
          <p:nvPr/>
        </p:nvCxnSpPr>
        <p:spPr>
          <a:xfrm flipH="1" flipV="1">
            <a:off x="4000484" y="3051044"/>
            <a:ext cx="718399" cy="1436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cxnSpLocks/>
          </p:cNvCxnSpPr>
          <p:nvPr/>
        </p:nvCxnSpPr>
        <p:spPr>
          <a:xfrm flipH="1" flipV="1">
            <a:off x="2270904" y="3306331"/>
            <a:ext cx="2447978" cy="234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4948891" y="586297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4948891" y="601537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1EE809D9-968C-457E-90A5-5E09F77985F8}"/>
              </a:ext>
            </a:extLst>
          </p:cNvPr>
          <p:cNvSpPr txBox="1"/>
          <p:nvPr/>
        </p:nvSpPr>
        <p:spPr>
          <a:xfrm>
            <a:off x="1904856" y="1264865"/>
            <a:ext cx="170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Backing Store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F3855F7-38F9-4E43-9AA0-EBFA733F989E}"/>
              </a:ext>
            </a:extLst>
          </p:cNvPr>
          <p:cNvCxnSpPr/>
          <p:nvPr/>
        </p:nvCxnSpPr>
        <p:spPr>
          <a:xfrm>
            <a:off x="4948891" y="615863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0F76876-E497-4606-A4C5-1A5F3F199795}"/>
              </a:ext>
            </a:extLst>
          </p:cNvPr>
          <p:cNvCxnSpPr/>
          <p:nvPr/>
        </p:nvCxnSpPr>
        <p:spPr>
          <a:xfrm>
            <a:off x="4948891" y="631103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E293A35-F366-4FD7-989B-967BA688849D}"/>
              </a:ext>
            </a:extLst>
          </p:cNvPr>
          <p:cNvCxnSpPr/>
          <p:nvPr/>
        </p:nvCxnSpPr>
        <p:spPr>
          <a:xfrm>
            <a:off x="4948891" y="646343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44CB38-D667-4875-95B4-B865D0FAC964}"/>
              </a:ext>
            </a:extLst>
          </p:cNvPr>
          <p:cNvCxnSpPr/>
          <p:nvPr/>
        </p:nvCxnSpPr>
        <p:spPr>
          <a:xfrm>
            <a:off x="4948891" y="661583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ABFCBBD-29C0-4DA3-8BF5-A6745EFB778E}"/>
              </a:ext>
            </a:extLst>
          </p:cNvPr>
          <p:cNvCxnSpPr/>
          <p:nvPr/>
        </p:nvCxnSpPr>
        <p:spPr>
          <a:xfrm>
            <a:off x="4948891" y="6768230"/>
            <a:ext cx="4572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91BAB169-048F-4607-852A-E2E1A9490143}"/>
              </a:ext>
            </a:extLst>
          </p:cNvPr>
          <p:cNvSpPr txBox="1"/>
          <p:nvPr/>
        </p:nvSpPr>
        <p:spPr>
          <a:xfrm>
            <a:off x="5192280" y="2367318"/>
            <a:ext cx="1776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3304956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646" y="0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Von Neumann Model</a:t>
            </a:r>
            <a:endParaRPr lang="en-US" dirty="0"/>
          </a:p>
        </p:txBody>
      </p:sp>
      <p:pic>
        <p:nvPicPr>
          <p:cNvPr id="3074" name="Picture 2" descr="Image result for von neumann mode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24001"/>
            <a:ext cx="4926806" cy="465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187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911" y="0"/>
            <a:ext cx="10018713" cy="1752599"/>
          </a:xfrm>
        </p:spPr>
        <p:txBody>
          <a:bodyPr/>
          <a:lstStyle/>
          <a:p>
            <a:r>
              <a:rPr lang="en-US" dirty="0"/>
              <a:t>I/O and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910" y="1981201"/>
            <a:ext cx="10018713" cy="3124201"/>
          </a:xfrm>
        </p:spPr>
        <p:txBody>
          <a:bodyPr/>
          <a:lstStyle/>
          <a:p>
            <a:r>
              <a:rPr lang="en-US" dirty="0"/>
              <a:t>Interrupts</a:t>
            </a:r>
          </a:p>
          <a:p>
            <a:r>
              <a:rPr lang="en-US" dirty="0"/>
              <a:t>Memory mapped I/O</a:t>
            </a:r>
          </a:p>
          <a:p>
            <a:r>
              <a:rPr lang="en-US" dirty="0"/>
              <a:t>Devices</a:t>
            </a:r>
          </a:p>
          <a:p>
            <a:pPr lvl="1"/>
            <a:r>
              <a:rPr lang="en-US" dirty="0"/>
              <a:t>Graphics</a:t>
            </a:r>
          </a:p>
          <a:p>
            <a:pPr lvl="1"/>
            <a:r>
              <a:rPr lang="en-US" dirty="0"/>
              <a:t>Disks</a:t>
            </a:r>
          </a:p>
          <a:p>
            <a:pPr lvl="1"/>
            <a:r>
              <a:rPr lang="en-US" dirty="0"/>
              <a:t>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091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211" y="0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Procedural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210" y="1409699"/>
            <a:ext cx="10018713" cy="459740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Some History</a:t>
            </a:r>
          </a:p>
          <a:p>
            <a:r>
              <a:rPr lang="en-US" b="1" dirty="0"/>
              <a:t>What is Compiling</a:t>
            </a:r>
          </a:p>
          <a:p>
            <a:pPr lvl="1"/>
            <a:r>
              <a:rPr lang="en-US" dirty="0"/>
              <a:t>Creating Binaries</a:t>
            </a:r>
          </a:p>
          <a:p>
            <a:r>
              <a:rPr lang="en-US" b="1" dirty="0"/>
              <a:t>What is Linking</a:t>
            </a:r>
          </a:p>
          <a:p>
            <a:pPr lvl="1"/>
            <a:r>
              <a:rPr lang="en-US" dirty="0"/>
              <a:t>Putting things together</a:t>
            </a:r>
          </a:p>
          <a:p>
            <a:r>
              <a:rPr lang="en-US" b="1" dirty="0"/>
              <a:t>What is Loading</a:t>
            </a:r>
          </a:p>
          <a:p>
            <a:pPr lvl="1"/>
            <a:r>
              <a:rPr lang="en-US" dirty="0"/>
              <a:t>Putting things where CPU can get them</a:t>
            </a:r>
          </a:p>
          <a:p>
            <a:r>
              <a:rPr lang="en-US" b="1" dirty="0"/>
              <a:t>Executing code</a:t>
            </a:r>
          </a:p>
          <a:p>
            <a:pPr lvl="1"/>
            <a:r>
              <a:rPr lang="en-US" dirty="0"/>
              <a:t>Starting the program</a:t>
            </a:r>
          </a:p>
          <a:p>
            <a:r>
              <a:rPr lang="en-US" b="1" dirty="0"/>
              <a:t>Procedures and calling</a:t>
            </a:r>
          </a:p>
          <a:p>
            <a:r>
              <a:rPr lang="en-US" b="1" dirty="0"/>
              <a:t>Basic Procedural Programming Constructs</a:t>
            </a:r>
          </a:p>
        </p:txBody>
      </p:sp>
    </p:spTree>
    <p:extLst>
      <p:ext uri="{BB962C8B-B14F-4D97-AF65-F5344CB8AC3E}">
        <p14:creationId xmlns:p14="http://schemas.microsoft.com/office/powerpoint/2010/main" val="2032080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1" y="0"/>
            <a:ext cx="10018713" cy="1752599"/>
          </a:xfrm>
        </p:spPr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111" y="1866899"/>
            <a:ext cx="10018713" cy="3124201"/>
          </a:xfrm>
        </p:spPr>
        <p:txBody>
          <a:bodyPr/>
          <a:lstStyle/>
          <a:p>
            <a:r>
              <a:rPr lang="en-US" dirty="0"/>
              <a:t>60’s (Algol, </a:t>
            </a:r>
            <a:r>
              <a:rPr lang="en-US" dirty="0" err="1"/>
              <a:t>ForTran</a:t>
            </a:r>
            <a:r>
              <a:rPr lang="en-US" dirty="0"/>
              <a:t>, BASIC)</a:t>
            </a:r>
          </a:p>
          <a:p>
            <a:r>
              <a:rPr lang="en-US" dirty="0"/>
              <a:t>70’s (Pascal, C)</a:t>
            </a:r>
          </a:p>
          <a:p>
            <a:r>
              <a:rPr lang="en-US" dirty="0"/>
              <a:t>80’s (Ada)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0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379B-C3B7-43C5-84EF-6B51E797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329" y="0"/>
            <a:ext cx="10018713" cy="1752599"/>
          </a:xfrm>
        </p:spPr>
        <p:txBody>
          <a:bodyPr/>
          <a:lstStyle/>
          <a:p>
            <a:r>
              <a:rPr lang="en-US" dirty="0"/>
              <a:t>Chapter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686741-BF5B-4CF3-A2C7-96ECCB047F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38492" y="1254990"/>
            <a:ext cx="7888550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2069C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##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Learning Goals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D40047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1.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Learn how to use GitHub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D40047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2.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Learn how to install and use IntelliJ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D40047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3.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Learn how to write an Hello World application in Java, run it from IntelliJ, from the command line and debug it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D40047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4.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How to read from console using Scanner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D40047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5.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How to do basic String operations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D40047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6.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How to use variables and constants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D40047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7. </a:t>
            </a:r>
            <a:r>
              <a:rPr lang="en-US" altLang="en-US" sz="1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Loops </a:t>
            </a:r>
            <a:r>
              <a:rPr lang="en-US" altLang="en-US" sz="140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Arrays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D40047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8.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Learn some of the basics of computer design and architecture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D40047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9.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Comments and when to use them (and when NOT to use them)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D40047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10.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Java Packages, versions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2069C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##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Final Project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Animation: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Show a single line animation on the console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2069C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##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Tools to Install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D40047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1.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Java SDK version 8 unless your team works with 11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D40047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2.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IntelliJ (from JetBrains or local repository)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D40047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3.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Create GitHub account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D40047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4.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Git (from GitHub)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D40047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5.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TortoiseGit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(makes it easy to view repositories in Explorer)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D40047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6.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Notepad++ (quick editor with syntax highlighting)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40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1" y="0"/>
            <a:ext cx="10018713" cy="1752599"/>
          </a:xfrm>
        </p:spPr>
        <p:txBody>
          <a:bodyPr/>
          <a:lstStyle/>
          <a:p>
            <a:r>
              <a:rPr lang="en-US" dirty="0"/>
              <a:t>Compile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87C524-647A-462E-879C-439549A0690F}"/>
              </a:ext>
            </a:extLst>
          </p:cNvPr>
          <p:cNvGrpSpPr/>
          <p:nvPr/>
        </p:nvGrpSpPr>
        <p:grpSpPr>
          <a:xfrm>
            <a:off x="6096000" y="1752599"/>
            <a:ext cx="5791200" cy="3227924"/>
            <a:chOff x="1905000" y="3352800"/>
            <a:chExt cx="5791200" cy="3227924"/>
          </a:xfrm>
        </p:grpSpPr>
        <p:sp>
          <p:nvSpPr>
            <p:cNvPr id="5" name="TextBox 4"/>
            <p:cNvSpPr txBox="1"/>
            <p:nvPr/>
          </p:nvSpPr>
          <p:spPr>
            <a:xfrm>
              <a:off x="2133600" y="4572000"/>
              <a:ext cx="685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Code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52800" y="4572000"/>
              <a:ext cx="838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Binary</a:t>
              </a:r>
            </a:p>
          </p:txBody>
        </p:sp>
        <p:cxnSp>
          <p:nvCxnSpPr>
            <p:cNvPr id="8" name="Straight Arrow Connector 7"/>
            <p:cNvCxnSpPr>
              <a:cxnSpLocks/>
              <a:stCxn id="5" idx="3"/>
              <a:endCxn id="6" idx="1"/>
            </p:cNvCxnSpPr>
            <p:nvPr/>
          </p:nvCxnSpPr>
          <p:spPr>
            <a:xfrm>
              <a:off x="2819400" y="4756666"/>
              <a:ext cx="533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33600" y="5247224"/>
              <a:ext cx="685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Code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5247224"/>
              <a:ext cx="838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Binary</a:t>
              </a:r>
            </a:p>
          </p:txBody>
        </p:sp>
        <p:cxnSp>
          <p:nvCxnSpPr>
            <p:cNvPr id="13" name="Straight Arrow Connector 12"/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2819400" y="5431890"/>
              <a:ext cx="533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133600" y="5909776"/>
              <a:ext cx="685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Code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52800" y="5909776"/>
              <a:ext cx="838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Binary</a:t>
              </a:r>
            </a:p>
          </p:txBody>
        </p:sp>
        <p:cxnSp>
          <p:nvCxnSpPr>
            <p:cNvPr id="16" name="Straight Arrow Connector 15"/>
            <p:cNvCxnSpPr>
              <a:cxnSpLocks/>
              <a:stCxn id="14" idx="3"/>
              <a:endCxn id="15" idx="1"/>
            </p:cNvCxnSpPr>
            <p:nvPr/>
          </p:nvCxnSpPr>
          <p:spPr>
            <a:xfrm>
              <a:off x="2819400" y="6094442"/>
              <a:ext cx="533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05000" y="3352800"/>
              <a:ext cx="5791200" cy="32279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824D661-A936-4CB0-9E65-C9F9D20222D3}"/>
              </a:ext>
            </a:extLst>
          </p:cNvPr>
          <p:cNvSpPr txBox="1">
            <a:spLocks/>
          </p:cNvSpPr>
          <p:nvPr/>
        </p:nvSpPr>
        <p:spPr>
          <a:xfrm>
            <a:off x="1700211" y="1755327"/>
            <a:ext cx="10018713" cy="67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Turn text (code) to binary</a:t>
            </a:r>
          </a:p>
        </p:txBody>
      </p:sp>
    </p:spTree>
    <p:extLst>
      <p:ext uri="{BB962C8B-B14F-4D97-AF65-F5344CB8AC3E}">
        <p14:creationId xmlns:p14="http://schemas.microsoft.com/office/powerpoint/2010/main" val="1080012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211" y="0"/>
            <a:ext cx="10018713" cy="1752599"/>
          </a:xfrm>
        </p:spPr>
        <p:txBody>
          <a:bodyPr/>
          <a:lstStyle/>
          <a:p>
            <a:r>
              <a:rPr lang="en-US" dirty="0"/>
              <a:t>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211" y="1755327"/>
            <a:ext cx="3830577" cy="671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Expose common abilities through a library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261DAF-ECED-4A65-8D17-90BEDDE6A9F8}"/>
              </a:ext>
            </a:extLst>
          </p:cNvPr>
          <p:cNvGrpSpPr/>
          <p:nvPr/>
        </p:nvGrpSpPr>
        <p:grpSpPr>
          <a:xfrm>
            <a:off x="6096000" y="1752599"/>
            <a:ext cx="5791200" cy="3227924"/>
            <a:chOff x="1905000" y="3352800"/>
            <a:chExt cx="5791200" cy="3227924"/>
          </a:xfrm>
        </p:grpSpPr>
        <p:sp>
          <p:nvSpPr>
            <p:cNvPr id="4" name="TextBox 3"/>
            <p:cNvSpPr txBox="1"/>
            <p:nvPr/>
          </p:nvSpPr>
          <p:spPr>
            <a:xfrm>
              <a:off x="3352800" y="4572000"/>
              <a:ext cx="838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Binary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52800" y="5114369"/>
              <a:ext cx="838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Binary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3275" y="5666263"/>
              <a:ext cx="838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Binary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72050" y="5114370"/>
              <a:ext cx="14859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Library</a:t>
              </a:r>
            </a:p>
          </p:txBody>
        </p:sp>
        <p:cxnSp>
          <p:nvCxnSpPr>
            <p:cNvPr id="12" name="Straight Arrow Connector 11"/>
            <p:cNvCxnSpPr>
              <a:cxnSpLocks/>
              <a:stCxn id="4" idx="3"/>
              <a:endCxn id="8" idx="1"/>
            </p:cNvCxnSpPr>
            <p:nvPr/>
          </p:nvCxnSpPr>
          <p:spPr>
            <a:xfrm>
              <a:off x="4191000" y="4756666"/>
              <a:ext cx="781050" cy="542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cxnSpLocks/>
              <a:stCxn id="5" idx="3"/>
              <a:endCxn id="8" idx="1"/>
            </p:cNvCxnSpPr>
            <p:nvPr/>
          </p:nvCxnSpPr>
          <p:spPr>
            <a:xfrm>
              <a:off x="4191000" y="5299035"/>
              <a:ext cx="78105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  <a:stCxn id="6" idx="3"/>
              <a:endCxn id="8" idx="1"/>
            </p:cNvCxnSpPr>
            <p:nvPr/>
          </p:nvCxnSpPr>
          <p:spPr>
            <a:xfrm flipV="1">
              <a:off x="4181475" y="5299036"/>
              <a:ext cx="790575" cy="551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905000" y="3352800"/>
              <a:ext cx="5791200" cy="32279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8768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211" y="0"/>
            <a:ext cx="10018713" cy="1752599"/>
          </a:xfrm>
        </p:spPr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211" y="1755327"/>
            <a:ext cx="10018713" cy="6713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Bring things together</a:t>
            </a:r>
          </a:p>
          <a:p>
            <a:r>
              <a:rPr lang="en-US" dirty="0"/>
              <a:t>Resolve IMPORTs through EXPORTs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261DAF-ECED-4A65-8D17-90BEDDE6A9F8}"/>
              </a:ext>
            </a:extLst>
          </p:cNvPr>
          <p:cNvGrpSpPr/>
          <p:nvPr/>
        </p:nvGrpSpPr>
        <p:grpSpPr>
          <a:xfrm>
            <a:off x="6096000" y="1764898"/>
            <a:ext cx="5791200" cy="3227924"/>
            <a:chOff x="1905000" y="3352800"/>
            <a:chExt cx="5791200" cy="3227924"/>
          </a:xfrm>
        </p:grpSpPr>
        <p:sp>
          <p:nvSpPr>
            <p:cNvPr id="4" name="TextBox 3"/>
            <p:cNvSpPr txBox="1"/>
            <p:nvPr/>
          </p:nvSpPr>
          <p:spPr>
            <a:xfrm>
              <a:off x="3352800" y="4572000"/>
              <a:ext cx="838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Binary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52800" y="5114369"/>
              <a:ext cx="838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Binary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3275" y="5666263"/>
              <a:ext cx="838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Binary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67200" y="3863181"/>
              <a:ext cx="914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Library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72050" y="5114370"/>
              <a:ext cx="14859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Executable binary</a:t>
              </a:r>
            </a:p>
          </p:txBody>
        </p:sp>
        <p:cxnSp>
          <p:nvCxnSpPr>
            <p:cNvPr id="10" name="Straight Arrow Connector 9"/>
            <p:cNvCxnSpPr>
              <a:cxnSpLocks/>
              <a:stCxn id="7" idx="2"/>
              <a:endCxn id="8" idx="1"/>
            </p:cNvCxnSpPr>
            <p:nvPr/>
          </p:nvCxnSpPr>
          <p:spPr>
            <a:xfrm>
              <a:off x="4724400" y="4232513"/>
              <a:ext cx="247650" cy="1205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4" idx="3"/>
              <a:endCxn id="8" idx="1"/>
            </p:cNvCxnSpPr>
            <p:nvPr/>
          </p:nvCxnSpPr>
          <p:spPr>
            <a:xfrm>
              <a:off x="4191000" y="4756667"/>
              <a:ext cx="781050" cy="6808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cxnSpLocks/>
              <a:stCxn id="5" idx="3"/>
              <a:endCxn id="8" idx="1"/>
            </p:cNvCxnSpPr>
            <p:nvPr/>
          </p:nvCxnSpPr>
          <p:spPr>
            <a:xfrm>
              <a:off x="4191000" y="5299035"/>
              <a:ext cx="781050" cy="138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3"/>
              <a:endCxn id="8" idx="1"/>
            </p:cNvCxnSpPr>
            <p:nvPr/>
          </p:nvCxnSpPr>
          <p:spPr>
            <a:xfrm flipV="1">
              <a:off x="4181476" y="5437535"/>
              <a:ext cx="790575" cy="413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905000" y="3352800"/>
              <a:ext cx="5791200" cy="32279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302E6F-66DF-4B46-81DC-6899EFFBA9BE}"/>
                </a:ext>
              </a:extLst>
            </p:cNvPr>
            <p:cNvSpPr txBox="1"/>
            <p:nvPr/>
          </p:nvSpPr>
          <p:spPr>
            <a:xfrm>
              <a:off x="2114550" y="3917042"/>
              <a:ext cx="914400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IMPORTs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735835-B037-4422-BBB0-A4BC1755E38E}"/>
                </a:ext>
              </a:extLst>
            </p:cNvPr>
            <p:cNvCxnSpPr>
              <a:cxnSpLocks/>
              <a:stCxn id="18" idx="3"/>
              <a:endCxn id="7" idx="1"/>
            </p:cNvCxnSpPr>
            <p:nvPr/>
          </p:nvCxnSpPr>
          <p:spPr>
            <a:xfrm>
              <a:off x="3028950" y="4047847"/>
              <a:ext cx="1238250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6A8EF2-C2A1-450C-99F8-AC3019AEC701}"/>
                </a:ext>
              </a:extLst>
            </p:cNvPr>
            <p:cNvSpPr txBox="1"/>
            <p:nvPr/>
          </p:nvSpPr>
          <p:spPr>
            <a:xfrm>
              <a:off x="2114550" y="5168230"/>
              <a:ext cx="914400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EXPORTs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E501678-694D-4A67-A535-92813F399F30}"/>
                </a:ext>
              </a:extLst>
            </p:cNvPr>
            <p:cNvCxnSpPr>
              <a:cxnSpLocks/>
              <a:stCxn id="21" idx="3"/>
              <a:endCxn id="5" idx="1"/>
            </p:cNvCxnSpPr>
            <p:nvPr/>
          </p:nvCxnSpPr>
          <p:spPr>
            <a:xfrm>
              <a:off x="3028950" y="5299035"/>
              <a:ext cx="323850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55C0BCA-8E30-4466-95AC-4C28CE77C891}"/>
                </a:ext>
              </a:extLst>
            </p:cNvPr>
            <p:cNvCxnSpPr>
              <a:cxnSpLocks/>
              <a:stCxn id="21" idx="3"/>
              <a:endCxn id="4" idx="1"/>
            </p:cNvCxnSpPr>
            <p:nvPr/>
          </p:nvCxnSpPr>
          <p:spPr>
            <a:xfrm flipV="1">
              <a:off x="3028950" y="4756666"/>
              <a:ext cx="323850" cy="542369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E4E1F50-F9D3-43CF-B4EC-C948E2371FB2}"/>
                </a:ext>
              </a:extLst>
            </p:cNvPr>
            <p:cNvCxnSpPr>
              <a:cxnSpLocks/>
              <a:stCxn id="21" idx="3"/>
              <a:endCxn id="6" idx="1"/>
            </p:cNvCxnSpPr>
            <p:nvPr/>
          </p:nvCxnSpPr>
          <p:spPr>
            <a:xfrm>
              <a:off x="3028950" y="5299035"/>
              <a:ext cx="314325" cy="551894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5F8A976-53E6-4A06-ACBA-C4AD3C9477DC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>
            <a:off x="6762750" y="2590750"/>
            <a:ext cx="0" cy="98957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280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243" y="0"/>
            <a:ext cx="10018713" cy="1752599"/>
          </a:xfrm>
        </p:spPr>
        <p:txBody>
          <a:bodyPr/>
          <a:lstStyle/>
          <a:p>
            <a:r>
              <a:rPr lang="en-US"/>
              <a:t>Load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3863181"/>
            <a:ext cx="2438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Dynamic Load Library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72050" y="5114370"/>
            <a:ext cx="14859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Executable binary</a:t>
            </a:r>
          </a:p>
        </p:txBody>
      </p:sp>
      <p:cxnSp>
        <p:nvCxnSpPr>
          <p:cNvPr id="9" name="Straight Arrow Connector 8"/>
          <p:cNvCxnSpPr>
            <a:cxnSpLocks/>
            <a:stCxn id="7" idx="3"/>
          </p:cNvCxnSpPr>
          <p:nvPr/>
        </p:nvCxnSpPr>
        <p:spPr>
          <a:xfrm flipV="1">
            <a:off x="6705600" y="2705101"/>
            <a:ext cx="2438400" cy="134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19325" y="2851651"/>
            <a:ext cx="5791200" cy="3227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cxnSpLocks/>
            <a:stCxn id="8" idx="3"/>
          </p:cNvCxnSpPr>
          <p:nvPr/>
        </p:nvCxnSpPr>
        <p:spPr>
          <a:xfrm flipV="1">
            <a:off x="6457950" y="4724401"/>
            <a:ext cx="2686050" cy="713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144000" y="274638"/>
            <a:ext cx="762000" cy="6229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144000" y="4724400"/>
            <a:ext cx="762000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144000" y="2710656"/>
            <a:ext cx="7620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/>
          <p:cNvSpPr/>
          <p:nvPr/>
        </p:nvSpPr>
        <p:spPr>
          <a:xfrm flipH="1">
            <a:off x="9934575" y="4572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ECA9362-A525-4BED-B93F-67845D9CA7B9}"/>
              </a:ext>
            </a:extLst>
          </p:cNvPr>
          <p:cNvSpPr txBox="1">
            <a:spLocks/>
          </p:cNvSpPr>
          <p:nvPr/>
        </p:nvSpPr>
        <p:spPr>
          <a:xfrm>
            <a:off x="1700211" y="1755327"/>
            <a:ext cx="10018713" cy="67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the CPU to see stuff</a:t>
            </a:r>
          </a:p>
        </p:txBody>
      </p:sp>
    </p:spTree>
    <p:extLst>
      <p:ext uri="{BB962C8B-B14F-4D97-AF65-F5344CB8AC3E}">
        <p14:creationId xmlns:p14="http://schemas.microsoft.com/office/powerpoint/2010/main" val="1549839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416" y="-13419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Running – The IP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1524000"/>
            <a:ext cx="4572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590800" y="1676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90800" y="1828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90800" y="1981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90800" y="2133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90800" y="2286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90800" y="2438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90800" y="2590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90800" y="2743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90800" y="2895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90800" y="3048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90800" y="3200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90800" y="3352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90800" y="3505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90800" y="3657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90800" y="3810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90800" y="3962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90800" y="4114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90800" y="4267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90800" y="4419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90800" y="4572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90800" y="4724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90800" y="4876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90800" y="5029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590800" y="5181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90800" y="5334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590800" y="5486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90800" y="5638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90800" y="5791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590800" y="5943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590800" y="6096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90800" y="6248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590800" y="6400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590800" y="6553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239973" y="2985031"/>
            <a:ext cx="14478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782773" y="3064676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82773" y="3304786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782773" y="3539951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782773" y="3775116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782773" y="4009239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782773" y="4243362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782773" y="4495032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782773" y="4729565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782773" y="4964098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5400000">
            <a:off x="5528071" y="5316149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5400000">
            <a:off x="5463381" y="2694539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354273" y="324723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CPU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09800" y="123543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Memory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393423" y="2867808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Registers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221098" y="2642453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IP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5290656" y="525493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SP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2587848" y="2638274"/>
            <a:ext cx="460152" cy="3306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587848" y="5183038"/>
            <a:ext cx="460152" cy="608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cxnSpLocks/>
            <a:stCxn id="52" idx="1"/>
            <a:endCxn id="65" idx="3"/>
          </p:cNvCxnSpPr>
          <p:nvPr/>
        </p:nvCxnSpPr>
        <p:spPr>
          <a:xfrm flipH="1" flipV="1">
            <a:off x="3048001" y="2013513"/>
            <a:ext cx="2643981" cy="5171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587848" y="1848187"/>
            <a:ext cx="460152" cy="3306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66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211" y="0"/>
            <a:ext cx="10018713" cy="1752599"/>
          </a:xfrm>
        </p:spPr>
        <p:txBody>
          <a:bodyPr/>
          <a:lstStyle/>
          <a:p>
            <a:r>
              <a:rPr lang="en-US" dirty="0"/>
              <a:t>Notation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2310" y="1761761"/>
            <a:ext cx="10018713" cy="3124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X = 	reference to X </a:t>
            </a:r>
          </a:p>
          <a:p>
            <a:pPr lvl="4"/>
            <a:r>
              <a:rPr lang="en-US" dirty="0"/>
              <a:t>Address</a:t>
            </a:r>
          </a:p>
          <a:p>
            <a:pPr lvl="4"/>
            <a:r>
              <a:rPr lang="en-US" dirty="0"/>
              <a:t>Register</a:t>
            </a:r>
          </a:p>
          <a:p>
            <a:r>
              <a:rPr lang="en-US" dirty="0"/>
              <a:t>(X) = 	content of 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</a:p>
          <a:p>
            <a:pPr marL="0" indent="0">
              <a:buNone/>
            </a:pPr>
            <a:r>
              <a:rPr lang="en-US" dirty="0"/>
              <a:t>	R1, 			4544454</a:t>
            </a:r>
          </a:p>
          <a:p>
            <a:pPr marL="0" indent="0">
              <a:buNone/>
            </a:pPr>
            <a:r>
              <a:rPr lang="en-US" dirty="0"/>
              <a:t>	(R1), 			(4544454) 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4025662"/>
            <a:ext cx="457200" cy="247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62400" y="372086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90975" y="39645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7" name="Rectangle 6"/>
          <p:cNvSpPr/>
          <p:nvPr/>
        </p:nvSpPr>
        <p:spPr>
          <a:xfrm>
            <a:off x="8443912" y="1447800"/>
            <a:ext cx="4572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443912" y="1600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443912" y="1752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443912" y="1905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443912" y="2057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443912" y="2209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443912" y="2362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443912" y="2514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443912" y="2667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43912" y="2819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443912" y="2971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443912" y="3124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443912" y="3276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443912" y="3429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443912" y="3581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443912" y="3733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443912" y="3886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443912" y="4038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443912" y="4191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443912" y="4343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443912" y="4495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443912" y="4648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443912" y="4800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443912" y="4953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43912" y="5105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443912" y="5257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443912" y="5410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443912" y="5562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443912" y="5715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443912" y="5867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443912" y="6019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443912" y="6172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43912" y="6324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443912" y="6477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062912" y="115923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Memory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62876" y="3545379"/>
            <a:ext cx="67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4544454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40961" y="3545379"/>
            <a:ext cx="67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99AB</a:t>
            </a:r>
          </a:p>
        </p:txBody>
      </p:sp>
    </p:spTree>
    <p:extLst>
      <p:ext uri="{BB962C8B-B14F-4D97-AF65-F5344CB8AC3E}">
        <p14:creationId xmlns:p14="http://schemas.microsoft.com/office/powerpoint/2010/main" val="3333720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1" y="0"/>
            <a:ext cx="10018713" cy="1752599"/>
          </a:xfrm>
        </p:spPr>
        <p:txBody>
          <a:bodyPr/>
          <a:lstStyle/>
          <a:p>
            <a:r>
              <a:rPr lang="en-US" dirty="0"/>
              <a:t>Instruction Processing by the CPU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110" y="14223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Fetch the next instruction</a:t>
            </a:r>
          </a:p>
          <a:p>
            <a:pPr marL="457200" lvl="1" indent="0">
              <a:buNone/>
            </a:pPr>
            <a:r>
              <a:rPr lang="en-US" dirty="0"/>
              <a:t>CPU </a:t>
            </a:r>
            <a:r>
              <a:rPr lang="en-US" dirty="0">
                <a:sym typeface="Wingdings" panose="05000000000000000000" pitchFamily="2" charset="2"/>
              </a:rPr>
              <a:t>((IP))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IP = (IP) + 8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CPU Processes the fetched instruction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19D0887-78D7-465A-BC7E-A499B2B2B4F6}"/>
              </a:ext>
            </a:extLst>
          </p:cNvPr>
          <p:cNvSpPr/>
          <p:nvPr/>
        </p:nvSpPr>
        <p:spPr>
          <a:xfrm>
            <a:off x="3345366" y="1422400"/>
            <a:ext cx="4391209" cy="3430708"/>
          </a:xfrm>
          <a:custGeom>
            <a:avLst/>
            <a:gdLst>
              <a:gd name="connsiteX0" fmla="*/ 883403 w 5721795"/>
              <a:gd name="connsiteY0" fmla="*/ 2377581 h 3402607"/>
              <a:gd name="connsiteX1" fmla="*/ 4618495 w 5721795"/>
              <a:gd name="connsiteY1" fmla="*/ 3322978 h 3402607"/>
              <a:gd name="connsiteX2" fmla="*/ 5548393 w 5721795"/>
              <a:gd name="connsiteY2" fmla="*/ 548781 h 3402607"/>
              <a:gd name="connsiteX3" fmla="*/ 1642820 w 5721795"/>
              <a:gd name="connsiteY3" fmla="*/ 6341 h 3402607"/>
              <a:gd name="connsiteX4" fmla="*/ 0 w 5721795"/>
              <a:gd name="connsiteY4" fmla="*/ 300808 h 3402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1795" h="3402607">
                <a:moveTo>
                  <a:pt x="883403" y="2377581"/>
                </a:moveTo>
                <a:cubicBezTo>
                  <a:pt x="2362200" y="3002679"/>
                  <a:pt x="3840997" y="3627778"/>
                  <a:pt x="4618495" y="3322978"/>
                </a:cubicBezTo>
                <a:cubicBezTo>
                  <a:pt x="5395993" y="3018178"/>
                  <a:pt x="6044339" y="1101554"/>
                  <a:pt x="5548393" y="548781"/>
                </a:cubicBezTo>
                <a:cubicBezTo>
                  <a:pt x="5052447" y="-3992"/>
                  <a:pt x="2567552" y="47670"/>
                  <a:pt x="1642820" y="6341"/>
                </a:cubicBezTo>
                <a:cubicBezTo>
                  <a:pt x="718088" y="-34988"/>
                  <a:pt x="359044" y="132910"/>
                  <a:pt x="0" y="300808"/>
                </a:cubicBezTo>
              </a:path>
            </a:pathLst>
          </a:custGeom>
          <a:ln w="38100">
            <a:solidFill>
              <a:schemeClr val="accent5">
                <a:lumMod val="75000"/>
              </a:schemeClr>
            </a:solidFill>
            <a:headEnd type="none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58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211" y="-9527"/>
            <a:ext cx="10018713" cy="1752599"/>
          </a:xfrm>
        </p:spPr>
        <p:txBody>
          <a:bodyPr/>
          <a:lstStyle/>
          <a:p>
            <a:r>
              <a:rPr lang="en-US" dirty="0"/>
              <a:t>Example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387" y="2133599"/>
            <a:ext cx="4611690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R1 	= 4000016</a:t>
            </a:r>
          </a:p>
          <a:p>
            <a:pPr marL="0" indent="0">
              <a:buNone/>
            </a:pPr>
            <a:r>
              <a:rPr lang="en-US" dirty="0"/>
              <a:t>IP 	= 4000000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485198-9AD9-4F1E-99E8-0BF7C40C3208}"/>
              </a:ext>
            </a:extLst>
          </p:cNvPr>
          <p:cNvGrpSpPr/>
          <p:nvPr/>
        </p:nvGrpSpPr>
        <p:grpSpPr>
          <a:xfrm>
            <a:off x="802888" y="3915058"/>
            <a:ext cx="2973773" cy="1417934"/>
            <a:chOff x="7753351" y="2286000"/>
            <a:chExt cx="2076450" cy="943282"/>
          </a:xfrm>
        </p:grpSpPr>
        <p:sp>
          <p:nvSpPr>
            <p:cNvPr id="4" name="TextBox 3"/>
            <p:cNvSpPr txBox="1"/>
            <p:nvPr/>
          </p:nvSpPr>
          <p:spPr>
            <a:xfrm>
              <a:off x="7762876" y="2286000"/>
              <a:ext cx="1000125" cy="266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4000000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753351" y="2624554"/>
              <a:ext cx="1000125" cy="266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4000008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20126" y="2286000"/>
              <a:ext cx="1209675" cy="26617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Mov</a:t>
              </a:r>
              <a:r>
                <a:rPr lang="en-US" sz="2000" dirty="0"/>
                <a:t> R1,IP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610600" y="2624554"/>
              <a:ext cx="1219200" cy="26617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Mov</a:t>
              </a:r>
              <a:r>
                <a:rPr lang="en-US" sz="2000" dirty="0"/>
                <a:t>, 3, R1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610600" y="2963108"/>
              <a:ext cx="1219200" cy="26617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Mov</a:t>
              </a:r>
              <a:r>
                <a:rPr lang="en-US" sz="2000" dirty="0"/>
                <a:t>, 2, R1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53351" y="2963108"/>
              <a:ext cx="1000125" cy="266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4000016</a:t>
              </a:r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4835471" y="2129267"/>
            <a:ext cx="6058708" cy="4039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Fetch the next instruction</a:t>
            </a:r>
          </a:p>
          <a:p>
            <a:pPr marL="457200" lvl="1" indent="0">
              <a:buNone/>
            </a:pPr>
            <a:r>
              <a:rPr lang="en-US" dirty="0"/>
              <a:t>CPU </a:t>
            </a:r>
            <a:r>
              <a:rPr lang="en-US" dirty="0">
                <a:sym typeface="Wingdings" panose="05000000000000000000" pitchFamily="2" charset="2"/>
              </a:rPr>
              <a:t>((IP))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(IP) = (IP) + 8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CPU processes the instruction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are IP, R1 after FETCH?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ABE0701-85B9-4BE0-A86F-89C98DBBAABD}"/>
              </a:ext>
            </a:extLst>
          </p:cNvPr>
          <p:cNvSpPr/>
          <p:nvPr/>
        </p:nvSpPr>
        <p:spPr>
          <a:xfrm>
            <a:off x="6710706" y="1409816"/>
            <a:ext cx="3450703" cy="3523065"/>
          </a:xfrm>
          <a:custGeom>
            <a:avLst/>
            <a:gdLst>
              <a:gd name="connsiteX0" fmla="*/ 381470 w 5012877"/>
              <a:gd name="connsiteY0" fmla="*/ 3050672 h 3742590"/>
              <a:gd name="connsiteX1" fmla="*/ 4529723 w 5012877"/>
              <a:gd name="connsiteY1" fmla="*/ 3541325 h 3742590"/>
              <a:gd name="connsiteX2" fmla="*/ 4485118 w 5012877"/>
              <a:gd name="connsiteY2" fmla="*/ 129052 h 3742590"/>
              <a:gd name="connsiteX3" fmla="*/ 559889 w 5012877"/>
              <a:gd name="connsiteY3" fmla="*/ 731218 h 3742590"/>
              <a:gd name="connsiteX4" fmla="*/ 113840 w 5012877"/>
              <a:gd name="connsiteY4" fmla="*/ 865033 h 374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2877" h="3742590">
                <a:moveTo>
                  <a:pt x="381470" y="3050672"/>
                </a:moveTo>
                <a:cubicBezTo>
                  <a:pt x="2113626" y="3539467"/>
                  <a:pt x="3845782" y="4028262"/>
                  <a:pt x="4529723" y="3541325"/>
                </a:cubicBezTo>
                <a:cubicBezTo>
                  <a:pt x="5213664" y="3054388"/>
                  <a:pt x="5146757" y="597403"/>
                  <a:pt x="4485118" y="129052"/>
                </a:cubicBezTo>
                <a:cubicBezTo>
                  <a:pt x="3823479" y="-339299"/>
                  <a:pt x="1288435" y="608555"/>
                  <a:pt x="559889" y="731218"/>
                </a:cubicBezTo>
                <a:cubicBezTo>
                  <a:pt x="-168657" y="853881"/>
                  <a:pt x="-27409" y="859457"/>
                  <a:pt x="113840" y="865033"/>
                </a:cubicBezTo>
              </a:path>
            </a:pathLst>
          </a:custGeom>
          <a:noFill/>
          <a:ln w="38100">
            <a:solidFill>
              <a:schemeClr val="accent6">
                <a:lumMod val="40000"/>
                <a:lumOff val="6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08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416" y="0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Running – The IP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1524000"/>
            <a:ext cx="4572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590800" y="1676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90800" y="1828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90800" y="1981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90800" y="2133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90800" y="2286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90800" y="2438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90800" y="2590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90800" y="2743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90800" y="2895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90800" y="3048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90800" y="3200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90800" y="3352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90800" y="3505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90800" y="3657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90800" y="3810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90800" y="3962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90800" y="4114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90800" y="4267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90800" y="4419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90800" y="4572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90800" y="4724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90800" y="4876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90800" y="5029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590800" y="5181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90800" y="5334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590800" y="5486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90800" y="5638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90800" y="5791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590800" y="5943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590800" y="6096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90800" y="6248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590800" y="6400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590800" y="6553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239973" y="2985031"/>
            <a:ext cx="14478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782773" y="3064676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82773" y="3304786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782773" y="3539951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782773" y="3775116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782773" y="4009239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782773" y="4243362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782773" y="4495032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782773" y="4729565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782773" y="4964098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5400000">
            <a:off x="5528071" y="5316149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5400000">
            <a:off x="5463381" y="2694539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354273" y="324723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CPU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09800" y="123543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Memory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393423" y="2867808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Registers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221098" y="2642453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IP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5290656" y="525493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SP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2587848" y="2638274"/>
            <a:ext cx="460152" cy="3306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587848" y="5183038"/>
            <a:ext cx="460152" cy="608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2" idx="1"/>
          </p:cNvCxnSpPr>
          <p:nvPr/>
        </p:nvCxnSpPr>
        <p:spPr>
          <a:xfrm flipH="1" flipV="1">
            <a:off x="3048001" y="1981201"/>
            <a:ext cx="2643981" cy="5494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587848" y="1848187"/>
            <a:ext cx="460152" cy="3306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17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416" y="-13094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Running – The IP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1524000"/>
            <a:ext cx="4572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590800" y="1676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90800" y="1828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90800" y="1981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90800" y="2133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90800" y="2286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90800" y="2438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90800" y="2590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90800" y="2743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90800" y="2895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90800" y="3048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90800" y="3200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90800" y="3352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90800" y="3505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90800" y="3657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90800" y="3810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90800" y="3962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90800" y="4114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90800" y="4267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90800" y="4419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90800" y="4572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90800" y="4724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90800" y="4876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90800" y="5029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590800" y="5181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90800" y="5334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590800" y="5486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90800" y="5638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90800" y="5791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590800" y="5943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590800" y="6096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90800" y="6248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590800" y="6400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590800" y="6553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239973" y="2985031"/>
            <a:ext cx="14478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782773" y="3064676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82773" y="3304786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782773" y="3539951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782773" y="3775116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782773" y="4009239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782773" y="4243362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782773" y="4495032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782773" y="4729565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782773" y="4964098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5400000">
            <a:off x="5528071" y="5316149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5400000">
            <a:off x="5463381" y="2694539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354273" y="324723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CPU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09800" y="123543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Memory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393423" y="2867808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Registers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221098" y="2642453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IP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5290656" y="525493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SP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2587848" y="2638274"/>
            <a:ext cx="460152" cy="3306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587848" y="5183038"/>
            <a:ext cx="460152" cy="608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cxnSpLocks/>
            <a:stCxn id="52" idx="1"/>
          </p:cNvCxnSpPr>
          <p:nvPr/>
        </p:nvCxnSpPr>
        <p:spPr>
          <a:xfrm flipH="1" flipV="1">
            <a:off x="3048001" y="2178839"/>
            <a:ext cx="2643981" cy="3517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587848" y="1848187"/>
            <a:ext cx="460152" cy="3306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5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911" y="0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Computer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910" y="1752599"/>
            <a:ext cx="10018713" cy="3124201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CPU</a:t>
            </a:r>
          </a:p>
          <a:p>
            <a:r>
              <a:rPr lang="en-US" b="1" dirty="0"/>
              <a:t>Assembly Language</a:t>
            </a:r>
          </a:p>
          <a:p>
            <a:r>
              <a:rPr lang="en-US" b="1" dirty="0"/>
              <a:t>Registers &amp; Memory</a:t>
            </a:r>
          </a:p>
          <a:p>
            <a:r>
              <a:rPr lang="en-US" b="1" dirty="0"/>
              <a:t>Virtual Memory</a:t>
            </a:r>
          </a:p>
          <a:p>
            <a:r>
              <a:rPr lang="en-US" b="1" dirty="0"/>
              <a:t>Von Neumann Model</a:t>
            </a:r>
          </a:p>
          <a:p>
            <a:r>
              <a:rPr lang="en-US" b="1" dirty="0"/>
              <a:t>I/O and Interrupts</a:t>
            </a:r>
          </a:p>
          <a:p>
            <a:pPr lvl="1"/>
            <a:r>
              <a:rPr lang="en-US" dirty="0"/>
              <a:t>Disk I/O</a:t>
            </a:r>
          </a:p>
          <a:p>
            <a:pPr lvl="1"/>
            <a:r>
              <a:rPr lang="en-US" dirty="0"/>
              <a:t>Graphics</a:t>
            </a:r>
          </a:p>
          <a:p>
            <a:pPr lvl="1"/>
            <a:r>
              <a:rPr lang="en-US" dirty="0"/>
              <a:t>Networking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17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416" y="0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Running – The IP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1524000"/>
            <a:ext cx="4572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590800" y="1676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90800" y="1828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90800" y="1981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90800" y="2133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90800" y="2286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90800" y="2438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90800" y="2590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90800" y="2743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90800" y="2895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90800" y="3048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90800" y="3200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90800" y="3352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90800" y="3505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90800" y="3657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90800" y="3810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90800" y="3962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90800" y="4114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90800" y="4267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90800" y="4419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90800" y="4572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90800" y="4724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90800" y="4876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90800" y="5029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590800" y="5181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90800" y="5334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590800" y="5486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90800" y="5638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90800" y="5791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590800" y="5943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590800" y="6096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90800" y="6248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590800" y="6400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590800" y="6553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239973" y="2985031"/>
            <a:ext cx="14478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782773" y="3064676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82773" y="3304786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782773" y="3539951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782773" y="3775116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782773" y="4009239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782773" y="4243362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782773" y="4495032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782773" y="4729565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782773" y="4964098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5400000">
            <a:off x="5528071" y="5316149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5400000">
            <a:off x="5463381" y="2694539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354273" y="324723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CPU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09800" y="123543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Memory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393423" y="2867808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Registers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221098" y="2642453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IP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5290656" y="525493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SP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2587848" y="2638274"/>
            <a:ext cx="460152" cy="3306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587848" y="5183038"/>
            <a:ext cx="460152" cy="608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cxnSpLocks/>
            <a:stCxn id="52" idx="1"/>
          </p:cNvCxnSpPr>
          <p:nvPr/>
        </p:nvCxnSpPr>
        <p:spPr>
          <a:xfrm flipH="1">
            <a:off x="3048001" y="2530630"/>
            <a:ext cx="2643981" cy="26509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587848" y="1848187"/>
            <a:ext cx="460152" cy="3306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86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416" y="0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Running – The IP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1524000"/>
            <a:ext cx="4572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590800" y="1676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90800" y="1828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90800" y="1981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90800" y="2133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90800" y="2286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90800" y="2438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90800" y="2590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90800" y="2743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90800" y="2895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90800" y="3048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90800" y="3200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90800" y="3352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90800" y="3505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90800" y="3657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90800" y="3810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90800" y="3962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90800" y="4114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90800" y="4267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90800" y="4419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90800" y="4572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90800" y="4724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90800" y="4876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90800" y="5029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590800" y="5181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90800" y="5334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590800" y="5486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90800" y="5638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90800" y="5791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590800" y="5943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590800" y="6096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90800" y="6248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590800" y="6400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590800" y="6553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239973" y="2985031"/>
            <a:ext cx="14478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782773" y="3064676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82773" y="3304786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782773" y="3539951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782773" y="3775116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782773" y="4009239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782773" y="4243362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782773" y="4495032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782773" y="4729565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782773" y="4964098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5400000">
            <a:off x="5528071" y="5316149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5400000">
            <a:off x="5463381" y="2694539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354273" y="324723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CPU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09800" y="123543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Memory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393423" y="2867808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Registers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221098" y="2642453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IP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5290656" y="525493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SP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2587848" y="2638274"/>
            <a:ext cx="460152" cy="3306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587848" y="5183038"/>
            <a:ext cx="460152" cy="608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cxnSpLocks/>
            <a:stCxn id="52" idx="1"/>
            <a:endCxn id="63" idx="3"/>
          </p:cNvCxnSpPr>
          <p:nvPr/>
        </p:nvCxnSpPr>
        <p:spPr>
          <a:xfrm flipH="1">
            <a:off x="3048001" y="2530629"/>
            <a:ext cx="2643981" cy="29564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587848" y="1848187"/>
            <a:ext cx="460152" cy="3306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onnector: Elbow 52"/>
          <p:cNvCxnSpPr>
            <a:cxnSpLocks/>
            <a:stCxn id="63" idx="1"/>
            <a:endCxn id="62" idx="1"/>
          </p:cNvCxnSpPr>
          <p:nvPr/>
        </p:nvCxnSpPr>
        <p:spPr>
          <a:xfrm rot="10800000">
            <a:off x="2587848" y="2803602"/>
            <a:ext cx="12700" cy="2683519"/>
          </a:xfrm>
          <a:prstGeom prst="bentConnector3">
            <a:avLst>
              <a:gd name="adj1" fmla="val 4125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746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416" y="0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Calling a Procedure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1524000"/>
            <a:ext cx="4572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590800" y="1676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90800" y="1828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90800" y="1981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90800" y="2133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90800" y="2286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90800" y="2438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90800" y="2590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90800" y="2743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90800" y="2895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90800" y="3048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90800" y="3200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90800" y="3352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90800" y="3505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90800" y="3657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90800" y="3810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90800" y="3962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90800" y="4114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90800" y="4267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90800" y="4419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90800" y="4572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90800" y="4724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90800" y="4876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90800" y="5029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590800" y="5181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90800" y="5334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590800" y="5486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90800" y="5638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90800" y="5791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590800" y="5943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590800" y="6096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90800" y="6248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590800" y="6400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590800" y="6553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239973" y="2985031"/>
            <a:ext cx="14478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782773" y="3064676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82773" y="3304786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782773" y="3539951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782773" y="3775116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782773" y="4009239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782773" y="4243362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782773" y="4495032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782773" y="4729565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782773" y="4964098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5400000">
            <a:off x="5528071" y="5316149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5400000">
            <a:off x="5463381" y="2694539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354273" y="324723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CPU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09800" y="123543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Memory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393423" y="2867808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Registers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221098" y="2642453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IP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5290656" y="525493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SP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2587848" y="2638274"/>
            <a:ext cx="460152" cy="3306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587848" y="5183038"/>
            <a:ext cx="460152" cy="608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cxnSpLocks/>
            <a:endCxn id="62" idx="3"/>
          </p:cNvCxnSpPr>
          <p:nvPr/>
        </p:nvCxnSpPr>
        <p:spPr>
          <a:xfrm flipH="1">
            <a:off x="3048000" y="2579010"/>
            <a:ext cx="2643982" cy="2245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587848" y="1848187"/>
            <a:ext cx="460152" cy="3306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cxnSpLocks/>
          </p:cNvCxnSpPr>
          <p:nvPr/>
        </p:nvCxnSpPr>
        <p:spPr>
          <a:xfrm flipH="1">
            <a:off x="3048001" y="2530629"/>
            <a:ext cx="2643981" cy="295649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Connector: Elbow 59"/>
          <p:cNvCxnSpPr>
            <a:cxnSpLocks/>
          </p:cNvCxnSpPr>
          <p:nvPr/>
        </p:nvCxnSpPr>
        <p:spPr>
          <a:xfrm rot="10800000">
            <a:off x="2587848" y="2803602"/>
            <a:ext cx="12700" cy="2683519"/>
          </a:xfrm>
          <a:prstGeom prst="bentConnector3">
            <a:avLst>
              <a:gd name="adj1" fmla="val 4125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986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611" y="0"/>
            <a:ext cx="10018713" cy="1752599"/>
          </a:xfrm>
        </p:spPr>
        <p:txBody>
          <a:bodyPr/>
          <a:lstStyle/>
          <a:p>
            <a:r>
              <a:rPr lang="en-US" dirty="0"/>
              <a:t>Procedures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1310" y="1752599"/>
            <a:ext cx="10018713" cy="1409701"/>
          </a:xfrm>
        </p:spPr>
        <p:txBody>
          <a:bodyPr/>
          <a:lstStyle/>
          <a:p>
            <a:r>
              <a:rPr lang="en-US" dirty="0"/>
              <a:t>The Stack </a:t>
            </a:r>
          </a:p>
          <a:p>
            <a:r>
              <a:rPr lang="en-US" dirty="0"/>
              <a:t>The Stack pointer</a:t>
            </a:r>
          </a:p>
        </p:txBody>
      </p:sp>
    </p:spTree>
    <p:extLst>
      <p:ext uri="{BB962C8B-B14F-4D97-AF65-F5344CB8AC3E}">
        <p14:creationId xmlns:p14="http://schemas.microsoft.com/office/powerpoint/2010/main" val="2807349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416" y="-12565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Calling a Procedure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1524000"/>
            <a:ext cx="4572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590800" y="1676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90800" y="1828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90800" y="1981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90800" y="2133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90800" y="2286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90800" y="2438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90800" y="2590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90800" y="2743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90800" y="2895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90800" y="3048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90800" y="3200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90800" y="3352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90800" y="3505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90800" y="3657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90800" y="3810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90800" y="3962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90800" y="4114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90800" y="4267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90800" y="4419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90800" y="4572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90800" y="4724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90800" y="4876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90800" y="5029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590800" y="5181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90800" y="5334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590800" y="5486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90800" y="5638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90800" y="5791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590800" y="5943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590800" y="6096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90800" y="6248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590800" y="6400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590800" y="6553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239973" y="2985032"/>
            <a:ext cx="1447800" cy="877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5400000">
            <a:off x="5495727" y="4033118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5400000">
            <a:off x="5463381" y="2694539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354273" y="324723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CPU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09800" y="123543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Memory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393423" y="2867808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Registers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221098" y="2642453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IP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4876800" y="3990377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SP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2587848" y="2638274"/>
            <a:ext cx="460152" cy="3306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587848" y="5183038"/>
            <a:ext cx="460152" cy="608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cxnSpLocks/>
            <a:endCxn id="63" idx="3"/>
          </p:cNvCxnSpPr>
          <p:nvPr/>
        </p:nvCxnSpPr>
        <p:spPr>
          <a:xfrm flipH="1">
            <a:off x="3048000" y="2638273"/>
            <a:ext cx="2611636" cy="284884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587848" y="1848187"/>
            <a:ext cx="460152" cy="3306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8805702" y="2199628"/>
            <a:ext cx="4572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8805702" y="23389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805702" y="249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805702" y="26437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805702" y="27961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805702" y="29485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805702" y="31009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805702" y="3253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805702" y="34057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805702" y="35581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805702" y="37105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805702" y="38629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cxnSpLocks/>
            <a:stCxn id="51" idx="3"/>
          </p:cNvCxnSpPr>
          <p:nvPr/>
        </p:nvCxnSpPr>
        <p:spPr>
          <a:xfrm flipV="1">
            <a:off x="5724328" y="3962400"/>
            <a:ext cx="3081375" cy="36400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/>
          <p:cNvCxnSpPr>
            <a:cxnSpLocks/>
          </p:cNvCxnSpPr>
          <p:nvPr/>
        </p:nvCxnSpPr>
        <p:spPr>
          <a:xfrm rot="10800000">
            <a:off x="2587848" y="2803602"/>
            <a:ext cx="12700" cy="2683519"/>
          </a:xfrm>
          <a:prstGeom prst="bentConnector3">
            <a:avLst>
              <a:gd name="adj1" fmla="val 4125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889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411" y="-13045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Calling a Procedure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1524000"/>
            <a:ext cx="4572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590800" y="1676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90800" y="1828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90800" y="1981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90800" y="2133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90800" y="2286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90800" y="2438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90800" y="2590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90800" y="2743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90800" y="2895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90800" y="3048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90800" y="3200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90800" y="3352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90800" y="3505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90800" y="3657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90800" y="3810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90800" y="3962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90800" y="4114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90800" y="4267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90800" y="4419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90800" y="4572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90800" y="4724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90800" y="4876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90800" y="5029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590800" y="5181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90800" y="5334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590800" y="5486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90800" y="5638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90800" y="5791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590800" y="5943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590800" y="6096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90800" y="6248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590800" y="6400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590800" y="6553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239973" y="2985032"/>
            <a:ext cx="1447800" cy="877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5400000">
            <a:off x="5495727" y="4033118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5400000">
            <a:off x="5463381" y="2694539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354273" y="324723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CPU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09800" y="123543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Memory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393423" y="2867808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Registers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221098" y="2642453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IP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4876800" y="3990377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SP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2587848" y="2638274"/>
            <a:ext cx="460152" cy="3306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587848" y="5183038"/>
            <a:ext cx="460152" cy="608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cxnSpLocks/>
            <a:endCxn id="63" idx="3"/>
          </p:cNvCxnSpPr>
          <p:nvPr/>
        </p:nvCxnSpPr>
        <p:spPr>
          <a:xfrm flipH="1">
            <a:off x="3048000" y="3959273"/>
            <a:ext cx="6019800" cy="15278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587848" y="1848187"/>
            <a:ext cx="460152" cy="3306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8805702" y="2199628"/>
            <a:ext cx="4572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8805702" y="23389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805702" y="249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805702" y="26437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805702" y="27961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805702" y="29485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805702" y="31009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805702" y="3253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805702" y="34057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805702" y="35581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805702" y="37105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805702" y="38629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cxnSpLocks/>
            <a:stCxn id="51" idx="3"/>
          </p:cNvCxnSpPr>
          <p:nvPr/>
        </p:nvCxnSpPr>
        <p:spPr>
          <a:xfrm flipV="1">
            <a:off x="5724328" y="3959272"/>
            <a:ext cx="3081375" cy="36713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/>
          <p:cNvCxnSpPr>
            <a:cxnSpLocks/>
          </p:cNvCxnSpPr>
          <p:nvPr/>
        </p:nvCxnSpPr>
        <p:spPr>
          <a:xfrm rot="10800000">
            <a:off x="2587848" y="2803602"/>
            <a:ext cx="12700" cy="2683519"/>
          </a:xfrm>
          <a:prstGeom prst="bentConnector3">
            <a:avLst>
              <a:gd name="adj1" fmla="val 4125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613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411" y="-13045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Calling a Procedure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1524000"/>
            <a:ext cx="4572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590800" y="1676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90800" y="1828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90800" y="1981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90800" y="2133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90800" y="2286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90800" y="2438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90800" y="2590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90800" y="2743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90800" y="2895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90800" y="3048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90800" y="3200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90800" y="3352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90800" y="3505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90800" y="3657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90800" y="3810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90800" y="3962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90800" y="4114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90800" y="4267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90800" y="4419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90800" y="4572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90800" y="4724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90800" y="4876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90800" y="5029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590800" y="5181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90800" y="5334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590800" y="5486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90800" y="5638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90800" y="5791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590800" y="5943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590800" y="6096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90800" y="6248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590800" y="6400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590800" y="6553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239973" y="2985032"/>
            <a:ext cx="1447800" cy="877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5400000">
            <a:off x="5495727" y="4033118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5400000">
            <a:off x="5463381" y="2694539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354273" y="324723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CPU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09800" y="123543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Memory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393423" y="2867808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Registers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221098" y="2642453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IP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4876800" y="3990377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SP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2587848" y="2638274"/>
            <a:ext cx="460152" cy="3306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587848" y="5183038"/>
            <a:ext cx="460152" cy="608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cxnSpLocks/>
            <a:endCxn id="63" idx="3"/>
          </p:cNvCxnSpPr>
          <p:nvPr/>
        </p:nvCxnSpPr>
        <p:spPr>
          <a:xfrm flipH="1">
            <a:off x="3048000" y="3959273"/>
            <a:ext cx="6019800" cy="15278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587848" y="1848187"/>
            <a:ext cx="460152" cy="3306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8805702" y="2199628"/>
            <a:ext cx="4572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8805702" y="23389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805702" y="249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805702" y="26437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805702" y="27961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805702" y="29485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805702" y="31009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805702" y="3253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805702" y="34057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805702" y="35581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805702" y="37105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805702" y="38629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cxnSpLocks/>
            <a:stCxn id="51" idx="3"/>
          </p:cNvCxnSpPr>
          <p:nvPr/>
        </p:nvCxnSpPr>
        <p:spPr>
          <a:xfrm flipV="1">
            <a:off x="5724328" y="3810000"/>
            <a:ext cx="3081375" cy="51640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/>
          <p:cNvCxnSpPr>
            <a:cxnSpLocks/>
          </p:cNvCxnSpPr>
          <p:nvPr/>
        </p:nvCxnSpPr>
        <p:spPr>
          <a:xfrm rot="10800000">
            <a:off x="2587848" y="2803602"/>
            <a:ext cx="12700" cy="2683519"/>
          </a:xfrm>
          <a:prstGeom prst="bentConnector3">
            <a:avLst>
              <a:gd name="adj1" fmla="val 4125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739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416" y="-13045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Calling a Procedure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1524000"/>
            <a:ext cx="4572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590800" y="1676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90800" y="1828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90800" y="1981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90800" y="2133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90800" y="2286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90800" y="2438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90800" y="2590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90800" y="2743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90800" y="2895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90800" y="3048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90800" y="3200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90800" y="3352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90800" y="3505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90800" y="3657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90800" y="3810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90800" y="3962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90800" y="4114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90800" y="4267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90800" y="4419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90800" y="4572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90800" y="4724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90800" y="4876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90800" y="5029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590800" y="5181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90800" y="5334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590800" y="5486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90800" y="5638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90800" y="5791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590800" y="5943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590800" y="6096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90800" y="6248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590800" y="6400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590800" y="6553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239973" y="2985032"/>
            <a:ext cx="1447800" cy="877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5400000">
            <a:off x="5495727" y="4033118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5400000">
            <a:off x="5463381" y="2694539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354273" y="324723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CPU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09800" y="123543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Memory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393423" y="2867808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Registers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221098" y="2642453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IP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4876800" y="3990377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SP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2587848" y="2638274"/>
            <a:ext cx="460152" cy="3306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587848" y="5183038"/>
            <a:ext cx="460152" cy="608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cxnSpLocks/>
            <a:endCxn id="63" idx="3"/>
          </p:cNvCxnSpPr>
          <p:nvPr/>
        </p:nvCxnSpPr>
        <p:spPr>
          <a:xfrm flipH="1">
            <a:off x="3048000" y="3959273"/>
            <a:ext cx="6019800" cy="15278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587848" y="1848187"/>
            <a:ext cx="460152" cy="3306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8805702" y="2199628"/>
            <a:ext cx="4572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8805702" y="23389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805702" y="249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805702" y="26437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805702" y="27961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805702" y="29485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805702" y="31009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805702" y="3253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805702" y="34057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805702" y="35581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805702" y="37105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805702" y="38629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cxnSpLocks/>
            <a:stCxn id="51" idx="3"/>
          </p:cNvCxnSpPr>
          <p:nvPr/>
        </p:nvCxnSpPr>
        <p:spPr>
          <a:xfrm flipV="1">
            <a:off x="5724328" y="3810000"/>
            <a:ext cx="3081375" cy="51640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/>
          <p:cNvCxnSpPr>
            <a:cxnSpLocks/>
            <a:endCxn id="62" idx="3"/>
          </p:cNvCxnSpPr>
          <p:nvPr/>
        </p:nvCxnSpPr>
        <p:spPr>
          <a:xfrm rot="10800000" flipV="1">
            <a:off x="3048002" y="2638272"/>
            <a:ext cx="2676331" cy="1653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3011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416" y="0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Return from Procedure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1524000"/>
            <a:ext cx="4572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590800" y="1676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90800" y="1828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90800" y="1981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90800" y="2133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90800" y="2286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90800" y="2438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90800" y="2590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90800" y="2743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90800" y="2895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90800" y="3048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90800" y="3200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90800" y="3352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90800" y="3505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90800" y="3657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90800" y="3810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90800" y="3962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90800" y="4114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90800" y="4267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90800" y="4419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90800" y="4572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90800" y="4724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90800" y="4876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90800" y="5029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590800" y="5181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90800" y="5334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590800" y="5486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90800" y="5638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90800" y="5791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590800" y="5943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590800" y="6096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90800" y="6248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590800" y="6400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590800" y="6553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239973" y="2985032"/>
            <a:ext cx="1447800" cy="877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5400000">
            <a:off x="5495727" y="4033118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5400000">
            <a:off x="5463381" y="2694539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354273" y="324723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CPU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09800" y="123543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Memory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393423" y="2867808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Registers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221098" y="2642453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IP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4876800" y="3990377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SP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2587848" y="2638274"/>
            <a:ext cx="460152" cy="3306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587848" y="5183038"/>
            <a:ext cx="460152" cy="608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cxnSpLocks/>
            <a:endCxn id="63" idx="3"/>
          </p:cNvCxnSpPr>
          <p:nvPr/>
        </p:nvCxnSpPr>
        <p:spPr>
          <a:xfrm flipH="1">
            <a:off x="3048000" y="3959273"/>
            <a:ext cx="6019800" cy="15278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587848" y="1848187"/>
            <a:ext cx="460152" cy="3306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8805702" y="2199628"/>
            <a:ext cx="4572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8805702" y="23389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805702" y="249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805702" y="26437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805702" y="27961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805702" y="29485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805702" y="31009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805702" y="3253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805702" y="34057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805702" y="35581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805702" y="37105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805702" y="38629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cxnSpLocks/>
            <a:stCxn id="51" idx="3"/>
          </p:cNvCxnSpPr>
          <p:nvPr/>
        </p:nvCxnSpPr>
        <p:spPr>
          <a:xfrm flipV="1">
            <a:off x="5724328" y="3810000"/>
            <a:ext cx="3081375" cy="51640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/>
          <p:cNvCxnSpPr>
            <a:cxnSpLocks/>
            <a:endCxn id="62" idx="3"/>
          </p:cNvCxnSpPr>
          <p:nvPr/>
        </p:nvCxnSpPr>
        <p:spPr>
          <a:xfrm rot="10800000" flipV="1">
            <a:off x="3048002" y="2638272"/>
            <a:ext cx="2676331" cy="1653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224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416" y="0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Return from Procedure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1524000"/>
            <a:ext cx="4572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590800" y="1676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90800" y="1828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90800" y="1981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90800" y="2133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90800" y="2286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90800" y="2438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90800" y="2590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90800" y="2743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90800" y="2895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90800" y="3048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90800" y="3200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90800" y="3352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90800" y="3505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90800" y="3657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90800" y="3810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90800" y="3962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90800" y="4114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90800" y="4267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90800" y="4419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90800" y="4572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90800" y="4724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90800" y="4876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90800" y="5029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590800" y="5181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90800" y="5334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590800" y="5486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90800" y="5638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90800" y="5791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590800" y="5943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590800" y="6096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90800" y="6248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590800" y="6400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590800" y="6553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239973" y="2985032"/>
            <a:ext cx="1447800" cy="877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5400000">
            <a:off x="5495727" y="4033118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5400000">
            <a:off x="5463381" y="2694539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354273" y="324723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CPU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09800" y="123543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Memory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393423" y="2867808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Registers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221098" y="2642453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IP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4876800" y="3990377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SP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2587848" y="2638274"/>
            <a:ext cx="460152" cy="3306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587848" y="5183038"/>
            <a:ext cx="460152" cy="608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cxnSpLocks/>
            <a:endCxn id="63" idx="3"/>
          </p:cNvCxnSpPr>
          <p:nvPr/>
        </p:nvCxnSpPr>
        <p:spPr>
          <a:xfrm flipH="1">
            <a:off x="3048000" y="3959273"/>
            <a:ext cx="6019800" cy="15278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587848" y="1848187"/>
            <a:ext cx="460152" cy="3306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8805702" y="2199628"/>
            <a:ext cx="4572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8805702" y="23389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805702" y="249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805702" y="26437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805702" y="27961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805702" y="29485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805702" y="31009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805702" y="3253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805702" y="34057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805702" y="35581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805702" y="37105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805702" y="38629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cxnSpLocks/>
            <a:stCxn id="51" idx="3"/>
          </p:cNvCxnSpPr>
          <p:nvPr/>
        </p:nvCxnSpPr>
        <p:spPr>
          <a:xfrm flipV="1">
            <a:off x="5724328" y="3959272"/>
            <a:ext cx="3081375" cy="36713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/>
          <p:cNvCxnSpPr>
            <a:cxnSpLocks/>
            <a:endCxn id="62" idx="3"/>
          </p:cNvCxnSpPr>
          <p:nvPr/>
        </p:nvCxnSpPr>
        <p:spPr>
          <a:xfrm rot="10800000" flipV="1">
            <a:off x="3048002" y="2638272"/>
            <a:ext cx="2676331" cy="1653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31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092" y="0"/>
            <a:ext cx="10018713" cy="1752599"/>
          </a:xfrm>
        </p:spPr>
        <p:txBody>
          <a:bodyPr/>
          <a:lstStyle/>
          <a:p>
            <a:r>
              <a:rPr lang="en-US" dirty="0"/>
              <a:t>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092" y="1521690"/>
            <a:ext cx="10018713" cy="3124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Central Processing Unit</a:t>
            </a:r>
          </a:p>
          <a:p>
            <a:r>
              <a:rPr lang="en-US" dirty="0"/>
              <a:t>Sits on Motherboard and controls most everything</a:t>
            </a:r>
          </a:p>
          <a:p>
            <a:r>
              <a:rPr lang="en-US" dirty="0"/>
              <a:t>Processes </a:t>
            </a:r>
            <a:r>
              <a:rPr lang="en-US" b="1" i="1" dirty="0"/>
              <a:t>Machine Instructions</a:t>
            </a:r>
          </a:p>
          <a:p>
            <a:pPr lvl="1"/>
            <a:r>
              <a:rPr lang="en-US" dirty="0"/>
              <a:t>Recipes with predefined steps</a:t>
            </a:r>
          </a:p>
          <a:p>
            <a:pPr lvl="2"/>
            <a:r>
              <a:rPr lang="en-US" dirty="0"/>
              <a:t>Compare</a:t>
            </a:r>
          </a:p>
          <a:p>
            <a:pPr lvl="2"/>
            <a:r>
              <a:rPr lang="en-US" dirty="0"/>
              <a:t>Read and Write to memory</a:t>
            </a:r>
          </a:p>
          <a:p>
            <a:pPr lvl="2"/>
            <a:r>
              <a:rPr lang="en-US" dirty="0"/>
              <a:t>Jump around</a:t>
            </a:r>
          </a:p>
          <a:p>
            <a:pPr lvl="2"/>
            <a:r>
              <a:rPr lang="en-US" dirty="0"/>
              <a:t>Arithmetic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76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416" y="0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Return from Procedure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1524000"/>
            <a:ext cx="4572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590800" y="1676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90800" y="1828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90800" y="1981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90800" y="2133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90800" y="2286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90800" y="2438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90800" y="2590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90800" y="2743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90800" y="2895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90800" y="3048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90800" y="3200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90800" y="3352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90800" y="3505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90800" y="3657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90800" y="3810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90800" y="3962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90800" y="4114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90800" y="4267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90800" y="4419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90800" y="4572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90800" y="4724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90800" y="4876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90800" y="5029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590800" y="5181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90800" y="5334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590800" y="5486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90800" y="5638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90800" y="5791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590800" y="5943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590800" y="6096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90800" y="6248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590800" y="6400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590800" y="6553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239973" y="2985032"/>
            <a:ext cx="1447800" cy="877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5400000">
            <a:off x="5495727" y="4033118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5400000">
            <a:off x="5463381" y="2694539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354273" y="324723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CPU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09800" y="123543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Memory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393423" y="2867808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Registers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221098" y="2642453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IP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4876800" y="3990377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SP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2587848" y="2638274"/>
            <a:ext cx="460152" cy="3306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587848" y="5183038"/>
            <a:ext cx="460152" cy="608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cxnSpLocks/>
            <a:endCxn id="63" idx="3"/>
          </p:cNvCxnSpPr>
          <p:nvPr/>
        </p:nvCxnSpPr>
        <p:spPr>
          <a:xfrm flipH="1">
            <a:off x="3048000" y="2743201"/>
            <a:ext cx="2579290" cy="27439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587848" y="1848187"/>
            <a:ext cx="460152" cy="3306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8805702" y="2199628"/>
            <a:ext cx="4572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8805702" y="23389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805702" y="249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805702" y="26437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805702" y="27961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805702" y="29485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805702" y="31009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805702" y="3253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805702" y="34057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805702" y="35581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805702" y="37105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805702" y="38629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cxnSpLocks/>
            <a:stCxn id="51" idx="3"/>
          </p:cNvCxnSpPr>
          <p:nvPr/>
        </p:nvCxnSpPr>
        <p:spPr>
          <a:xfrm flipV="1">
            <a:off x="5724328" y="3959272"/>
            <a:ext cx="3081375" cy="36713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147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611" y="0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Logic /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611" y="1752599"/>
            <a:ext cx="10018713" cy="3124201"/>
          </a:xfrm>
        </p:spPr>
        <p:txBody>
          <a:bodyPr/>
          <a:lstStyle/>
          <a:p>
            <a:r>
              <a:rPr lang="en-US" dirty="0"/>
              <a:t>Usually executed by the CPU</a:t>
            </a:r>
          </a:p>
          <a:p>
            <a:r>
              <a:rPr lang="en-US" dirty="0"/>
              <a:t>On data in registers</a:t>
            </a:r>
          </a:p>
          <a:p>
            <a:r>
              <a:rPr lang="en-US" dirty="0"/>
              <a:t>Sometime on memory</a:t>
            </a:r>
          </a:p>
          <a:p>
            <a:r>
              <a:rPr lang="en-US" dirty="0"/>
              <a:t>Depends on CPU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041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711" y="0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810" y="1752599"/>
            <a:ext cx="10018713" cy="2298701"/>
          </a:xfrm>
        </p:spPr>
        <p:txBody>
          <a:bodyPr/>
          <a:lstStyle/>
          <a:p>
            <a:r>
              <a:rPr lang="en-US" dirty="0"/>
              <a:t>Move values from CPU registers into memory locations</a:t>
            </a:r>
          </a:p>
          <a:p>
            <a:r>
              <a:rPr lang="en-US" dirty="0"/>
              <a:t>Sometime can move data from memory to memory</a:t>
            </a:r>
          </a:p>
          <a:p>
            <a:r>
              <a:rPr lang="en-US" dirty="0"/>
              <a:t>Block transfers (BLOBs)</a:t>
            </a:r>
          </a:p>
          <a:p>
            <a:r>
              <a:rPr lang="en-US" dirty="0"/>
              <a:t>Specific capabilities depend on CPU</a:t>
            </a:r>
          </a:p>
        </p:txBody>
      </p:sp>
    </p:spTree>
    <p:extLst>
      <p:ext uri="{BB962C8B-B14F-4D97-AF65-F5344CB8AC3E}">
        <p14:creationId xmlns:p14="http://schemas.microsoft.com/office/powerpoint/2010/main" val="471025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611" y="0"/>
            <a:ext cx="10018713" cy="1752599"/>
          </a:xfrm>
        </p:spPr>
        <p:txBody>
          <a:bodyPr/>
          <a:lstStyle/>
          <a:p>
            <a:r>
              <a:rPr lang="en-US" dirty="0"/>
              <a:t>ALGOL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81200" y="2893687"/>
            <a:ext cx="8229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F (KIND=REMOTE);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EBCDIC ARRAY E [0:11];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E BY "HELLO WORLD!";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(F, *, E);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26670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1" y="0"/>
            <a:ext cx="10018713" cy="1752599"/>
          </a:xfrm>
        </p:spPr>
        <p:txBody>
          <a:bodyPr/>
          <a:lstStyle/>
          <a:p>
            <a:r>
              <a:rPr lang="en-US" dirty="0"/>
              <a:t>Fortran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DFF542-40B9-4A69-B0B8-64C59801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111" y="1676401"/>
            <a:ext cx="8229600" cy="1752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hello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 *,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hello</a:t>
            </a:r>
          </a:p>
        </p:txBody>
      </p:sp>
    </p:spTree>
    <p:extLst>
      <p:ext uri="{BB962C8B-B14F-4D97-AF65-F5344CB8AC3E}">
        <p14:creationId xmlns:p14="http://schemas.microsoft.com/office/powerpoint/2010/main" val="4783272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A95EE-CA9A-45EE-A247-11C857C46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311" y="0"/>
            <a:ext cx="10018713" cy="1752599"/>
          </a:xfrm>
        </p:spPr>
        <p:txBody>
          <a:bodyPr/>
          <a:lstStyle/>
          <a:p>
            <a:r>
              <a:rPr lang="en-US" dirty="0"/>
              <a:t>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9E537-A47C-41EA-853E-5960ABC9B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310" y="1930401"/>
            <a:ext cx="10018713" cy="1028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PRINT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20 END</a:t>
            </a:r>
          </a:p>
        </p:txBody>
      </p:sp>
    </p:spTree>
    <p:extLst>
      <p:ext uri="{BB962C8B-B14F-4D97-AF65-F5344CB8AC3E}">
        <p14:creationId xmlns:p14="http://schemas.microsoft.com/office/powerpoint/2010/main" val="42642064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611" y="0"/>
            <a:ext cx="10018713" cy="1752599"/>
          </a:xfrm>
        </p:spPr>
        <p:txBody>
          <a:bodyPr/>
          <a:lstStyle/>
          <a:p>
            <a:r>
              <a:rPr lang="en-US" dirty="0"/>
              <a:t>ADA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A25D89-2ED7-4EDD-9C90-D992B0AC0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611" y="1676399"/>
            <a:ext cx="8229600" cy="3505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Ada.Text_IO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procedure HelloWorld is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String(3..13);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Ada.Text_IO.Put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output_string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5" name="AutoShape 2" descr="Image result for hello world basic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397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1" y="0"/>
            <a:ext cx="10018713" cy="1752599"/>
          </a:xfrm>
        </p:spPr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2FCB6C-9653-4129-ABBD-9DBCBD2E6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011" y="1676400"/>
            <a:ext cx="8229600" cy="26026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world\n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50361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1" y="0"/>
            <a:ext cx="10018713" cy="1752599"/>
          </a:xfrm>
        </p:spPr>
        <p:txBody>
          <a:bodyPr/>
          <a:lstStyle/>
          <a:p>
            <a:r>
              <a:rPr lang="en-US" dirty="0"/>
              <a:t>Pascal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35C78D-F788-4B86-969F-C01F3A909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52599"/>
            <a:ext cx="8229600" cy="1828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Hello(output)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world\n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8539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1" y="0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110" y="1752599"/>
            <a:ext cx="10018713" cy="2781301"/>
          </a:xfrm>
        </p:spPr>
        <p:txBody>
          <a:bodyPr/>
          <a:lstStyle/>
          <a:p>
            <a:r>
              <a:rPr lang="en-US" dirty="0"/>
              <a:t>Conditionals</a:t>
            </a:r>
          </a:p>
          <a:p>
            <a:pPr lvl="1"/>
            <a:r>
              <a:rPr lang="en-US" dirty="0"/>
              <a:t>Simple (if)</a:t>
            </a:r>
          </a:p>
          <a:p>
            <a:pPr lvl="2"/>
            <a:r>
              <a:rPr lang="en-US" dirty="0"/>
              <a:t>Special comparison operators in the CPU</a:t>
            </a:r>
          </a:p>
          <a:p>
            <a:pPr lvl="2"/>
            <a:r>
              <a:rPr lang="en-US" dirty="0"/>
              <a:t>Work on registers or on memory</a:t>
            </a:r>
          </a:p>
          <a:p>
            <a:pPr lvl="1"/>
            <a:r>
              <a:rPr lang="en-US" dirty="0"/>
              <a:t>Complex (switch)</a:t>
            </a:r>
          </a:p>
          <a:p>
            <a:pPr lvl="2"/>
            <a:r>
              <a:rPr lang="en-US" dirty="0"/>
              <a:t>Works with jumps: IP assignments</a:t>
            </a:r>
          </a:p>
        </p:txBody>
      </p:sp>
    </p:spTree>
    <p:extLst>
      <p:ext uri="{BB962C8B-B14F-4D97-AF65-F5344CB8AC3E}">
        <p14:creationId xmlns:p14="http://schemas.microsoft.com/office/powerpoint/2010/main" val="387240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pu on motherboa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156" y="443345"/>
            <a:ext cx="6908799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napdragon 835 mother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305" y="2653773"/>
            <a:ext cx="3372678" cy="252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habeyusa.com/wp-content/uploads/2012/12/emb-3870_2-1024x76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526" y="3352799"/>
            <a:ext cx="41148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6465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711" y="0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16100"/>
            <a:ext cx="10018713" cy="3225800"/>
          </a:xfrm>
        </p:spPr>
        <p:txBody>
          <a:bodyPr>
            <a:normAutofit/>
          </a:bodyPr>
          <a:lstStyle/>
          <a:p>
            <a:r>
              <a:rPr lang="en-US" dirty="0"/>
              <a:t>Memory management subsystem</a:t>
            </a:r>
          </a:p>
          <a:p>
            <a:r>
              <a:rPr lang="en-US" dirty="0"/>
              <a:t>Allocate()</a:t>
            </a:r>
          </a:p>
          <a:p>
            <a:r>
              <a:rPr lang="en-US" dirty="0"/>
              <a:t>Free()</a:t>
            </a:r>
          </a:p>
          <a:p>
            <a:r>
              <a:rPr lang="en-US" dirty="0"/>
              <a:t>Memory leaks if something goes wrong</a:t>
            </a:r>
          </a:p>
          <a:p>
            <a:r>
              <a:rPr lang="en-US" dirty="0"/>
              <a:t>Most difficult part of “regular programming”</a:t>
            </a:r>
          </a:p>
          <a:p>
            <a:pPr lvl="1"/>
            <a:r>
              <a:rPr lang="en-US" dirty="0"/>
              <a:t>“Solved” through </a:t>
            </a:r>
            <a:r>
              <a:rPr lang="en-US" b="1" dirty="0"/>
              <a:t>managed memory systems </a:t>
            </a:r>
            <a:r>
              <a:rPr lang="en-US" dirty="0"/>
              <a:t>(later)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33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A586-FDF3-49F7-B8CE-D216DBFF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788" y="0"/>
            <a:ext cx="10018713" cy="1752599"/>
          </a:xfrm>
        </p:spPr>
        <p:txBody>
          <a:bodyPr/>
          <a:lstStyle/>
          <a:p>
            <a:r>
              <a:rPr lang="en-US" b="1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C7C18-FA5D-44A6-A50D-B72FB902B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5788" y="1628612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Contiguous area of memory holding several entities of the same kind</a:t>
            </a:r>
          </a:p>
          <a:p>
            <a:r>
              <a:rPr lang="en-US" dirty="0"/>
              <a:t>Lookup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</a:p>
          <a:p>
            <a:r>
              <a:rPr lang="en-US" dirty="0"/>
              <a:t>E.g.,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Floats</a:t>
            </a:r>
          </a:p>
          <a:p>
            <a:pPr lvl="1"/>
            <a:r>
              <a:rPr lang="en-US" dirty="0"/>
              <a:t>Characters</a:t>
            </a:r>
          </a:p>
          <a:p>
            <a:pPr lvl="1"/>
            <a:r>
              <a:rPr lang="en-US" dirty="0"/>
              <a:t>Strings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81C67E-CC99-4669-9304-72CB20F2CE16}"/>
              </a:ext>
            </a:extLst>
          </p:cNvPr>
          <p:cNvSpPr txBox="1">
            <a:spLocks/>
          </p:cNvSpPr>
          <p:nvPr/>
        </p:nvSpPr>
        <p:spPr>
          <a:xfrm>
            <a:off x="1850888" y="5038890"/>
            <a:ext cx="10018713" cy="904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See this </a:t>
            </a:r>
            <a:r>
              <a:rPr lang="en-US" dirty="0">
                <a:hlinkClick r:id="rId2"/>
              </a:rPr>
              <a:t>overview for the big O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256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A586-FDF3-49F7-B8CE-D216DBFF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788" y="0"/>
            <a:ext cx="10018713" cy="1752599"/>
          </a:xfrm>
        </p:spPr>
        <p:txBody>
          <a:bodyPr/>
          <a:lstStyle/>
          <a:p>
            <a:r>
              <a:rPr lang="en-US" b="1" dirty="0"/>
              <a:t>Finding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C7C18-FA5D-44A6-A50D-B72FB902B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5788" y="1628613"/>
            <a:ext cx="10018713" cy="603144"/>
          </a:xfrm>
        </p:spPr>
        <p:txBody>
          <a:bodyPr>
            <a:normAutofit/>
          </a:bodyPr>
          <a:lstStyle/>
          <a:p>
            <a:r>
              <a:rPr lang="en-US" dirty="0"/>
              <a:t>Array Lookup = </a:t>
            </a:r>
            <a:r>
              <a:rPr lang="en-US" dirty="0" err="1"/>
              <a:t>ArrayStart</a:t>
            </a:r>
            <a:r>
              <a:rPr lang="en-US" dirty="0"/>
              <a:t> + (Index * </a:t>
            </a:r>
            <a:r>
              <a:rPr lang="en-US" dirty="0" err="1"/>
              <a:t>elementSize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D0DA63-E365-48D5-8A13-381A302C031A}"/>
              </a:ext>
            </a:extLst>
          </p:cNvPr>
          <p:cNvSpPr/>
          <p:nvPr/>
        </p:nvSpPr>
        <p:spPr>
          <a:xfrm>
            <a:off x="5408908" y="2665709"/>
            <a:ext cx="2448733" cy="356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B2ABAD-F59D-4455-BDF3-0C4561BE1387}"/>
              </a:ext>
            </a:extLst>
          </p:cNvPr>
          <p:cNvSpPr/>
          <p:nvPr/>
        </p:nvSpPr>
        <p:spPr>
          <a:xfrm>
            <a:off x="5408908" y="3022161"/>
            <a:ext cx="2448733" cy="356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672BD6-45FE-46C0-B0BD-D9F447B0051F}"/>
              </a:ext>
            </a:extLst>
          </p:cNvPr>
          <p:cNvSpPr/>
          <p:nvPr/>
        </p:nvSpPr>
        <p:spPr>
          <a:xfrm>
            <a:off x="5408908" y="3378613"/>
            <a:ext cx="2448733" cy="356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E1B938-AA6E-4CA1-ADAA-345065C60793}"/>
              </a:ext>
            </a:extLst>
          </p:cNvPr>
          <p:cNvSpPr/>
          <p:nvPr/>
        </p:nvSpPr>
        <p:spPr>
          <a:xfrm>
            <a:off x="5408907" y="3735065"/>
            <a:ext cx="2448733" cy="356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D1525F-909D-4549-BAF2-8C2BAE81069A}"/>
              </a:ext>
            </a:extLst>
          </p:cNvPr>
          <p:cNvSpPr/>
          <p:nvPr/>
        </p:nvSpPr>
        <p:spPr>
          <a:xfrm>
            <a:off x="5408907" y="4091517"/>
            <a:ext cx="2448733" cy="356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677536-E0EC-4C33-9AB9-26D65408FA41}"/>
              </a:ext>
            </a:extLst>
          </p:cNvPr>
          <p:cNvSpPr/>
          <p:nvPr/>
        </p:nvSpPr>
        <p:spPr>
          <a:xfrm>
            <a:off x="5408906" y="4447969"/>
            <a:ext cx="2448733" cy="356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23AEE0-2F62-4A2C-89DC-AE50D2066E4D}"/>
              </a:ext>
            </a:extLst>
          </p:cNvPr>
          <p:cNvSpPr/>
          <p:nvPr/>
        </p:nvSpPr>
        <p:spPr>
          <a:xfrm>
            <a:off x="5408905" y="4804421"/>
            <a:ext cx="2448733" cy="356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E10A71-199A-4392-98A3-E53C14CCB0E0}"/>
              </a:ext>
            </a:extLst>
          </p:cNvPr>
          <p:cNvSpPr/>
          <p:nvPr/>
        </p:nvSpPr>
        <p:spPr>
          <a:xfrm>
            <a:off x="5408904" y="5160873"/>
            <a:ext cx="2448733" cy="356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7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760E428-EB01-4823-A033-12A37D793223}"/>
              </a:ext>
            </a:extLst>
          </p:cNvPr>
          <p:cNvSpPr/>
          <p:nvPr/>
        </p:nvSpPr>
        <p:spPr>
          <a:xfrm>
            <a:off x="3963064" y="2159000"/>
            <a:ext cx="1447136" cy="1066800"/>
          </a:xfrm>
          <a:custGeom>
            <a:avLst/>
            <a:gdLst>
              <a:gd name="connsiteX0" fmla="*/ 545436 w 1447136"/>
              <a:gd name="connsiteY0" fmla="*/ 0 h 1066800"/>
              <a:gd name="connsiteX1" fmla="*/ 37436 w 1447136"/>
              <a:gd name="connsiteY1" fmla="*/ 393700 h 1066800"/>
              <a:gd name="connsiteX2" fmla="*/ 1447136 w 1447136"/>
              <a:gd name="connsiteY2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136" h="1066800">
                <a:moveTo>
                  <a:pt x="545436" y="0"/>
                </a:moveTo>
                <a:cubicBezTo>
                  <a:pt x="216294" y="107950"/>
                  <a:pt x="-112847" y="215900"/>
                  <a:pt x="37436" y="393700"/>
                </a:cubicBezTo>
                <a:cubicBezTo>
                  <a:pt x="187719" y="571500"/>
                  <a:pt x="1406919" y="901700"/>
                  <a:pt x="1447136" y="1066800"/>
                </a:cubicBezTo>
              </a:path>
            </a:pathLst>
          </a:custGeom>
          <a:noFill/>
          <a:ln w="31750"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C56122F-34C2-460F-828E-66B405953200}"/>
              </a:ext>
            </a:extLst>
          </p:cNvPr>
          <p:cNvSpPr/>
          <p:nvPr/>
        </p:nvSpPr>
        <p:spPr>
          <a:xfrm rot="563075">
            <a:off x="7346934" y="2315072"/>
            <a:ext cx="2699960" cy="2108200"/>
          </a:xfrm>
          <a:custGeom>
            <a:avLst/>
            <a:gdLst>
              <a:gd name="connsiteX0" fmla="*/ 0 w 2699960"/>
              <a:gd name="connsiteY0" fmla="*/ 0 h 2108200"/>
              <a:gd name="connsiteX1" fmla="*/ 2692400 w 2699960"/>
              <a:gd name="connsiteY1" fmla="*/ 838200 h 2108200"/>
              <a:gd name="connsiteX2" fmla="*/ 800100 w 2699960"/>
              <a:gd name="connsiteY2" fmla="*/ 2108200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9960" h="2108200">
                <a:moveTo>
                  <a:pt x="0" y="0"/>
                </a:moveTo>
                <a:cubicBezTo>
                  <a:pt x="1279525" y="243416"/>
                  <a:pt x="2559050" y="486833"/>
                  <a:pt x="2692400" y="838200"/>
                </a:cubicBezTo>
                <a:cubicBezTo>
                  <a:pt x="2825750" y="1189567"/>
                  <a:pt x="1155700" y="1892300"/>
                  <a:pt x="800100" y="2108200"/>
                </a:cubicBezTo>
              </a:path>
            </a:pathLst>
          </a:custGeom>
          <a:noFill/>
          <a:ln w="31750"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D5A362-8F2D-4D53-83EC-93DC1B256BDD}"/>
              </a:ext>
            </a:extLst>
          </p:cNvPr>
          <p:cNvCxnSpPr/>
          <p:nvPr/>
        </p:nvCxnSpPr>
        <p:spPr>
          <a:xfrm>
            <a:off x="7933837" y="4091517"/>
            <a:ext cx="0" cy="356452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B6CF1B-AD4D-4B4A-B52A-BE45ABF3C35F}"/>
              </a:ext>
            </a:extLst>
          </p:cNvPr>
          <p:cNvCxnSpPr/>
          <p:nvPr/>
        </p:nvCxnSpPr>
        <p:spPr>
          <a:xfrm>
            <a:off x="5689600" y="2665709"/>
            <a:ext cx="0" cy="2851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4A0705-5287-473C-964B-61D0BF1BF6CD}"/>
              </a:ext>
            </a:extLst>
          </p:cNvPr>
          <p:cNvCxnSpPr/>
          <p:nvPr/>
        </p:nvCxnSpPr>
        <p:spPr>
          <a:xfrm flipH="1">
            <a:off x="5588000" y="2109051"/>
            <a:ext cx="393700" cy="556658"/>
          </a:xfrm>
          <a:prstGeom prst="straightConnector1">
            <a:avLst/>
          </a:prstGeom>
          <a:noFill/>
          <a:ln w="31750"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077083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A586-FDF3-49F7-B8CE-D216DBFF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788" y="0"/>
            <a:ext cx="10018713" cy="1752599"/>
          </a:xfrm>
        </p:spPr>
        <p:txBody>
          <a:bodyPr/>
          <a:lstStyle/>
          <a:p>
            <a:r>
              <a:rPr lang="en-US" b="1" dirty="0"/>
              <a:t>Array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C7C18-FA5D-44A6-A50D-B72FB902B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5788" y="1628612"/>
            <a:ext cx="10018713" cy="4594388"/>
          </a:xfrm>
        </p:spPr>
        <p:txBody>
          <a:bodyPr>
            <a:normAutofit fontScale="85000" lnSpcReduction="10000"/>
          </a:bodyPr>
          <a:lstStyle/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Array Lookup =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arrayStart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(index *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elementSize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/>
              <a:t>Assuming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arrayStart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120000,</a:t>
            </a:r>
            <a:r>
              <a:rPr lang="en-US" sz="1800" dirty="0"/>
              <a:t> and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index = 3</a:t>
            </a:r>
          </a:p>
          <a:p>
            <a:pPr lvl="1"/>
            <a:r>
              <a:rPr lang="en-US" dirty="0"/>
              <a:t>int 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4 bytes</a:t>
            </a:r>
          </a:p>
          <a:p>
            <a:pPr marL="914400" lvl="2" indent="0">
              <a:buNone/>
            </a:pPr>
            <a:r>
              <a:rPr lang="en-US" dirty="0">
                <a:cs typeface="Courier New" panose="02070309020205020404" pitchFamily="49" charset="0"/>
              </a:rPr>
              <a:t>Address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arrayStart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[index] = 120000 + 12 = 120012</a:t>
            </a:r>
            <a:endParaRPr lang="en-US" dirty="0"/>
          </a:p>
          <a:p>
            <a:pPr lvl="1"/>
            <a:r>
              <a:rPr lang="en-US" dirty="0"/>
              <a:t>long 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8 bytes</a:t>
            </a:r>
          </a:p>
          <a:p>
            <a:pPr marL="914400" lvl="2" indent="0">
              <a:buNone/>
            </a:pPr>
            <a:r>
              <a:rPr lang="en-US" dirty="0">
                <a:cs typeface="Courier New" panose="02070309020205020404" pitchFamily="49" charset="0"/>
              </a:rPr>
              <a:t>Address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arrayStart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[index] = 120000 + 24 = 120024</a:t>
            </a:r>
            <a:endParaRPr lang="en-US" dirty="0"/>
          </a:p>
          <a:p>
            <a:pPr lvl="1"/>
            <a:r>
              <a:rPr lang="en-US" dirty="0"/>
              <a:t>char 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 bytes</a:t>
            </a:r>
          </a:p>
          <a:p>
            <a:pPr marL="914400" lvl="2" indent="0">
              <a:buNone/>
            </a:pPr>
            <a:r>
              <a:rPr lang="en-US" dirty="0">
                <a:cs typeface="Courier New" panose="02070309020205020404" pitchFamily="49" charset="0"/>
              </a:rPr>
              <a:t>Address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arrayStart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[index] = 120000 + 6 = 120006</a:t>
            </a:r>
            <a:endParaRPr lang="en-US" dirty="0"/>
          </a:p>
          <a:p>
            <a:pPr lvl="1"/>
            <a:r>
              <a:rPr lang="en-US" dirty="0"/>
              <a:t>double 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8 bytes</a:t>
            </a:r>
          </a:p>
          <a:p>
            <a:pPr marL="914400" lvl="2" indent="0">
              <a:buNone/>
            </a:pPr>
            <a:r>
              <a:rPr lang="en-US" dirty="0">
                <a:cs typeface="Courier New" panose="02070309020205020404" pitchFamily="49" charset="0"/>
              </a:rPr>
              <a:t>Address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arrayStart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[index] = 120000 + 24 = 120024</a:t>
            </a:r>
          </a:p>
          <a:p>
            <a:pPr lvl="1"/>
            <a:r>
              <a:rPr lang="en-US" dirty="0"/>
              <a:t>byte 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 bytes</a:t>
            </a:r>
          </a:p>
          <a:p>
            <a:pPr marL="914400" lvl="2" indent="0">
              <a:buNone/>
            </a:pPr>
            <a:r>
              <a:rPr lang="en-US" dirty="0">
                <a:cs typeface="Courier New" panose="02070309020205020404" pitchFamily="49" charset="0"/>
              </a:rPr>
              <a:t>Address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arrayStart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[index] = 120000 + 3 = 120003</a:t>
            </a:r>
          </a:p>
          <a:p>
            <a:pPr lvl="1"/>
            <a:r>
              <a:rPr lang="en-US" dirty="0"/>
              <a:t>String ?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345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A586-FDF3-49F7-B8CE-D216DBFF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788" y="0"/>
            <a:ext cx="10018713" cy="1752599"/>
          </a:xfrm>
        </p:spPr>
        <p:txBody>
          <a:bodyPr/>
          <a:lstStyle/>
          <a:p>
            <a:r>
              <a:rPr lang="en-US" b="1" dirty="0"/>
              <a:t>Array of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C7C18-FA5D-44A6-A50D-B72FB902B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5788" y="1628612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/>
              <a:t>Strings have variable lengths and cannot be held contiguously</a:t>
            </a:r>
          </a:p>
          <a:p>
            <a:r>
              <a:rPr lang="en-US" dirty="0"/>
              <a:t>They all have addresses that have the same size</a:t>
            </a:r>
          </a:p>
          <a:p>
            <a:r>
              <a:rPr lang="en-US" dirty="0"/>
              <a:t>String Pointer 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8 bytes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Address of string is </a:t>
            </a:r>
            <a:r>
              <a:rPr lang="en-US" dirty="0"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arrayStart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[3] = 120000 + 24 = 120024</a:t>
            </a:r>
          </a:p>
          <a:p>
            <a:pPr lvl="1"/>
            <a:r>
              <a:rPr lang="en-US">
                <a:cs typeface="Courier New" panose="02070309020205020404" pitchFamily="49" charset="0"/>
              </a:rPr>
              <a:t>Value of  string </a:t>
            </a:r>
            <a:r>
              <a:rPr lang="en-US" dirty="0">
                <a:cs typeface="Courier New" panose="02070309020205020404" pitchFamily="49" charset="0"/>
              </a:rPr>
              <a:t>is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0xAABC4D00) = “</a:t>
            </a:r>
            <a:r>
              <a:rPr lang="hi-IN" altLang="en-US" dirty="0">
                <a:solidFill>
                  <a:srgbClr val="212121"/>
                </a:solidFill>
                <a:latin typeface="Courier New" panose="02070309020205020404" pitchFamily="49" charset="0"/>
                <a:ea typeface="inherit"/>
              </a:rPr>
              <a:t>नमस्ते</a:t>
            </a:r>
            <a:r>
              <a:rPr lang="en-US" altLang="en-US" dirty="0">
                <a:solidFill>
                  <a:srgbClr val="212121"/>
                </a:solidFill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411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A586-FDF3-49F7-B8CE-D216DBFF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788" y="0"/>
            <a:ext cx="10018713" cy="1752599"/>
          </a:xfrm>
        </p:spPr>
        <p:txBody>
          <a:bodyPr/>
          <a:lstStyle/>
          <a:p>
            <a:r>
              <a:rPr lang="en-US" b="1" dirty="0"/>
              <a:t>Finding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C7C18-FA5D-44A6-A50D-B72FB902B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5788" y="1628613"/>
            <a:ext cx="10018713" cy="603144"/>
          </a:xfrm>
        </p:spPr>
        <p:txBody>
          <a:bodyPr>
            <a:normAutofit/>
          </a:bodyPr>
          <a:lstStyle/>
          <a:p>
            <a:r>
              <a:rPr lang="en-US" dirty="0"/>
              <a:t>String Array Lookup = </a:t>
            </a:r>
            <a:r>
              <a:rPr lang="en-US" dirty="0" err="1"/>
              <a:t>ArrayStart</a:t>
            </a:r>
            <a:r>
              <a:rPr lang="en-US" dirty="0"/>
              <a:t> + (Index * 8)  (64-bit)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D0DA63-E365-48D5-8A13-381A302C031A}"/>
              </a:ext>
            </a:extLst>
          </p:cNvPr>
          <p:cNvSpPr/>
          <p:nvPr/>
        </p:nvSpPr>
        <p:spPr>
          <a:xfrm>
            <a:off x="5880101" y="2665709"/>
            <a:ext cx="1676400" cy="356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   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B2ABAD-F59D-4455-BDF3-0C4561BE1387}"/>
              </a:ext>
            </a:extLst>
          </p:cNvPr>
          <p:cNvSpPr/>
          <p:nvPr/>
        </p:nvSpPr>
        <p:spPr>
          <a:xfrm>
            <a:off x="5880101" y="3022161"/>
            <a:ext cx="1676400" cy="356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  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672BD6-45FE-46C0-B0BD-D9F447B0051F}"/>
              </a:ext>
            </a:extLst>
          </p:cNvPr>
          <p:cNvSpPr/>
          <p:nvPr/>
        </p:nvSpPr>
        <p:spPr>
          <a:xfrm>
            <a:off x="5880101" y="3378613"/>
            <a:ext cx="1676400" cy="356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0xAABE4D12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E1B938-AA6E-4CA1-ADAA-345065C60793}"/>
              </a:ext>
            </a:extLst>
          </p:cNvPr>
          <p:cNvSpPr/>
          <p:nvPr/>
        </p:nvSpPr>
        <p:spPr>
          <a:xfrm>
            <a:off x="5880100" y="3735065"/>
            <a:ext cx="1676400" cy="356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0xAABC4D00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D1525F-909D-4549-BAF2-8C2BAE81069A}"/>
              </a:ext>
            </a:extLst>
          </p:cNvPr>
          <p:cNvSpPr/>
          <p:nvPr/>
        </p:nvSpPr>
        <p:spPr>
          <a:xfrm>
            <a:off x="5880100" y="4091517"/>
            <a:ext cx="1676400" cy="356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0x18BC4D00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677536-E0EC-4C33-9AB9-26D65408FA41}"/>
              </a:ext>
            </a:extLst>
          </p:cNvPr>
          <p:cNvSpPr/>
          <p:nvPr/>
        </p:nvSpPr>
        <p:spPr>
          <a:xfrm>
            <a:off x="5880099" y="4447969"/>
            <a:ext cx="1676400" cy="356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   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23AEE0-2F62-4A2C-89DC-AE50D2066E4D}"/>
              </a:ext>
            </a:extLst>
          </p:cNvPr>
          <p:cNvSpPr/>
          <p:nvPr/>
        </p:nvSpPr>
        <p:spPr>
          <a:xfrm>
            <a:off x="5880098" y="4804421"/>
            <a:ext cx="1676400" cy="356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   …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E10A71-199A-4392-98A3-E53C14CCB0E0}"/>
              </a:ext>
            </a:extLst>
          </p:cNvPr>
          <p:cNvSpPr/>
          <p:nvPr/>
        </p:nvSpPr>
        <p:spPr>
          <a:xfrm>
            <a:off x="5880097" y="5160873"/>
            <a:ext cx="1676400" cy="356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    …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240BC0-772A-4CCE-A709-32B1143BD61F}"/>
              </a:ext>
            </a:extLst>
          </p:cNvPr>
          <p:cNvGrpSpPr/>
          <p:nvPr/>
        </p:nvGrpSpPr>
        <p:grpSpPr>
          <a:xfrm>
            <a:off x="7556501" y="2552700"/>
            <a:ext cx="2908212" cy="369332"/>
            <a:chOff x="7556501" y="2552700"/>
            <a:chExt cx="2908212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0B942E-B097-4D24-8BA3-2714D29E7C63}"/>
                </a:ext>
              </a:extLst>
            </p:cNvPr>
            <p:cNvSpPr txBox="1"/>
            <p:nvPr/>
          </p:nvSpPr>
          <p:spPr>
            <a:xfrm>
              <a:off x="9271000" y="2552700"/>
              <a:ext cx="1193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Hello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90B06AA-7924-4F94-BED1-6F5B98E97CDC}"/>
                </a:ext>
              </a:extLst>
            </p:cNvPr>
            <p:cNvCxnSpPr>
              <a:cxnSpLocks/>
              <a:stCxn id="4" idx="3"/>
              <a:endCxn id="12" idx="1"/>
            </p:cNvCxnSpPr>
            <p:nvPr/>
          </p:nvCxnSpPr>
          <p:spPr>
            <a:xfrm flipV="1">
              <a:off x="7556501" y="2737366"/>
              <a:ext cx="1714499" cy="106569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1DD1F4-C5C8-4D05-A7E2-813DD230A638}"/>
              </a:ext>
            </a:extLst>
          </p:cNvPr>
          <p:cNvGrpSpPr/>
          <p:nvPr/>
        </p:nvGrpSpPr>
        <p:grpSpPr>
          <a:xfrm>
            <a:off x="7556501" y="2928972"/>
            <a:ext cx="3636394" cy="369332"/>
            <a:chOff x="6351463" y="2552700"/>
            <a:chExt cx="44298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E9D20C1-1116-4762-9C65-AB9CAF4A46E9}"/>
                </a:ext>
              </a:extLst>
            </p:cNvPr>
            <p:cNvSpPr txBox="1"/>
            <p:nvPr/>
          </p:nvSpPr>
          <p:spPr>
            <a:xfrm>
              <a:off x="9270999" y="2552700"/>
              <a:ext cx="1510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Hola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6A9C433-30CC-4F3F-B991-8CC1D30A2976}"/>
                </a:ext>
              </a:extLst>
            </p:cNvPr>
            <p:cNvCxnSpPr>
              <a:cxnSpLocks/>
              <a:stCxn id="5" idx="3"/>
              <a:endCxn id="24" idx="1"/>
            </p:cNvCxnSpPr>
            <p:nvPr/>
          </p:nvCxnSpPr>
          <p:spPr>
            <a:xfrm flipV="1">
              <a:off x="6351463" y="2737366"/>
              <a:ext cx="2919536" cy="86749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F1EFA8-9450-4E46-833B-6BB264F5FE59}"/>
              </a:ext>
            </a:extLst>
          </p:cNvPr>
          <p:cNvGrpSpPr/>
          <p:nvPr/>
        </p:nvGrpSpPr>
        <p:grpSpPr>
          <a:xfrm>
            <a:off x="7556501" y="3271447"/>
            <a:ext cx="4147997" cy="369332"/>
            <a:chOff x="7022240" y="2552700"/>
            <a:chExt cx="4147997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28CC214-F413-48B0-A6DF-69A276147D96}"/>
                </a:ext>
              </a:extLst>
            </p:cNvPr>
            <p:cNvSpPr txBox="1"/>
            <p:nvPr/>
          </p:nvSpPr>
          <p:spPr>
            <a:xfrm>
              <a:off x="9271000" y="2552700"/>
              <a:ext cx="1899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こんにちは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6559F49-C8F0-4CDC-87FD-72BEE7FFF0ED}"/>
                </a:ext>
              </a:extLst>
            </p:cNvPr>
            <p:cNvCxnSpPr>
              <a:cxnSpLocks/>
              <a:stCxn id="6" idx="3"/>
              <a:endCxn id="28" idx="1"/>
            </p:cNvCxnSpPr>
            <p:nvPr/>
          </p:nvCxnSpPr>
          <p:spPr>
            <a:xfrm flipV="1">
              <a:off x="7022240" y="2737366"/>
              <a:ext cx="2248760" cy="100726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4C7F5EE-C4D8-4610-B66F-CC046E966A07}"/>
              </a:ext>
            </a:extLst>
          </p:cNvPr>
          <p:cNvGrpSpPr/>
          <p:nvPr/>
        </p:nvGrpSpPr>
        <p:grpSpPr>
          <a:xfrm>
            <a:off x="7556500" y="3640555"/>
            <a:ext cx="3403598" cy="369332"/>
            <a:chOff x="6692899" y="2552700"/>
            <a:chExt cx="3403598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61743C-14BA-49A3-BF39-011607682632}"/>
                </a:ext>
              </a:extLst>
            </p:cNvPr>
            <p:cNvSpPr txBox="1"/>
            <p:nvPr/>
          </p:nvSpPr>
          <p:spPr>
            <a:xfrm>
              <a:off x="9271000" y="2552700"/>
              <a:ext cx="825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altLang="en-US" dirty="0">
                  <a:solidFill>
                    <a:srgbClr val="212121"/>
                  </a:solidFill>
                  <a:latin typeface="Courier New" panose="02070309020205020404" pitchFamily="49" charset="0"/>
                  <a:ea typeface="inherit"/>
                </a:rPr>
                <a:t>नमस्ते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09B19C5-DEDC-4B9E-B8EC-A833E00A8681}"/>
                </a:ext>
              </a:extLst>
            </p:cNvPr>
            <p:cNvCxnSpPr>
              <a:cxnSpLocks/>
              <a:stCxn id="7" idx="3"/>
              <a:endCxn id="31" idx="1"/>
            </p:cNvCxnSpPr>
            <p:nvPr/>
          </p:nvCxnSpPr>
          <p:spPr>
            <a:xfrm flipV="1">
              <a:off x="6692899" y="2737366"/>
              <a:ext cx="2578101" cy="8807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3D533D1-297C-414F-9787-CA44814218FD}"/>
              </a:ext>
            </a:extLst>
          </p:cNvPr>
          <p:cNvGrpSpPr/>
          <p:nvPr/>
        </p:nvGrpSpPr>
        <p:grpSpPr>
          <a:xfrm>
            <a:off x="7556500" y="3983254"/>
            <a:ext cx="4147998" cy="369332"/>
            <a:chOff x="6570754" y="2552700"/>
            <a:chExt cx="3851369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FD08E31-2EB8-4407-87A8-D3C25F673BD8}"/>
                </a:ext>
              </a:extLst>
            </p:cNvPr>
            <p:cNvSpPr txBox="1"/>
            <p:nvPr/>
          </p:nvSpPr>
          <p:spPr>
            <a:xfrm>
              <a:off x="9270999" y="2552700"/>
              <a:ext cx="1151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atin typeface="Courier New" panose="02070309020205020404" pitchFamily="49" charset="0"/>
                  <a:cs typeface="Courier New" panose="02070309020205020404" pitchFamily="49" charset="0"/>
                </a:rPr>
                <a:t>Привет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3FB447E-1B51-4285-B250-724EAC31C05C}"/>
                </a:ext>
              </a:extLst>
            </p:cNvPr>
            <p:cNvCxnSpPr>
              <a:cxnSpLocks/>
              <a:stCxn id="8" idx="3"/>
              <a:endCxn id="34" idx="1"/>
            </p:cNvCxnSpPr>
            <p:nvPr/>
          </p:nvCxnSpPr>
          <p:spPr>
            <a:xfrm flipV="1">
              <a:off x="6570754" y="2737366"/>
              <a:ext cx="2700245" cy="101823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C6DD1F4-6529-4574-AA93-EF1F51248229}"/>
              </a:ext>
            </a:extLst>
          </p:cNvPr>
          <p:cNvGrpSpPr/>
          <p:nvPr/>
        </p:nvGrpSpPr>
        <p:grpSpPr>
          <a:xfrm>
            <a:off x="7556499" y="4337994"/>
            <a:ext cx="3488543" cy="369332"/>
            <a:chOff x="7022240" y="2552700"/>
            <a:chExt cx="3488543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2C157DF-F12A-45F7-81B3-6C8551B0DB09}"/>
                </a:ext>
              </a:extLst>
            </p:cNvPr>
            <p:cNvSpPr txBox="1"/>
            <p:nvPr/>
          </p:nvSpPr>
          <p:spPr>
            <a:xfrm>
              <a:off x="9271000" y="2552700"/>
              <a:ext cx="1239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AE" dirty="0">
                  <a:latin typeface="Courier New" panose="02070309020205020404" pitchFamily="49" charset="0"/>
                  <a:cs typeface="Courier New" panose="02070309020205020404" pitchFamily="49" charset="0"/>
                </a:rPr>
                <a:t>مرحبا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AB3185A-5CBF-474D-945C-D2FBF1A6DE0F}"/>
                </a:ext>
              </a:extLst>
            </p:cNvPr>
            <p:cNvCxnSpPr>
              <a:cxnSpLocks/>
              <a:stCxn id="9" idx="3"/>
              <a:endCxn id="37" idx="1"/>
            </p:cNvCxnSpPr>
            <p:nvPr/>
          </p:nvCxnSpPr>
          <p:spPr>
            <a:xfrm flipV="1">
              <a:off x="7022240" y="2737366"/>
              <a:ext cx="2248760" cy="103535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ABA0D7B-F49F-43A0-B6CF-93B0DD5838C8}"/>
              </a:ext>
            </a:extLst>
          </p:cNvPr>
          <p:cNvGrpSpPr/>
          <p:nvPr/>
        </p:nvGrpSpPr>
        <p:grpSpPr>
          <a:xfrm>
            <a:off x="7556498" y="4680469"/>
            <a:ext cx="3074260" cy="369332"/>
            <a:chOff x="7022237" y="2552700"/>
            <a:chExt cx="3074260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D549536-B7E6-48BF-AA8C-11A6A0DD8EDC}"/>
                </a:ext>
              </a:extLst>
            </p:cNvPr>
            <p:cNvSpPr txBox="1"/>
            <p:nvPr/>
          </p:nvSpPr>
          <p:spPr>
            <a:xfrm>
              <a:off x="9271000" y="2552700"/>
              <a:ext cx="825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你好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73DE61C-835F-40B1-BAD3-45416B3FC9ED}"/>
                </a:ext>
              </a:extLst>
            </p:cNvPr>
            <p:cNvCxnSpPr>
              <a:cxnSpLocks/>
              <a:stCxn id="10" idx="3"/>
              <a:endCxn id="40" idx="1"/>
            </p:cNvCxnSpPr>
            <p:nvPr/>
          </p:nvCxnSpPr>
          <p:spPr>
            <a:xfrm flipV="1">
              <a:off x="7022237" y="2737366"/>
              <a:ext cx="2248763" cy="117512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B48DEFA-6C63-40EE-8C83-007D1E7BE9B4}"/>
              </a:ext>
            </a:extLst>
          </p:cNvPr>
          <p:cNvGrpSpPr/>
          <p:nvPr/>
        </p:nvGrpSpPr>
        <p:grpSpPr>
          <a:xfrm>
            <a:off x="7556497" y="5049353"/>
            <a:ext cx="3074259" cy="369332"/>
            <a:chOff x="7022238" y="2552700"/>
            <a:chExt cx="3074259" cy="36933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31FED1F-8AD1-4F2F-8439-987321A46F98}"/>
                </a:ext>
              </a:extLst>
            </p:cNvPr>
            <p:cNvSpPr txBox="1"/>
            <p:nvPr/>
          </p:nvSpPr>
          <p:spPr>
            <a:xfrm>
              <a:off x="9271000" y="2552700"/>
              <a:ext cx="825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dirty="0">
                  <a:latin typeface="Courier New" panose="02070309020205020404" pitchFamily="49" charset="0"/>
                  <a:cs typeface="Courier New" panose="02070309020205020404" pitchFamily="49" charset="0"/>
                </a:rPr>
                <a:t>שלום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EF233E3-340D-4725-8D32-CBC829602387}"/>
                </a:ext>
              </a:extLst>
            </p:cNvPr>
            <p:cNvCxnSpPr>
              <a:cxnSpLocks/>
              <a:stCxn id="11" idx="3"/>
              <a:endCxn id="43" idx="1"/>
            </p:cNvCxnSpPr>
            <p:nvPr/>
          </p:nvCxnSpPr>
          <p:spPr>
            <a:xfrm flipV="1">
              <a:off x="7022238" y="2737366"/>
              <a:ext cx="2248762" cy="10508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658DBE8-500E-4079-A41F-109BFCA3EE9D}"/>
              </a:ext>
            </a:extLst>
          </p:cNvPr>
          <p:cNvCxnSpPr>
            <a:cxnSpLocks/>
          </p:cNvCxnSpPr>
          <p:nvPr/>
        </p:nvCxnSpPr>
        <p:spPr>
          <a:xfrm>
            <a:off x="6223000" y="2665709"/>
            <a:ext cx="0" cy="2851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04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511" y="0"/>
            <a:ext cx="10018713" cy="1752599"/>
          </a:xfrm>
        </p:spPr>
        <p:txBody>
          <a:bodyPr/>
          <a:lstStyle/>
          <a:p>
            <a:r>
              <a:rPr lang="en-US" dirty="0"/>
              <a:t>Assembly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7510" y="1669472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very primitive programming language</a:t>
            </a:r>
          </a:p>
          <a:p>
            <a:pPr lvl="1"/>
            <a:r>
              <a:rPr lang="en-US" dirty="0"/>
              <a:t>Instructions that directly translate to machine language</a:t>
            </a:r>
          </a:p>
          <a:p>
            <a:pPr lvl="1"/>
            <a:r>
              <a:rPr lang="en-US" dirty="0"/>
              <a:t>Macros	</a:t>
            </a:r>
          </a:p>
          <a:p>
            <a:r>
              <a:rPr lang="en-US" dirty="0"/>
              <a:t>Very efficient</a:t>
            </a:r>
          </a:p>
          <a:p>
            <a:r>
              <a:rPr lang="en-US" dirty="0"/>
              <a:t>Very hard to write long meaningful programs</a:t>
            </a:r>
          </a:p>
          <a:p>
            <a:r>
              <a:rPr lang="en-US" dirty="0"/>
              <a:t>CPU specific</a:t>
            </a:r>
          </a:p>
          <a:p>
            <a:r>
              <a:rPr lang="en-US" dirty="0"/>
              <a:t>Assembler: Assembly -&gt; Machine Code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5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ssembly langu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382" y="762000"/>
            <a:ext cx="54578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dp 11  34 assembly langu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301" y="150283"/>
            <a:ext cx="4007584" cy="637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63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275" y="0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Registers &amp;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8275" y="1752599"/>
            <a:ext cx="10018713" cy="312420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Memory – holds binary data</a:t>
            </a:r>
          </a:p>
          <a:p>
            <a:r>
              <a:rPr lang="en-US" b="1" dirty="0"/>
              <a:t>Manipulated by CPU</a:t>
            </a:r>
          </a:p>
          <a:p>
            <a:pPr lvl="1"/>
            <a:r>
              <a:rPr lang="en-US" b="1" dirty="0"/>
              <a:t>In Registers</a:t>
            </a:r>
          </a:p>
          <a:p>
            <a:pPr lvl="1"/>
            <a:r>
              <a:rPr lang="en-US" b="1" dirty="0"/>
              <a:t>Directly</a:t>
            </a:r>
          </a:p>
          <a:p>
            <a:r>
              <a:rPr lang="en-US" b="1" dirty="0"/>
              <a:t>Registers</a:t>
            </a:r>
          </a:p>
          <a:p>
            <a:pPr lvl="1"/>
            <a:r>
              <a:rPr lang="en-US" b="1" dirty="0"/>
              <a:t>How CPU manipulates data</a:t>
            </a:r>
          </a:p>
          <a:p>
            <a:pPr lvl="1"/>
            <a:r>
              <a:rPr lang="en-US" b="1" dirty="0"/>
              <a:t>Special</a:t>
            </a:r>
          </a:p>
          <a:p>
            <a:r>
              <a:rPr lang="en-US" b="1" dirty="0"/>
              <a:t>CPU Cache</a:t>
            </a:r>
          </a:p>
        </p:txBody>
      </p:sp>
    </p:spTree>
    <p:extLst>
      <p:ext uri="{BB962C8B-B14F-4D97-AF65-F5344CB8AC3E}">
        <p14:creationId xmlns:p14="http://schemas.microsoft.com/office/powerpoint/2010/main" val="698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0" y="-63747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Registers &amp; Memory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4691" y="1196835"/>
            <a:ext cx="4572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664691" y="1349235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64691" y="1501635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64691" y="1654035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64691" y="1806435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64691" y="1958835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64691" y="2111235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64691" y="2263635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64691" y="2416035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64691" y="2568435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64691" y="2720835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64691" y="2873235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64691" y="3025635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64691" y="3178035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64691" y="3330435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64691" y="3482835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64691" y="3635235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64691" y="3787635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664691" y="3940035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64691" y="4092435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64691" y="4244835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64691" y="4397235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664691" y="4549635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664691" y="4702035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664691" y="4854435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664691" y="5006835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64691" y="5159235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664691" y="5311635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664691" y="5464035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64691" y="5616435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664691" y="5768835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664691" y="5921235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64691" y="6073635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664691" y="6226035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13864" y="2657866"/>
            <a:ext cx="14478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856664" y="2737511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856664" y="2977621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856664" y="3212786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856664" y="3447951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56664" y="3682074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56664" y="3916197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856664" y="4167867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856664" y="4402400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856664" y="4636933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5400000">
            <a:off x="5601962" y="4988984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5400000">
            <a:off x="5537272" y="2367374"/>
            <a:ext cx="457200" cy="12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428164" y="292007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CPU</a:t>
            </a:r>
          </a:p>
        </p:txBody>
      </p:sp>
      <p:cxnSp>
        <p:nvCxnSpPr>
          <p:cNvPr id="54" name="Straight Arrow Connector 53"/>
          <p:cNvCxnSpPr>
            <a:stCxn id="41" idx="1"/>
          </p:cNvCxnSpPr>
          <p:nvPr/>
        </p:nvCxnSpPr>
        <p:spPr>
          <a:xfrm flipH="1" flipV="1">
            <a:off x="3142164" y="2802201"/>
            <a:ext cx="171450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</p:cNvCxnSpPr>
          <p:nvPr/>
        </p:nvCxnSpPr>
        <p:spPr>
          <a:xfrm flipH="1" flipV="1">
            <a:off x="3121892" y="2203464"/>
            <a:ext cx="1751551" cy="8319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cxnSpLocks/>
          </p:cNvCxnSpPr>
          <p:nvPr/>
        </p:nvCxnSpPr>
        <p:spPr>
          <a:xfrm flipH="1">
            <a:off x="3140416" y="3268318"/>
            <a:ext cx="1721142" cy="1523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</p:cNvCxnSpPr>
          <p:nvPr/>
        </p:nvCxnSpPr>
        <p:spPr>
          <a:xfrm flipH="1" flipV="1">
            <a:off x="3147756" y="3503483"/>
            <a:ext cx="1714500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 flipH="1">
            <a:off x="3121892" y="3969602"/>
            <a:ext cx="1745259" cy="60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</p:cNvCxnSpPr>
          <p:nvPr/>
        </p:nvCxnSpPr>
        <p:spPr>
          <a:xfrm flipH="1">
            <a:off x="3132027" y="3740933"/>
            <a:ext cx="1704364" cy="19747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283691" y="90827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Memory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467314" y="2540643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Registers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294989" y="2315288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IP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5364547" y="4927765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48068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1614</TotalTime>
  <Words>1079</Words>
  <Application>Microsoft Office PowerPoint</Application>
  <PresentationFormat>Widescreen</PresentationFormat>
  <Paragraphs>383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 Light</vt:lpstr>
      <vt:lpstr>Corbel</vt:lpstr>
      <vt:lpstr>Courier New</vt:lpstr>
      <vt:lpstr>Parallax</vt:lpstr>
      <vt:lpstr>Stuff </vt:lpstr>
      <vt:lpstr>Chapter Information</vt:lpstr>
      <vt:lpstr>Computer Hardware</vt:lpstr>
      <vt:lpstr>CPU</vt:lpstr>
      <vt:lpstr>PowerPoint Presentation</vt:lpstr>
      <vt:lpstr>Assembly Language</vt:lpstr>
      <vt:lpstr>PowerPoint Presentation</vt:lpstr>
      <vt:lpstr>Registers &amp; Memory</vt:lpstr>
      <vt:lpstr>Registers &amp; Memory</vt:lpstr>
      <vt:lpstr>Word!</vt:lpstr>
      <vt:lpstr>Refresher on Radix Systems</vt:lpstr>
      <vt:lpstr>2, 10, 16</vt:lpstr>
      <vt:lpstr>Significance in Radix R</vt:lpstr>
      <vt:lpstr>Virtual Memory</vt:lpstr>
      <vt:lpstr>Paging</vt:lpstr>
      <vt:lpstr>Von Neumann Model</vt:lpstr>
      <vt:lpstr>I/O and Interrupts</vt:lpstr>
      <vt:lpstr>Procedural Programming</vt:lpstr>
      <vt:lpstr>History</vt:lpstr>
      <vt:lpstr>Compile</vt:lpstr>
      <vt:lpstr>Lib</vt:lpstr>
      <vt:lpstr>Link</vt:lpstr>
      <vt:lpstr>Load</vt:lpstr>
      <vt:lpstr>Running – The IP</vt:lpstr>
      <vt:lpstr>Notation </vt:lpstr>
      <vt:lpstr>Instruction Processing by the CPU </vt:lpstr>
      <vt:lpstr>Example </vt:lpstr>
      <vt:lpstr>Running – The IP</vt:lpstr>
      <vt:lpstr>Running – The IP</vt:lpstr>
      <vt:lpstr>Running – The IP</vt:lpstr>
      <vt:lpstr>Running – The IP</vt:lpstr>
      <vt:lpstr>Calling a Procedure</vt:lpstr>
      <vt:lpstr>Procedures </vt:lpstr>
      <vt:lpstr>Calling a Procedure</vt:lpstr>
      <vt:lpstr>Calling a Procedure</vt:lpstr>
      <vt:lpstr>Calling a Procedure</vt:lpstr>
      <vt:lpstr>Calling a Procedure</vt:lpstr>
      <vt:lpstr>Return from Procedure</vt:lpstr>
      <vt:lpstr>Return from Procedure</vt:lpstr>
      <vt:lpstr>Return from Procedure</vt:lpstr>
      <vt:lpstr>Logic / Arithmetic</vt:lpstr>
      <vt:lpstr>Assignment</vt:lpstr>
      <vt:lpstr>ALGOL</vt:lpstr>
      <vt:lpstr>Fortran</vt:lpstr>
      <vt:lpstr>BASIC</vt:lpstr>
      <vt:lpstr>ADA</vt:lpstr>
      <vt:lpstr>C</vt:lpstr>
      <vt:lpstr>Pascal</vt:lpstr>
      <vt:lpstr>Conditionals</vt:lpstr>
      <vt:lpstr>Memory Allocation</vt:lpstr>
      <vt:lpstr>Arrays</vt:lpstr>
      <vt:lpstr>Finding Array Elements</vt:lpstr>
      <vt:lpstr>Array Examples</vt:lpstr>
      <vt:lpstr>Array of Strings</vt:lpstr>
      <vt:lpstr>Finding Array Elements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 </dc:title>
  <dc:creator>Amir Kolsky</dc:creator>
  <cp:lastModifiedBy>Amir Kolsky</cp:lastModifiedBy>
  <cp:revision>35</cp:revision>
  <cp:lastPrinted>2019-01-30T02:53:28Z</cp:lastPrinted>
  <dcterms:created xsi:type="dcterms:W3CDTF">2019-01-24T02:27:33Z</dcterms:created>
  <dcterms:modified xsi:type="dcterms:W3CDTF">2019-02-12T01:18:26Z</dcterms:modified>
</cp:coreProperties>
</file>