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3" r:id="rId4"/>
    <p:sldMasterId id="2147483718" r:id="rId5"/>
  </p:sldMasterIdLst>
  <p:notesMasterIdLst>
    <p:notesMasterId r:id="rId37"/>
  </p:notesMasterIdLst>
  <p:handoutMasterIdLst>
    <p:handoutMasterId r:id="rId38"/>
  </p:handoutMasterIdLst>
  <p:sldIdLst>
    <p:sldId id="256" r:id="rId6"/>
    <p:sldId id="303" r:id="rId7"/>
    <p:sldId id="304" r:id="rId8"/>
    <p:sldId id="305" r:id="rId9"/>
    <p:sldId id="306"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19" r:id="rId23"/>
    <p:sldId id="320" r:id="rId24"/>
    <p:sldId id="321" r:id="rId25"/>
    <p:sldId id="322" r:id="rId26"/>
    <p:sldId id="323" r:id="rId27"/>
    <p:sldId id="324" r:id="rId28"/>
    <p:sldId id="325" r:id="rId29"/>
    <p:sldId id="326" r:id="rId30"/>
    <p:sldId id="327" r:id="rId31"/>
    <p:sldId id="328" r:id="rId32"/>
    <p:sldId id="329" r:id="rId33"/>
    <p:sldId id="330" r:id="rId34"/>
    <p:sldId id="331" r:id="rId35"/>
    <p:sldId id="332" r:id="rId36"/>
  </p:sldIdLst>
  <p:sldSz cx="9144000" cy="6858000" type="screen4x3"/>
  <p:notesSz cx="6858000" cy="9144000"/>
  <p:defaultTex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E3FF"/>
    <a:srgbClr val="000000"/>
    <a:srgbClr val="FFFFFF"/>
    <a:srgbClr val="333333"/>
    <a:srgbClr val="292929"/>
    <a:srgbClr val="F8F57B"/>
    <a:srgbClr val="F6AE1E"/>
    <a:srgbClr val="FF0066"/>
    <a:srgbClr val="F3AF35"/>
    <a:srgbClr val="9C42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066" autoAdjust="0"/>
    <p:restoredTop sz="96105" autoAdjust="0"/>
  </p:normalViewPr>
  <p:slideViewPr>
    <p:cSldViewPr>
      <p:cViewPr>
        <p:scale>
          <a:sx n="77" d="100"/>
          <a:sy n="77" d="100"/>
        </p:scale>
        <p:origin x="-390" y="-54"/>
      </p:cViewPr>
      <p:guideLst>
        <p:guide orient="horz" pos="144"/>
        <p:guide orient="horz" pos="912"/>
        <p:guide orient="horz" pos="1484"/>
        <p:guide orient="horz" pos="1200"/>
        <p:guide orient="horz" pos="2736"/>
        <p:guide orient="horz" pos="4176"/>
        <p:guide pos="2880"/>
        <p:guide pos="240"/>
        <p:guide pos="460"/>
        <p:guide pos="5520"/>
        <p:guide pos="863"/>
        <p:guide pos="5299"/>
      </p:guideLst>
    </p:cSldViewPr>
  </p:slideViewPr>
  <p:notesTextViewPr>
    <p:cViewPr>
      <p:scale>
        <a:sx n="100" d="100"/>
        <a:sy n="100" d="100"/>
      </p:scale>
      <p:origin x="0" y="0"/>
    </p:cViewPr>
  </p:notesTextViewPr>
  <p:sorterViewPr>
    <p:cViewPr>
      <p:scale>
        <a:sx n="100" d="100"/>
        <a:sy n="100" d="100"/>
      </p:scale>
      <p:origin x="0" y="0"/>
    </p:cViewPr>
  </p:sorterViewPr>
  <p:notesViewPr>
    <p:cSldViewPr showGuides="1">
      <p:cViewPr>
        <p:scale>
          <a:sx n="80" d="100"/>
          <a:sy n="80" d="100"/>
        </p:scale>
        <p:origin x="-4026" y="-6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4"/>
          <p:cNvSpPr txBox="1">
            <a:spLocks/>
          </p:cNvSpPr>
          <p:nvPr/>
        </p:nvSpPr>
        <p:spPr>
          <a:xfrm>
            <a:off x="2348880" y="0"/>
            <a:ext cx="4522690" cy="240030"/>
          </a:xfrm>
          <a:prstGeom prst="rect">
            <a:avLst/>
          </a:prstGeom>
        </p:spPr>
        <p:txBody>
          <a:bodyPr lIns="94851" tIns="47425" rIns="94851" bIns="47425"/>
          <a:lstStyle>
            <a:lvl1pPr algn="r">
              <a:defRPr sz="1000"/>
            </a:lvl1pPr>
          </a:lstStyle>
          <a:p>
            <a:pPr lvl="0" defTabSz="914400" fontAlgn="base">
              <a:spcBef>
                <a:spcPct val="0"/>
              </a:spcBef>
              <a:spcAft>
                <a:spcPct val="0"/>
              </a:spcAft>
              <a:defRPr/>
            </a:pPr>
            <a:r>
              <a:rPr lang="en-US" dirty="0" smtClean="0">
                <a:latin typeface="Arial" charset="0"/>
              </a:rPr>
              <a:t>Module: </a:t>
            </a:r>
            <a:r>
              <a:rPr lang="en-US" dirty="0"/>
              <a:t>Workflow Enhancements in SharePoint </a:t>
            </a:r>
            <a:r>
              <a:rPr lang="en-US" dirty="0" smtClean="0"/>
              <a:t>2010 </a:t>
            </a:r>
            <a:r>
              <a:rPr lang="en-US" dirty="0" smtClean="0">
                <a:latin typeface="Arial" charset="0"/>
              </a:rPr>
              <a:t>- </a:t>
            </a:r>
            <a:fld id="{073E6628-0705-4E34-90AA-D61A964D0AFD}" type="slidenum">
              <a:rPr lang="en-US">
                <a:latin typeface="Arial" charset="0"/>
              </a:rPr>
              <a:pPr lvl="0" defTabSz="914400" fontAlgn="base">
                <a:spcBef>
                  <a:spcPct val="0"/>
                </a:spcBef>
                <a:spcAft>
                  <a:spcPct val="0"/>
                </a:spcAft>
                <a:defRPr/>
              </a:pPr>
              <a:t>‹#›</a:t>
            </a:fld>
            <a:endParaRPr lang="en-US" dirty="0">
              <a:latin typeface="Arial" charset="0"/>
            </a:endParaRPr>
          </a:p>
        </p:txBody>
      </p:sp>
      <p:pic>
        <p:nvPicPr>
          <p:cNvPr id="9" name="Picture 5" descr="C:\Users\vesaj\Pictures\SharePoint logos\ShrPt10_h_rg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3240" y="8734096"/>
            <a:ext cx="1498128" cy="30240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5"/>
          <p:cNvSpPr>
            <a:spLocks noGrp="1"/>
          </p:cNvSpPr>
          <p:nvPr/>
        </p:nvSpPr>
        <p:spPr>
          <a:xfrm>
            <a:off x="0" y="8922891"/>
            <a:ext cx="4572000" cy="257621"/>
          </a:xfrm>
          <a:prstGeom prst="rect">
            <a:avLst/>
          </a:prstGeom>
        </p:spPr>
        <p:txBody>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900" dirty="0" smtClean="0"/>
              <a:t>©2010</a:t>
            </a:r>
            <a:r>
              <a:rPr lang="en-US" sz="900" baseline="0" dirty="0" smtClean="0"/>
              <a:t> </a:t>
            </a:r>
            <a:r>
              <a:rPr lang="en-US" sz="900" dirty="0" smtClean="0"/>
              <a:t>Microsoft </a:t>
            </a:r>
            <a:r>
              <a:rPr lang="en-US" sz="800" dirty="0" smtClean="0"/>
              <a:t>Corporation</a:t>
            </a:r>
            <a:r>
              <a:rPr lang="en-US" sz="900" dirty="0" smtClean="0"/>
              <a:t>. All rights reserved. RTM Content - Published </a:t>
            </a:r>
            <a:r>
              <a:rPr lang="en-US" sz="900" baseline="0" dirty="0" smtClean="0"/>
              <a:t>May </a:t>
            </a:r>
            <a:r>
              <a:rPr lang="en-US" sz="900" dirty="0" smtClean="0"/>
              <a:t>2010</a:t>
            </a:r>
          </a:p>
        </p:txBody>
      </p:sp>
    </p:spTree>
    <p:extLst>
      <p:ext uri="{BB962C8B-B14F-4D97-AF65-F5344CB8AC3E}">
        <p14:creationId xmlns:p14="http://schemas.microsoft.com/office/powerpoint/2010/main" val="2761739133"/>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Slide Number Placeholder 4"/>
          <p:cNvSpPr txBox="1">
            <a:spLocks/>
          </p:cNvSpPr>
          <p:nvPr/>
        </p:nvSpPr>
        <p:spPr>
          <a:xfrm>
            <a:off x="2348880" y="0"/>
            <a:ext cx="4522690" cy="240030"/>
          </a:xfrm>
          <a:prstGeom prst="rect">
            <a:avLst/>
          </a:prstGeom>
        </p:spPr>
        <p:txBody>
          <a:bodyPr lIns="94851" tIns="47425" rIns="94851" bIns="47425"/>
          <a:lstStyle>
            <a:lvl1pPr algn="r">
              <a:defRPr sz="1000"/>
            </a:lvl1p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1000" b="0" i="0" u="none" strike="noStrike" kern="1200" cap="none" spc="0" normalizeH="0" baseline="0" noProof="0" dirty="0" smtClean="0">
                <a:ln>
                  <a:noFill/>
                </a:ln>
                <a:solidFill>
                  <a:schemeClr val="tx1"/>
                </a:solidFill>
                <a:effectLst/>
                <a:uLnTx/>
                <a:uFillTx/>
                <a:latin typeface="Arial" charset="0"/>
                <a:ea typeface="+mn-ea"/>
                <a:cs typeface="+mn-cs"/>
              </a:rPr>
              <a:t>Module: </a:t>
            </a:r>
            <a:r>
              <a:rPr lang="en-US" sz="1000" kern="1200" dirty="0" smtClean="0">
                <a:solidFill>
                  <a:schemeClr val="tx1"/>
                </a:solidFill>
                <a:effectLst/>
                <a:latin typeface="+mn-lt"/>
                <a:ea typeface="+mn-ea"/>
                <a:cs typeface="+mn-cs"/>
              </a:rPr>
              <a:t>Workflow Enhancements in SharePoint 2010 </a:t>
            </a:r>
            <a:r>
              <a:rPr kumimoji="0" lang="en-US" sz="1000" b="0" i="0" u="none" strike="noStrike" kern="1200" cap="none" spc="0" normalizeH="0" baseline="0" noProof="0" dirty="0" smtClean="0">
                <a:ln>
                  <a:noFill/>
                </a:ln>
                <a:solidFill>
                  <a:schemeClr val="tx1"/>
                </a:solidFill>
                <a:effectLst/>
                <a:uLnTx/>
                <a:uFillTx/>
                <a:latin typeface="Arial" charset="0"/>
                <a:ea typeface="+mn-ea"/>
                <a:cs typeface="+mn-cs"/>
              </a:rPr>
              <a:t>- </a:t>
            </a:r>
            <a:fld id="{073E6628-0705-4E34-90AA-D61A964D0AFD}" type="slidenum">
              <a:rPr kumimoji="0" lang="en-US" sz="1000" b="0" i="0" u="none" strike="noStrike" kern="1200" cap="none" spc="0" normalizeH="0" baseline="0" noProof="0" smtClean="0">
                <a:ln>
                  <a:noFill/>
                </a:ln>
                <a:solidFill>
                  <a:schemeClr val="tx1"/>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US" sz="1000" b="0" i="0" u="none" strike="noStrike" kern="1200" cap="none" spc="0" normalizeH="0" baseline="0" noProof="0" dirty="0">
              <a:ln>
                <a:noFill/>
              </a:ln>
              <a:solidFill>
                <a:schemeClr val="tx1"/>
              </a:solidFill>
              <a:effectLst/>
              <a:uLnTx/>
              <a:uFillTx/>
              <a:latin typeface="Arial" charset="0"/>
              <a:ea typeface="+mn-ea"/>
              <a:cs typeface="+mn-cs"/>
            </a:endParaRPr>
          </a:p>
        </p:txBody>
      </p:sp>
      <p:pic>
        <p:nvPicPr>
          <p:cNvPr id="9" name="Picture 5" descr="C:\Users\vesaj\Pictures\SharePoint logos\ShrPt10_h_rgb.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43240" y="8734096"/>
            <a:ext cx="1498128" cy="302400"/>
          </a:xfrm>
          <a:prstGeom prst="rect">
            <a:avLst/>
          </a:prstGeom>
          <a:noFill/>
          <a:extLst>
            <a:ext uri="{909E8E84-426E-40DD-AFC4-6F175D3DCCD1}">
              <a14:hiddenFill xmlns:a14="http://schemas.microsoft.com/office/drawing/2010/main">
                <a:solidFill>
                  <a:srgbClr val="FFFFFF"/>
                </a:solidFill>
              </a14:hiddenFill>
            </a:ext>
          </a:extLst>
        </p:spPr>
      </p:pic>
      <p:sp>
        <p:nvSpPr>
          <p:cNvPr id="10" name="Footer Placeholder 5"/>
          <p:cNvSpPr>
            <a:spLocks noGrp="1"/>
          </p:cNvSpPr>
          <p:nvPr/>
        </p:nvSpPr>
        <p:spPr>
          <a:xfrm>
            <a:off x="0" y="8922891"/>
            <a:ext cx="4572000" cy="257621"/>
          </a:xfrm>
          <a:prstGeom prst="rect">
            <a:avLst/>
          </a:prstGeom>
        </p:spPr>
        <p:txBody>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900" dirty="0" smtClean="0"/>
              <a:t>©2010</a:t>
            </a:r>
            <a:r>
              <a:rPr lang="en-US" sz="900" baseline="0" dirty="0" smtClean="0"/>
              <a:t> </a:t>
            </a:r>
            <a:r>
              <a:rPr lang="en-US" sz="900" dirty="0" smtClean="0"/>
              <a:t>Microsoft </a:t>
            </a:r>
            <a:r>
              <a:rPr lang="en-US" sz="800" dirty="0" smtClean="0"/>
              <a:t>Corporation</a:t>
            </a:r>
            <a:r>
              <a:rPr lang="en-US" sz="900" dirty="0" smtClean="0"/>
              <a:t>. All rights reserved. RTM Content - Published </a:t>
            </a:r>
            <a:r>
              <a:rPr lang="en-US" sz="900" baseline="0" dirty="0" smtClean="0"/>
              <a:t>May </a:t>
            </a:r>
            <a:r>
              <a:rPr lang="en-US" sz="900" dirty="0" smtClean="0"/>
              <a:t>2010</a:t>
            </a:r>
          </a:p>
        </p:txBody>
      </p:sp>
    </p:spTree>
    <p:extLst>
      <p:ext uri="{BB962C8B-B14F-4D97-AF65-F5344CB8AC3E}">
        <p14:creationId xmlns:p14="http://schemas.microsoft.com/office/powerpoint/2010/main" val="4232448101"/>
      </p:ext>
    </p:extLst>
  </p:cSld>
  <p:clrMap bg1="lt1" tx1="dk1" bg2="lt2" tx2="dk2" accent1="accent1" accent2="accent2" accent3="accent3" accent4="accent4" accent5="accent5" accent6="accent6" hlink="hlink" folHlink="folHlink"/>
  <p:hf/>
  <p:notesStyle>
    <a:lvl1pPr marL="0" algn="l" defTabSz="914363" rtl="0" eaLnBrk="1" latinLnBrk="0" hangingPunct="1">
      <a:lnSpc>
        <a:spcPct val="90000"/>
      </a:lnSpc>
      <a:spcAft>
        <a:spcPts val="333"/>
      </a:spcAft>
      <a:defRPr sz="900" kern="1200">
        <a:solidFill>
          <a:schemeClr val="tx1"/>
        </a:solidFill>
        <a:latin typeface="Segoe UI" pitchFamily="34" charset="0"/>
        <a:ea typeface="+mn-ea"/>
        <a:cs typeface="+mn-cs"/>
      </a:defRPr>
    </a:lvl1pPr>
    <a:lvl2pPr marL="212981" indent="-105829"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2pPr>
    <a:lvl3pPr marL="328070"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3pPr>
    <a:lvl4pPr marL="482846" indent="-146838"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4pPr>
    <a:lvl5pPr marL="615132" indent="-115090" algn="l" defTabSz="914363" rtl="0" eaLnBrk="1" latinLnBrk="0" hangingPunct="1">
      <a:lnSpc>
        <a:spcPct val="90000"/>
      </a:lnSpc>
      <a:spcAft>
        <a:spcPts val="333"/>
      </a:spcAft>
      <a:buFont typeface="Arial" pitchFamily="34" charset="0"/>
      <a:buChar char="•"/>
      <a:defRPr sz="900" kern="1200">
        <a:solidFill>
          <a:schemeClr val="tx1"/>
        </a:solidFill>
        <a:latin typeface="Segoe UI" pitchFamily="34" charset="0"/>
        <a:ea typeface="+mn-ea"/>
        <a:cs typeface="+mn-cs"/>
      </a:defRPr>
    </a:lvl5pPr>
    <a:lvl6pPr marL="2285909" algn="l" defTabSz="914363" rtl="0" eaLnBrk="1" latinLnBrk="0" hangingPunct="1">
      <a:defRPr sz="1200" kern="1200">
        <a:solidFill>
          <a:schemeClr val="tx1"/>
        </a:solidFill>
        <a:latin typeface="+mn-lt"/>
        <a:ea typeface="+mn-ea"/>
        <a:cs typeface="+mn-cs"/>
      </a:defRPr>
    </a:lvl6pPr>
    <a:lvl7pPr marL="2743090" algn="l" defTabSz="914363" rtl="0" eaLnBrk="1" latinLnBrk="0" hangingPunct="1">
      <a:defRPr sz="1200" kern="1200">
        <a:solidFill>
          <a:schemeClr val="tx1"/>
        </a:solidFill>
        <a:latin typeface="+mn-lt"/>
        <a:ea typeface="+mn-ea"/>
        <a:cs typeface="+mn-cs"/>
      </a:defRPr>
    </a:lvl7pPr>
    <a:lvl8pPr marL="3200272" algn="l" defTabSz="914363" rtl="0" eaLnBrk="1" latinLnBrk="0" hangingPunct="1">
      <a:defRPr sz="1200" kern="1200">
        <a:solidFill>
          <a:schemeClr val="tx1"/>
        </a:solidFill>
        <a:latin typeface="+mn-lt"/>
        <a:ea typeface="+mn-ea"/>
        <a:cs typeface="+mn-cs"/>
      </a:defRPr>
    </a:lvl8pPr>
    <a:lvl9pPr marL="3657454" algn="l" defTabSz="914363"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363" rtl="0" eaLnBrk="1" fontAlgn="auto" latinLnBrk="0" hangingPunct="1">
              <a:lnSpc>
                <a:spcPct val="90000"/>
              </a:lnSpc>
              <a:spcBef>
                <a:spcPts val="0"/>
              </a:spcBef>
              <a:spcAft>
                <a:spcPts val="333"/>
              </a:spcAft>
              <a:buClrTx/>
              <a:buSzTx/>
              <a:buFontTx/>
              <a:buNone/>
              <a:tabLst/>
              <a:defRPr/>
            </a:pPr>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pPr indent="-103681"/>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851890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426045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33601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37202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defTabSz="895801">
              <a:spcAft>
                <a:spcPts val="326"/>
              </a:spcAft>
              <a:defRPr/>
            </a:pPr>
            <a:endParaRPr lang="en-US" baseline="0" dirty="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8030093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Tree>
    <p:extLst>
      <p:ext uri="{BB962C8B-B14F-4D97-AF65-F5344CB8AC3E}">
        <p14:creationId xmlns:p14="http://schemas.microsoft.com/office/powerpoint/2010/main" val="7924370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337819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604528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137299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2203401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895801">
              <a:spcAft>
                <a:spcPts val="326"/>
              </a:spcAft>
              <a:defRPr/>
            </a:pPr>
            <a:endParaRPr lang="en-US" dirty="0" smtClean="0"/>
          </a:p>
        </p:txBody>
      </p:sp>
    </p:spTree>
    <p:extLst>
      <p:ext uri="{BB962C8B-B14F-4D97-AF65-F5344CB8AC3E}">
        <p14:creationId xmlns:p14="http://schemas.microsoft.com/office/powerpoint/2010/main" val="8627846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endParaRPr lang="en-US" baseline="0" dirty="0"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p:cNvSpPr>
            <a:spLocks noGrp="1" noRot="1" noChangeAspect="1" noTextEdit="1"/>
          </p:cNvSpPr>
          <p:nvPr>
            <p:ph type="sldImg"/>
          </p:nvPr>
        </p:nvSpPr>
        <p:spPr>
          <a:ln/>
        </p:spPr>
      </p:sp>
      <p:sp>
        <p:nvSpPr>
          <p:cNvPr id="26627" name="Notes Placeholder 2"/>
          <p:cNvSpPr>
            <a:spLocks noGrp="1"/>
          </p:cNvSpPr>
          <p:nvPr>
            <p:ph type="body" idx="1"/>
          </p:nvPr>
        </p:nvSpPr>
        <p:spPr>
          <a:noFill/>
          <a:ln/>
        </p:spPr>
        <p:txBody>
          <a:bodyPr/>
          <a:lstStyle/>
          <a:p>
            <a:pPr defTabSz="914103">
              <a:defRPr/>
            </a:pPr>
            <a:endParaRPr lang="en-US" dirty="0"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baseline="0" dirty="0"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fi-FI" dirty="0"/>
          </a:p>
        </p:txBody>
      </p:sp>
    </p:spTree>
    <p:extLst>
      <p:ext uri="{BB962C8B-B14F-4D97-AF65-F5344CB8AC3E}">
        <p14:creationId xmlns:p14="http://schemas.microsoft.com/office/powerpoint/2010/main" val="8627846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nl-NL"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30250" y="1447800"/>
            <a:ext cx="7681913" cy="1523495"/>
          </a:xfrm>
        </p:spPr>
        <p:txBody>
          <a:bodyPr anchor="b"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730249" y="5638800"/>
            <a:ext cx="7681914"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pic>
        <p:nvPicPr>
          <p:cNvPr id="5" name="Picture 2" descr="C:\Users\vesaj\Pictures\SharePoint logos\ShrPt10_h_rgb_r.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52320" y="6381328"/>
            <a:ext cx="1498128" cy="30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Walkin - IT Pro">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3124200" y="3401604"/>
            <a:ext cx="4959178" cy="470898"/>
          </a:xfrm>
          <a:prstGeom prst="rect">
            <a:avLst/>
          </a:prstGeom>
          <a:noFill/>
        </p:spPr>
        <p:txBody>
          <a:bodyPr wrap="none" lIns="0" tIns="0" rIns="0" bIns="0" rtlCol="0">
            <a:spAutoFit/>
          </a:bodyPr>
          <a:lstStyle/>
          <a:p>
            <a:pPr>
              <a:lnSpc>
                <a:spcPct val="90000"/>
              </a:lnSpc>
            </a:pPr>
            <a:r>
              <a:rPr lang="en-US" sz="3400" i="1" dirty="0" smtClean="0">
                <a:gradFill>
                  <a:gsLst>
                    <a:gs pos="0">
                      <a:schemeClr val="tx1"/>
                    </a:gs>
                    <a:gs pos="86000">
                      <a:schemeClr val="tx1"/>
                    </a:gs>
                  </a:gsLst>
                  <a:lin ang="5400000" scaled="0"/>
                </a:gradFill>
              </a:rPr>
              <a:t>Advanced IT Pro </a:t>
            </a:r>
            <a:r>
              <a:rPr lang="en-US" sz="3400" i="1" baseline="0" dirty="0" smtClean="0">
                <a:gradFill>
                  <a:gsLst>
                    <a:gs pos="0">
                      <a:schemeClr val="tx1"/>
                    </a:gs>
                    <a:gs pos="86000">
                      <a:schemeClr val="tx1"/>
                    </a:gs>
                  </a:gsLst>
                  <a:lin ang="5400000" scaled="0"/>
                </a:gradFill>
              </a:rPr>
              <a:t>Training </a:t>
            </a:r>
            <a:r>
              <a:rPr lang="en-US" sz="3400" i="1" dirty="0" smtClean="0">
                <a:gradFill>
                  <a:gsLst>
                    <a:gs pos="0">
                      <a:schemeClr val="tx1"/>
                    </a:gs>
                    <a:gs pos="86000">
                      <a:schemeClr val="tx1"/>
                    </a:gs>
                  </a:gsLst>
                  <a:lin ang="5400000" scaled="0"/>
                </a:gradFill>
              </a:rPr>
              <a:t> </a:t>
            </a:r>
          </a:p>
        </p:txBody>
      </p:sp>
    </p:spTree>
  </p:cSld>
  <p:clrMapOvr>
    <a:masterClrMapping/>
  </p:clrMapOvr>
  <p:transition>
    <p:fad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Walkin - Dev">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p:cNvSpPr txBox="1"/>
          <p:nvPr userDrawn="1"/>
        </p:nvSpPr>
        <p:spPr>
          <a:xfrm>
            <a:off x="2843808" y="3401604"/>
            <a:ext cx="5744201" cy="470898"/>
          </a:xfrm>
          <a:prstGeom prst="rect">
            <a:avLst/>
          </a:prstGeom>
          <a:noFill/>
        </p:spPr>
        <p:txBody>
          <a:bodyPr wrap="none" lIns="0" tIns="0" rIns="0" bIns="0" rtlCol="0">
            <a:spAutoFit/>
          </a:bodyPr>
          <a:lstStyle/>
          <a:p>
            <a:pPr>
              <a:lnSpc>
                <a:spcPct val="90000"/>
              </a:lnSpc>
            </a:pPr>
            <a:r>
              <a:rPr lang="en-US" sz="3400" i="1" dirty="0" smtClean="0">
                <a:gradFill>
                  <a:gsLst>
                    <a:gs pos="0">
                      <a:schemeClr val="tx1"/>
                    </a:gs>
                    <a:gs pos="86000">
                      <a:schemeClr val="tx1"/>
                    </a:gs>
                  </a:gsLst>
                  <a:lin ang="5400000" scaled="0"/>
                </a:gradFill>
              </a:rPr>
              <a:t>Advanced Developer </a:t>
            </a:r>
            <a:r>
              <a:rPr lang="en-US" sz="3400" i="1" baseline="0" dirty="0" smtClean="0">
                <a:gradFill>
                  <a:gsLst>
                    <a:gs pos="0">
                      <a:schemeClr val="tx1"/>
                    </a:gs>
                    <a:gs pos="86000">
                      <a:schemeClr val="tx1"/>
                    </a:gs>
                  </a:gsLst>
                  <a:lin ang="5400000" scaled="0"/>
                </a:gradFill>
              </a:rPr>
              <a:t>Training </a:t>
            </a:r>
            <a:r>
              <a:rPr lang="en-US" sz="3400" i="1" dirty="0" smtClean="0">
                <a:gradFill>
                  <a:gsLst>
                    <a:gs pos="0">
                      <a:schemeClr val="tx1"/>
                    </a:gs>
                    <a:gs pos="86000">
                      <a:schemeClr val="tx1"/>
                    </a:gs>
                  </a:gsLst>
                  <a:lin ang="5400000" scaled="0"/>
                </a:gradFill>
              </a:rPr>
              <a:t> </a:t>
            </a:r>
          </a:p>
        </p:txBody>
      </p:sp>
    </p:spTree>
    <p:extLst>
      <p:ext uri="{BB962C8B-B14F-4D97-AF65-F5344CB8AC3E}">
        <p14:creationId xmlns:p14="http://schemas.microsoft.com/office/powerpoint/2010/main" val="2408313297"/>
      </p:ext>
    </p:extLst>
  </p:cSld>
  <p:clrMapOvr>
    <a:masterClrMapping/>
  </p:clrMapOvr>
  <p:transition>
    <p:fade/>
  </p:transition>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ck Layout - Title and Conten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flip="none" rotWithShape="1">
                  <a:gsLst>
                    <a:gs pos="0">
                      <a:srgbClr val="FFFFFF"/>
                    </a:gs>
                    <a:gs pos="100000">
                      <a:srgbClr val="FFFFFF"/>
                    </a:gs>
                  </a:gsLst>
                  <a:lin ang="5400000" scaled="0"/>
                  <a:tileRect/>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2" descr="C:\Users\vesaj\Pictures\SharePoint logos\ShrPt10_h_rgb_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52320" y="6381328"/>
            <a:ext cx="1498128" cy="30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white"/>
        <p:txBody>
          <a:bodyPr/>
          <a:lstStyle>
            <a:lvl1pPr>
              <a:defRPr>
                <a:gradFill>
                  <a:gsLst>
                    <a:gs pos="0">
                      <a:srgbClr val="FFFFFF"/>
                    </a:gs>
                    <a:gs pos="100000">
                      <a:srgbClr val="FFFFFF"/>
                    </a:gs>
                  </a:gsLst>
                  <a:lin ang="5400000" scaled="0"/>
                </a:gradFill>
              </a:defRPr>
            </a:lvl1pPr>
          </a:lstStyle>
          <a:p>
            <a:r>
              <a:rPr lang="en-US" smtClean="0"/>
              <a:t>Click to edit Master title style</a:t>
            </a:r>
            <a:endParaRPr lang="en-US" dirty="0"/>
          </a:p>
        </p:txBody>
      </p:sp>
      <p:sp>
        <p:nvSpPr>
          <p:cNvPr id="6" name="Text Placeholder 5"/>
          <p:cNvSpPr>
            <a:spLocks noGrp="1"/>
          </p:cNvSpPr>
          <p:nvPr>
            <p:ph type="body" sz="quarter" idx="10"/>
          </p:nvPr>
        </p:nvSpPr>
        <p:spPr bwMode="white">
          <a:xfrm>
            <a:off x="381000" y="1447800"/>
            <a:ext cx="8382000" cy="2000548"/>
          </a:xfrm>
        </p:spPr>
        <p:txBody>
          <a:bodyPr/>
          <a:lstStyle>
            <a:lvl1pPr>
              <a:buClr>
                <a:srgbClr val="FFFFFF"/>
              </a:buClr>
              <a:buSzPct val="70000"/>
              <a:buFont typeface="Wingdings" pitchFamily="2" charset="2"/>
              <a:buChar char="l"/>
              <a:defRPr>
                <a:gradFill>
                  <a:gsLst>
                    <a:gs pos="0">
                      <a:srgbClr val="FFFFFF"/>
                    </a:gs>
                    <a:gs pos="86000">
                      <a:srgbClr val="FFFFFF"/>
                    </a:gs>
                  </a:gsLst>
                  <a:lin ang="5400000" scaled="0"/>
                </a:gradFill>
              </a:defRPr>
            </a:lvl1pPr>
            <a:lvl2pPr>
              <a:buClr>
                <a:srgbClr val="FFFFFF"/>
              </a:buClr>
              <a:buSzPct val="70000"/>
              <a:buFont typeface="Wingdings" pitchFamily="2" charset="2"/>
              <a:buChar char="l"/>
              <a:defRPr>
                <a:gradFill>
                  <a:gsLst>
                    <a:gs pos="0">
                      <a:srgbClr val="FFFFFF"/>
                    </a:gs>
                    <a:gs pos="86000">
                      <a:srgbClr val="FFFFFF"/>
                    </a:gs>
                  </a:gsLst>
                  <a:lin ang="5400000" scaled="0"/>
                </a:gradFill>
              </a:defRPr>
            </a:lvl2pPr>
            <a:lvl3pPr>
              <a:buClr>
                <a:srgbClr val="FFFFFF"/>
              </a:buClr>
              <a:buSzPct val="70000"/>
              <a:buFont typeface="Wingdings" pitchFamily="2" charset="2"/>
              <a:buChar char="l"/>
              <a:defRPr>
                <a:gradFill>
                  <a:gsLst>
                    <a:gs pos="0">
                      <a:srgbClr val="FFFFFF"/>
                    </a:gs>
                    <a:gs pos="86000">
                      <a:srgbClr val="FFFFFF"/>
                    </a:gs>
                  </a:gsLst>
                  <a:lin ang="5400000" scaled="0"/>
                </a:gradFill>
              </a:defRPr>
            </a:lvl3pPr>
            <a:lvl4pPr>
              <a:buClr>
                <a:srgbClr val="FFFFFF"/>
              </a:buClr>
              <a:buSzPct val="70000"/>
              <a:buFont typeface="Wingdings" pitchFamily="2" charset="2"/>
              <a:buChar char="l"/>
              <a:defRPr>
                <a:gradFill>
                  <a:gsLst>
                    <a:gs pos="0">
                      <a:srgbClr val="FFFFFF"/>
                    </a:gs>
                    <a:gs pos="86000">
                      <a:srgbClr val="FFFFFF"/>
                    </a:gs>
                  </a:gsLst>
                  <a:lin ang="5400000" scaled="0"/>
                </a:gradFill>
              </a:defRPr>
            </a:lvl4pPr>
            <a:lvl5pPr>
              <a:buClr>
                <a:srgbClr val="FFFFFF"/>
              </a:buClr>
              <a:buSzPct val="70000"/>
              <a:buFont typeface="Wingdings" pitchFamily="2" charset="2"/>
              <a:buChar char="l"/>
              <a:defRPr>
                <a:gradFill>
                  <a:gsLst>
                    <a:gs pos="0">
                      <a:srgbClr val="FFFFFF"/>
                    </a:gs>
                    <a:gs pos="86000">
                      <a:srgbClr val="FFFFFF"/>
                    </a:gs>
                  </a:gsLst>
                  <a:lin ang="5400000" scaled="0"/>
                </a:gra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6"/>
          <p:cNvSpPr>
            <a:spLocks noGrp="1"/>
          </p:cNvSpPr>
          <p:nvPr>
            <p:ph type="body" sz="quarter" idx="11"/>
          </p:nvPr>
        </p:nvSpPr>
        <p:spPr>
          <a:xfrm>
            <a:off x="0" y="6238875"/>
            <a:ext cx="9144001" cy="619125"/>
          </a:xfrm>
          <a:solidFill>
            <a:srgbClr val="FFFF99"/>
          </a:solidFill>
        </p:spPr>
        <p:txBody>
          <a:bodyPr wrap="square" lIns="152394" tIns="76197" rIns="152394" bIns="76197" anchor="b" anchorCtr="0">
            <a:noAutofit/>
          </a:bodyPr>
          <a:lstStyle>
            <a:lvl1pPr algn="r">
              <a:buFont typeface="Arial" pitchFamily="34" charset="0"/>
              <a:buNone/>
              <a:defRPr spc="-50" baseline="0">
                <a:gradFill>
                  <a:gsLst>
                    <a:gs pos="0">
                      <a:srgbClr val="000000"/>
                    </a:gs>
                    <a:gs pos="100000">
                      <a:srgbClr val="000000"/>
                    </a:gs>
                  </a:gsLst>
                  <a:lin ang="5400000" scaled="0"/>
                </a:gradFill>
                <a:effectLst/>
                <a:latin typeface="Segoe UI" pitchFamily="34" charset="0"/>
              </a:defRPr>
            </a:lvl1pPr>
          </a:lstStyle>
          <a:p>
            <a:pPr lvl="0"/>
            <a:r>
              <a:rPr lang="en-US" smtClean="0"/>
              <a:t>Click to edit Master text styles</a:t>
            </a:r>
          </a:p>
        </p:txBody>
      </p:sp>
    </p:spTree>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4098" name="Picture 2" descr="C:\Users\vesaj\Pictures\SharePoint logos\ShrPt10_h_rgb_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52320" y="6381328"/>
            <a:ext cx="1498128" cy="30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1921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7" name="Picture 2" descr="\\server3\restrict\ftp_root\Clients\White_Whale\3-20015_MichalGideoni\Template_Art\SharePoint-Ignite-lockup-hor.png"/>
          <p:cNvPicPr>
            <a:picLocks noChangeAspect="1" noChangeArrowheads="1"/>
          </p:cNvPicPr>
          <p:nvPr userDrawn="1"/>
        </p:nvPicPr>
        <p:blipFill>
          <a:blip r:embed="rId2"/>
          <a:stretch>
            <a:fillRect/>
          </a:stretch>
        </p:blipFill>
        <p:spPr bwMode="auto">
          <a:xfrm>
            <a:off x="6477831" y="6390911"/>
            <a:ext cx="2284337" cy="261937"/>
          </a:xfrm>
          <a:prstGeom prst="rect">
            <a:avLst/>
          </a:prstGeom>
          <a:noFill/>
        </p:spPr>
      </p:pic>
    </p:spTree>
    <p:extLst>
      <p:ext uri="{BB962C8B-B14F-4D97-AF65-F5344CB8AC3E}">
        <p14:creationId xmlns:p14="http://schemas.microsoft.com/office/powerpoint/2010/main" val="3145623246"/>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Use for slides with Software Co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6" name="Text Placeholder 5"/>
          <p:cNvSpPr>
            <a:spLocks noGrp="1"/>
          </p:cNvSpPr>
          <p:nvPr>
            <p:ph type="body" sz="quarter" idx="10"/>
          </p:nvPr>
        </p:nvSpPr>
        <p:spPr>
          <a:xfrm>
            <a:off x="722313" y="1905000"/>
            <a:ext cx="8040688" cy="2108269"/>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Demo, Video etc. &quot;special&quot; slide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370013" y="686053"/>
            <a:ext cx="7043208" cy="1523494"/>
          </a:xfrm>
        </p:spPr>
        <p:txBody>
          <a:bodyPr anchor="ctr" anchorCtr="0">
            <a:noAutofit/>
          </a:bodyPr>
          <a:lstStyle>
            <a:lvl1pPr>
              <a:lnSpc>
                <a:spcPct val="90000"/>
              </a:lnSpc>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368955" y="5638800"/>
            <a:ext cx="7043208" cy="443198"/>
          </a:xfrm>
        </p:spPr>
        <p:txBody>
          <a:bodyPr anchor="b" anchorCtr="0">
            <a:spAutoFit/>
          </a:bodyPr>
          <a:lstStyle>
            <a:lvl1pPr marL="0" indent="0" algn="l">
              <a:lnSpc>
                <a:spcPct val="90000"/>
              </a:lnSpc>
              <a:spcBef>
                <a:spcPts val="0"/>
              </a:spcBef>
              <a:buNone/>
              <a:defRPr>
                <a:gradFill>
                  <a:gsLst>
                    <a:gs pos="0">
                      <a:schemeClr val="tx1"/>
                    </a:gs>
                    <a:gs pos="86000">
                      <a:schemeClr val="tx1"/>
                    </a:gs>
                  </a:gsLst>
                  <a:lin ang="5400000" scaled="0"/>
                </a:gradFill>
              </a:defRPr>
            </a:lvl1pPr>
            <a:lvl2pPr marL="457182" indent="0" algn="ctr">
              <a:buNone/>
              <a:defRPr>
                <a:solidFill>
                  <a:schemeClr val="tx1">
                    <a:tint val="75000"/>
                  </a:schemeClr>
                </a:solidFill>
              </a:defRPr>
            </a:lvl2pPr>
            <a:lvl3pPr marL="914363" indent="0" algn="ctr">
              <a:buNone/>
              <a:defRPr>
                <a:solidFill>
                  <a:schemeClr val="tx1">
                    <a:tint val="75000"/>
                  </a:schemeClr>
                </a:solidFill>
              </a:defRPr>
            </a:lvl3pPr>
            <a:lvl4pPr marL="1371545" indent="0" algn="ctr">
              <a:buNone/>
              <a:defRPr>
                <a:solidFill>
                  <a:schemeClr val="tx1">
                    <a:tint val="75000"/>
                  </a:schemeClr>
                </a:solidFill>
              </a:defRPr>
            </a:lvl4pPr>
            <a:lvl5pPr marL="1828727" indent="0" algn="ctr">
              <a:buNone/>
              <a:defRPr>
                <a:solidFill>
                  <a:schemeClr val="tx1">
                    <a:tint val="75000"/>
                  </a:schemeClr>
                </a:solidFill>
              </a:defRPr>
            </a:lvl5pPr>
            <a:lvl6pPr marL="2285909" indent="0" algn="ctr">
              <a:buNone/>
              <a:defRPr>
                <a:solidFill>
                  <a:schemeClr val="tx1">
                    <a:tint val="75000"/>
                  </a:schemeClr>
                </a:solidFill>
              </a:defRPr>
            </a:lvl6pPr>
            <a:lvl7pPr marL="2743090" indent="0" algn="ctr">
              <a:buNone/>
              <a:defRPr>
                <a:solidFill>
                  <a:schemeClr val="tx1">
                    <a:tint val="75000"/>
                  </a:schemeClr>
                </a:solidFill>
              </a:defRPr>
            </a:lvl7pPr>
            <a:lvl8pPr marL="3200272" indent="0" algn="ctr">
              <a:buNone/>
              <a:defRPr>
                <a:solidFill>
                  <a:schemeClr val="tx1">
                    <a:tint val="75000"/>
                  </a:schemeClr>
                </a:solidFill>
              </a:defRPr>
            </a:lvl8pPr>
            <a:lvl9pPr marL="3657454" indent="0" algn="ctr">
              <a:buNone/>
              <a:defRPr>
                <a:solidFill>
                  <a:schemeClr val="tx1">
                    <a:tint val="75000"/>
                  </a:schemeClr>
                </a:solidFill>
              </a:defRPr>
            </a:lvl9pPr>
          </a:lstStyle>
          <a:p>
            <a:r>
              <a:rPr lang="en-US" smtClean="0"/>
              <a:t>Click to edit Master subtitle style</a:t>
            </a:r>
            <a:endParaRPr lang="en-US" dirty="0"/>
          </a:p>
        </p:txBody>
      </p:sp>
      <p:sp>
        <p:nvSpPr>
          <p:cNvPr id="7" name="Text Placeholder 6"/>
          <p:cNvSpPr>
            <a:spLocks noGrp="1"/>
          </p:cNvSpPr>
          <p:nvPr>
            <p:ph type="body" sz="quarter" idx="10" hasCustomPrompt="1"/>
          </p:nvPr>
        </p:nvSpPr>
        <p:spPr>
          <a:xfrm>
            <a:off x="722049" y="3187006"/>
            <a:ext cx="7690114" cy="1384994"/>
          </a:xfrm>
        </p:spPr>
        <p:txBody>
          <a:bodyPr anchor="t" anchorCtr="0">
            <a:noAutofit/>
            <a:scene3d>
              <a:camera prst="orthographicFront"/>
              <a:lightRig rig="flat" dir="t"/>
            </a:scene3d>
            <a:sp3d>
              <a:contourClr>
                <a:schemeClr val="tx2"/>
              </a:contourClr>
            </a:sp3d>
          </a:bodyPr>
          <a:lstStyle>
            <a:lvl1pPr marL="0" indent="0" algn="l">
              <a:buFont typeface="Arial" pitchFamily="34" charset="0"/>
              <a:buNone/>
              <a:defRPr kumimoji="0" lang="en-US" sz="10000" b="0" i="1" u="none" strike="noStrike" kern="1200" cap="none" spc="-642" normalizeH="0" baseline="0" noProof="0" dirty="0" smtClean="0">
                <a:ln w="11430"/>
                <a:gradFill>
                  <a:gsLst>
                    <a:gs pos="0">
                      <a:schemeClr val="tx1"/>
                    </a:gs>
                    <a:gs pos="100000">
                      <a:schemeClr val="tx1"/>
                    </a:gs>
                  </a:gsLst>
                  <a:lin ang="5400000" scaled="0"/>
                </a:gradFill>
                <a:effectLst/>
                <a:uLnTx/>
                <a:uFillTx/>
                <a:latin typeface="+mj-lt"/>
                <a:ea typeface="+mn-ea"/>
                <a:cs typeface="+mn-cs"/>
              </a:defRPr>
            </a:lvl1pPr>
          </a:lstStyle>
          <a:p>
            <a:pPr lvl="0"/>
            <a:r>
              <a:rPr lang="en-US" dirty="0" smtClean="0"/>
              <a:t>click to…</a:t>
            </a:r>
          </a:p>
        </p:txBody>
      </p:sp>
      <p:pic>
        <p:nvPicPr>
          <p:cNvPr id="5" name="Picture 2" descr="C:\Users\vesaj\Pictures\SharePoint logos\ShrPt10_h_rgb_r.png"/>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52320" y="6381328"/>
            <a:ext cx="1498128" cy="30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66385"/>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1000" y="1447799"/>
            <a:ext cx="8382000" cy="197356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0" name="Picture 2" descr="C:\Users\vesaj\Pictures\SharePoint logos\ShrPt10_h_rgb_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52320" y="6381328"/>
            <a:ext cx="1498128" cy="30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a:xfrm>
            <a:off x="381000" y="1447799"/>
            <a:ext cx="8382000" cy="1973561"/>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8" name="Picture 2" descr="C:\Users\vesaj\Pictures\SharePoint logos\ShrPt10_h_rgb_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52320" y="6381328"/>
            <a:ext cx="1498128" cy="30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81000" y="1447799"/>
            <a:ext cx="4114800" cy="2093567"/>
          </a:xfrm>
        </p:spPr>
        <p:txBody>
          <a:bodyPr/>
          <a:lstStyle>
            <a:lvl1pPr marL="339976" indent="-339976">
              <a:lnSpc>
                <a:spcPct val="90000"/>
              </a:lnSpc>
              <a:defRPr sz="2800"/>
            </a:lvl1pPr>
            <a:lvl2pPr marL="673338" indent="-325424">
              <a:lnSpc>
                <a:spcPct val="90000"/>
              </a:lnSpc>
              <a:defRPr sz="2400"/>
            </a:lvl2pPr>
            <a:lvl3pPr marL="953785" indent="-288384">
              <a:lnSpc>
                <a:spcPct val="90000"/>
              </a:lnSpc>
              <a:defRPr sz="2000"/>
            </a:lvl3pPr>
            <a:lvl4pPr marL="1227618" indent="-273833">
              <a:lnSpc>
                <a:spcPct val="90000"/>
              </a:lnSpc>
              <a:defRPr sz="1800"/>
            </a:lvl4pPr>
            <a:lvl5pPr marL="1516002" indent="-280447">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1447799"/>
            <a:ext cx="4114800" cy="2093567"/>
          </a:xfrm>
        </p:spPr>
        <p:txBody>
          <a:bodyPr/>
          <a:lstStyle>
            <a:lvl1pPr marL="347914" indent="-347914">
              <a:lnSpc>
                <a:spcPct val="90000"/>
              </a:lnSpc>
              <a:defRPr sz="2800"/>
            </a:lvl1pPr>
            <a:lvl2pPr marL="673338" indent="-339976">
              <a:lnSpc>
                <a:spcPct val="90000"/>
              </a:lnSpc>
              <a:defRPr sz="2400"/>
            </a:lvl2pPr>
            <a:lvl3pPr marL="961722" indent="-302936">
              <a:lnSpc>
                <a:spcPct val="90000"/>
              </a:lnSpc>
              <a:defRPr sz="2000"/>
            </a:lvl3pPr>
            <a:lvl4pPr marL="1227618" indent="-265896">
              <a:lnSpc>
                <a:spcPct val="90000"/>
              </a:lnSpc>
              <a:defRPr sz="1800"/>
            </a:lvl4pPr>
            <a:lvl5pPr marL="1516002" indent="-273833">
              <a:lnSpc>
                <a:spcPct val="90000"/>
              </a:lnSpc>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9" name="Picture 2" descr="C:\Users\vesaj\Pictures\SharePoint logos\ShrPt10_h_rgb_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52320" y="6381328"/>
            <a:ext cx="1498128" cy="30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4114800"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380999" y="2272656"/>
            <a:ext cx="4114800" cy="1537344"/>
          </a:xfrm>
        </p:spPr>
        <p:txBody>
          <a:bodyPr/>
          <a:lstStyle>
            <a:lvl1pPr marL="281770" indent="-281770">
              <a:defRPr sz="2300"/>
            </a:lvl1pPr>
            <a:lvl2pPr marL="562218" indent="-265896">
              <a:defRPr sz="2000"/>
            </a:lvl2pPr>
            <a:lvl3pPr marL="813562" indent="-243407">
              <a:defRPr sz="1800"/>
            </a:lvl3pPr>
            <a:lvl4pPr marL="1050354" indent="-228856">
              <a:defRPr sz="1700"/>
            </a:lvl4pPr>
            <a:lvl5pPr marL="1279210" indent="-206367">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981" y="1447800"/>
            <a:ext cx="4117019" cy="692498"/>
          </a:xfrm>
        </p:spPr>
        <p:txBody>
          <a:bodyPr anchor="b"/>
          <a:lstStyle>
            <a:lvl1pPr marL="0" indent="0">
              <a:lnSpc>
                <a:spcPct val="90000"/>
              </a:lnSpc>
              <a:spcBef>
                <a:spcPts val="0"/>
              </a:spcBef>
              <a:buNone/>
              <a:defRPr sz="2500" b="1"/>
            </a:lvl1pPr>
            <a:lvl2pPr marL="457182" indent="0">
              <a:buNone/>
              <a:defRPr sz="2000" b="1"/>
            </a:lvl2pPr>
            <a:lvl3pPr marL="914363" indent="0">
              <a:buNone/>
              <a:defRPr sz="1800" b="1"/>
            </a:lvl3pPr>
            <a:lvl4pPr marL="1371545" indent="0">
              <a:buNone/>
              <a:defRPr sz="1600" b="1"/>
            </a:lvl4pPr>
            <a:lvl5pPr marL="1828727" indent="0">
              <a:buNone/>
              <a:defRPr sz="1600" b="1"/>
            </a:lvl5pPr>
            <a:lvl6pPr marL="2285909" indent="0">
              <a:buNone/>
              <a:defRPr sz="1600" b="1"/>
            </a:lvl6pPr>
            <a:lvl7pPr marL="2743090" indent="0">
              <a:buNone/>
              <a:defRPr sz="1600" b="1"/>
            </a:lvl7pPr>
            <a:lvl8pPr marL="3200272" indent="0">
              <a:buNone/>
              <a:defRPr sz="1600" b="1"/>
            </a:lvl8pPr>
            <a:lvl9pPr marL="3657454"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6" y="2272656"/>
            <a:ext cx="4117974" cy="1537344"/>
          </a:xfrm>
        </p:spPr>
        <p:txBody>
          <a:bodyPr/>
          <a:lstStyle>
            <a:lvl1pPr marL="296321" indent="-296321">
              <a:defRPr sz="2300"/>
            </a:lvl1pPr>
            <a:lvl2pPr marL="570155" indent="-273833">
              <a:defRPr sz="2000"/>
            </a:lvl2pPr>
            <a:lvl3pPr marL="821499" indent="-244730">
              <a:defRPr sz="1800"/>
            </a:lvl3pPr>
            <a:lvl4pPr marL="1050354" indent="-236793">
              <a:defRPr sz="1700"/>
            </a:lvl4pPr>
            <a:lvl5pPr marL="1279210" indent="-220919">
              <a:defRPr sz="17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11" name="Picture 2" descr="C:\Users\vesaj\Pictures\SharePoint logos\ShrPt10_h_rgb_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52320" y="6381328"/>
            <a:ext cx="1498128" cy="30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pic>
        <p:nvPicPr>
          <p:cNvPr id="7" name="Picture 2" descr="C:\Users\vesaj\Pictures\SharePoint logos\ShrPt10_h_rgb_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52320" y="6381328"/>
            <a:ext cx="1498128" cy="30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descr="C:\Users\vesaj\Pictures\SharePoint logos\ShrPt10_h_rgb_r.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452320" y="6381328"/>
            <a:ext cx="1498128" cy="302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fad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Walkin - Ignite">
    <p:bg bwMode="ltGray">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16.xml"/><Relationship Id="rId5" Type="http://schemas.openxmlformats.org/officeDocument/2006/relationships/image" Target="../media/image10.png"/><Relationship Id="rId4"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7">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1000" y="228600"/>
            <a:ext cx="8382000" cy="666385"/>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1000" y="1447800"/>
            <a:ext cx="8382000" cy="200054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6" name="Footer Placeholder 5"/>
          <p:cNvSpPr>
            <a:spLocks noGrp="1"/>
          </p:cNvSpPr>
          <p:nvPr userDrawn="1"/>
        </p:nvSpPr>
        <p:spPr>
          <a:xfrm>
            <a:off x="0" y="6604477"/>
            <a:ext cx="9144000" cy="253524"/>
          </a:xfrm>
          <a:prstGeom prst="rect">
            <a:avLst/>
          </a:prstGeom>
        </p:spPr>
        <p:txBody>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000" dirty="0" smtClean="0">
                <a:gradFill>
                  <a:gsLst>
                    <a:gs pos="0">
                      <a:srgbClr val="FFFFFF"/>
                    </a:gs>
                    <a:gs pos="100000">
                      <a:srgbClr val="FFFFFF"/>
                    </a:gs>
                  </a:gsLst>
                  <a:lin ang="5400000" scaled="0"/>
                </a:gradFill>
              </a:rPr>
              <a:t>©2010</a:t>
            </a:r>
            <a:r>
              <a:rPr lang="en-US" sz="1000" baseline="0" dirty="0" smtClean="0">
                <a:gradFill>
                  <a:gsLst>
                    <a:gs pos="0">
                      <a:srgbClr val="FFFFFF"/>
                    </a:gs>
                    <a:gs pos="100000">
                      <a:srgbClr val="FFFFFF"/>
                    </a:gs>
                  </a:gsLst>
                  <a:lin ang="5400000" scaled="0"/>
                </a:gradFill>
              </a:rPr>
              <a:t> </a:t>
            </a:r>
            <a:r>
              <a:rPr lang="en-US" sz="1000" dirty="0" smtClean="0">
                <a:gradFill>
                  <a:gsLst>
                    <a:gs pos="0">
                      <a:srgbClr val="FFFFFF"/>
                    </a:gs>
                    <a:gs pos="100000">
                      <a:srgbClr val="FFFFFF"/>
                    </a:gs>
                  </a:gsLst>
                  <a:lin ang="5400000" scaled="0"/>
                </a:gradFill>
              </a:rPr>
              <a:t>Microsoft </a:t>
            </a:r>
            <a:r>
              <a:rPr lang="en-US" sz="900" dirty="0" smtClean="0">
                <a:gradFill>
                  <a:gsLst>
                    <a:gs pos="0">
                      <a:srgbClr val="FFFFFF"/>
                    </a:gs>
                    <a:gs pos="100000">
                      <a:srgbClr val="FFFFFF"/>
                    </a:gs>
                  </a:gsLst>
                  <a:lin ang="5400000" scaled="0"/>
                </a:gradFill>
              </a:rPr>
              <a:t>Corporation</a:t>
            </a:r>
            <a:r>
              <a:rPr lang="en-US" sz="1000" dirty="0" smtClean="0">
                <a:gradFill>
                  <a:gsLst>
                    <a:gs pos="0">
                      <a:srgbClr val="FFFFFF"/>
                    </a:gs>
                    <a:gs pos="100000">
                      <a:srgbClr val="FFFFFF"/>
                    </a:gs>
                  </a:gsLst>
                  <a:lin ang="5400000" scaled="0"/>
                </a:gradFill>
              </a:rPr>
              <a:t>. All rights reserved. RTM Content - Published </a:t>
            </a:r>
            <a:r>
              <a:rPr lang="en-US" sz="1000" baseline="0" dirty="0" smtClean="0">
                <a:gradFill>
                  <a:gsLst>
                    <a:gs pos="0">
                      <a:srgbClr val="FFFFFF"/>
                    </a:gs>
                    <a:gs pos="100000">
                      <a:srgbClr val="FFFFFF"/>
                    </a:gs>
                  </a:gsLst>
                  <a:lin ang="5400000" scaled="0"/>
                </a:gradFill>
              </a:rPr>
              <a:t>May </a:t>
            </a:r>
            <a:r>
              <a:rPr lang="en-US" sz="1000" dirty="0" smtClean="0">
                <a:gradFill>
                  <a:gsLst>
                    <a:gs pos="0">
                      <a:srgbClr val="FFFFFF"/>
                    </a:gs>
                    <a:gs pos="100000">
                      <a:srgbClr val="FFFFFF"/>
                    </a:gs>
                  </a:gsLst>
                  <a:lin ang="5400000" scaled="0"/>
                </a:gradFill>
              </a:rPr>
              <a:t>2010</a:t>
            </a:r>
          </a:p>
          <a:p>
            <a:pPr algn="l"/>
            <a:endParaRPr lang="en-US" sz="1000" dirty="0">
              <a:gradFill>
                <a:gsLst>
                  <a:gs pos="0">
                    <a:srgbClr val="FFFFFF"/>
                  </a:gs>
                  <a:gs pos="100000">
                    <a:srgbClr val="FFFFFF"/>
                  </a:gs>
                </a:gsLst>
                <a:lin ang="5400000" scaled="0"/>
              </a:gradFill>
            </a:endParaRPr>
          </a:p>
        </p:txBody>
      </p:sp>
    </p:spTree>
  </p:cSld>
  <p:clrMap bg1="dk1" tx1="lt1" bg2="dk2" tx2="lt2" accent1="accent1" accent2="accent2" accent3="accent3" accent4="accent4" accent5="accent5" accent6="accent6" hlink="hlink" folHlink="folHlink"/>
  <p:sldLayoutIdLst>
    <p:sldLayoutId id="2147483694" r:id="rId1"/>
    <p:sldLayoutId id="2147483695" r:id="rId2"/>
    <p:sldLayoutId id="2147483696" r:id="rId3"/>
    <p:sldLayoutId id="2147483697" r:id="rId4"/>
    <p:sldLayoutId id="2147483698" r:id="rId5"/>
    <p:sldLayoutId id="2147483699" r:id="rId6"/>
    <p:sldLayoutId id="2147483700" r:id="rId7"/>
    <p:sldLayoutId id="2147483701" r:id="rId8"/>
    <p:sldLayoutId id="2147483702" r:id="rId9"/>
    <p:sldLayoutId id="2147483722" r:id="rId10"/>
    <p:sldLayoutId id="2147483723" r:id="rId11"/>
    <p:sldLayoutId id="2147483703" r:id="rId12"/>
    <p:sldLayoutId id="2147483704" r:id="rId13"/>
    <p:sldLayoutId id="2147483724" r:id="rId14"/>
    <p:sldLayoutId id="2147483725" r:id="rId15"/>
  </p:sldLayoutIdLst>
  <p:transition>
    <p:fade/>
  </p:transition>
  <p:hf hdr="0" dt="0"/>
  <p:txStyles>
    <p:titleStyle>
      <a:lvl1pPr algn="l" defTabSz="914363" rtl="0" eaLnBrk="1" latinLnBrk="0" hangingPunct="1">
        <a:lnSpc>
          <a:spcPct val="90000"/>
        </a:lnSpc>
        <a:spcBef>
          <a:spcPct val="0"/>
        </a:spcBef>
        <a:buNone/>
        <a:defRPr lang="en-US" sz="4800" b="0" kern="1200" cap="none" spc="-150" dirty="0" smtClean="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460375" indent="-460375" algn="l" defTabSz="914363" rtl="0" eaLnBrk="1" latinLnBrk="0" hangingPunct="1">
        <a:lnSpc>
          <a:spcPct val="90000"/>
        </a:lnSpc>
        <a:spcBef>
          <a:spcPct val="20000"/>
        </a:spcBef>
        <a:buSzPct val="85000"/>
        <a:buFontTx/>
        <a:buBlip>
          <a:blip r:embed="rId18"/>
        </a:buBlip>
        <a:defRPr sz="3200" kern="1200">
          <a:gradFill>
            <a:gsLst>
              <a:gs pos="0">
                <a:schemeClr val="tx1"/>
              </a:gs>
              <a:gs pos="86000">
                <a:schemeClr val="tx1"/>
              </a:gs>
            </a:gsLst>
            <a:lin ang="5400000" scaled="0"/>
          </a:gradFill>
          <a:latin typeface="+mn-lt"/>
          <a:ea typeface="+mn-ea"/>
          <a:cs typeface="+mn-cs"/>
        </a:defRPr>
      </a:lvl1pPr>
      <a:lvl2pPr marL="855663" indent="-395288" algn="l" defTabSz="914363" rtl="0" eaLnBrk="1" latinLnBrk="0" hangingPunct="1">
        <a:lnSpc>
          <a:spcPct val="90000"/>
        </a:lnSpc>
        <a:spcBef>
          <a:spcPct val="20000"/>
        </a:spcBef>
        <a:buSzPct val="85000"/>
        <a:buFontTx/>
        <a:buBlip>
          <a:blip r:embed="rId19"/>
        </a:buBlip>
        <a:defRPr sz="2800" kern="1200">
          <a:gradFill>
            <a:gsLst>
              <a:gs pos="0">
                <a:schemeClr val="tx1"/>
              </a:gs>
              <a:gs pos="86000">
                <a:schemeClr val="tx1"/>
              </a:gs>
            </a:gsLst>
            <a:lin ang="5400000" scaled="0"/>
          </a:gradFill>
          <a:latin typeface="+mn-lt"/>
          <a:ea typeface="+mn-ea"/>
          <a:cs typeface="+mn-cs"/>
        </a:defRPr>
      </a:lvl2pPr>
      <a:lvl3pPr marL="1258888" indent="-403225" algn="l" defTabSz="914363" rtl="0" eaLnBrk="1" latinLnBrk="0" hangingPunct="1">
        <a:lnSpc>
          <a:spcPct val="90000"/>
        </a:lnSpc>
        <a:spcBef>
          <a:spcPct val="20000"/>
        </a:spcBef>
        <a:buSzPct val="85000"/>
        <a:buFontTx/>
        <a:buBlip>
          <a:blip r:embed="rId19"/>
        </a:buBlip>
        <a:defRPr sz="2400" kern="1200">
          <a:gradFill>
            <a:gsLst>
              <a:gs pos="0">
                <a:schemeClr val="tx1"/>
              </a:gs>
              <a:gs pos="86000">
                <a:schemeClr val="tx1"/>
              </a:gs>
            </a:gsLst>
            <a:lin ang="5400000" scaled="0"/>
          </a:gradFill>
          <a:latin typeface="+mn-lt"/>
          <a:ea typeface="+mn-ea"/>
          <a:cs typeface="+mn-cs"/>
        </a:defRPr>
      </a:lvl3pPr>
      <a:lvl4pPr marL="1604963" indent="-346075" algn="l" defTabSz="914363" rtl="0" eaLnBrk="1" latinLnBrk="0" hangingPunct="1">
        <a:lnSpc>
          <a:spcPct val="90000"/>
        </a:lnSpc>
        <a:spcBef>
          <a:spcPct val="20000"/>
        </a:spcBef>
        <a:buSzPct val="85000"/>
        <a:buFontTx/>
        <a:buBlip>
          <a:blip r:embed="rId19"/>
        </a:buBlip>
        <a:defRPr sz="2000" kern="1200">
          <a:gradFill>
            <a:gsLst>
              <a:gs pos="0">
                <a:schemeClr val="tx1"/>
              </a:gs>
              <a:gs pos="86000">
                <a:schemeClr val="tx1"/>
              </a:gs>
            </a:gsLst>
            <a:lin ang="5400000" scaled="0"/>
          </a:gradFill>
          <a:latin typeface="+mn-lt"/>
          <a:ea typeface="+mn-ea"/>
          <a:cs typeface="+mn-cs"/>
        </a:defRPr>
      </a:lvl4pPr>
      <a:lvl5pPr marL="1941513" indent="-336550" algn="l" defTabSz="914363" rtl="0" eaLnBrk="1" latinLnBrk="0" hangingPunct="1">
        <a:lnSpc>
          <a:spcPct val="90000"/>
        </a:lnSpc>
        <a:spcBef>
          <a:spcPct val="20000"/>
        </a:spcBef>
        <a:buSzPct val="85000"/>
        <a:buFontTx/>
        <a:buBlip>
          <a:blip r:embed="rId19"/>
        </a:buBlip>
        <a:defRPr sz="2000" kern="1200">
          <a:gradFill>
            <a:gsLst>
              <a:gs pos="0">
                <a:schemeClr val="tx1"/>
              </a:gs>
              <a:gs pos="86000">
                <a:schemeClr val="tx1"/>
              </a:gs>
            </a:gsLst>
            <a:lin ang="5400000" scaled="0"/>
          </a:gra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4" name="Picture 3" descr="white rectangle.png"/>
          <p:cNvPicPr>
            <a:picLocks noChangeAspect="1"/>
          </p:cNvPicPr>
          <p:nvPr/>
        </p:nvPicPr>
        <p:blipFill>
          <a:blip r:embed="rId4"/>
          <a:srcRect b="10453"/>
          <a:stretch>
            <a:fillRect/>
          </a:stretch>
        </p:blipFill>
        <p:spPr>
          <a:xfrm>
            <a:off x="0" y="1299706"/>
            <a:ext cx="9144000" cy="5558294"/>
          </a:xfrm>
          <a:prstGeom prst="rect">
            <a:avLst/>
          </a:prstGeom>
        </p:spPr>
      </p:pic>
      <p:sp>
        <p:nvSpPr>
          <p:cNvPr id="2" name="Title Placeholder 1"/>
          <p:cNvSpPr>
            <a:spLocks noGrp="1"/>
          </p:cNvSpPr>
          <p:nvPr>
            <p:ph type="title"/>
          </p:nvPr>
        </p:nvSpPr>
        <p:spPr>
          <a:xfrm>
            <a:off x="381000" y="230188"/>
            <a:ext cx="8382000"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722312" y="1905000"/>
            <a:ext cx="8040688" cy="2108269"/>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Footer Placeholder 5"/>
          <p:cNvSpPr>
            <a:spLocks noGrp="1"/>
          </p:cNvSpPr>
          <p:nvPr userDrawn="1"/>
        </p:nvSpPr>
        <p:spPr>
          <a:xfrm>
            <a:off x="0" y="6604476"/>
            <a:ext cx="9144000" cy="365125"/>
          </a:xfrm>
          <a:prstGeom prst="rect">
            <a:avLst/>
          </a:prstGeom>
        </p:spPr>
        <p:txBody>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1000" dirty="0" smtClean="0">
                <a:solidFill>
                  <a:schemeClr val="bg1"/>
                </a:solidFill>
              </a:rPr>
              <a:t>©2010</a:t>
            </a:r>
            <a:r>
              <a:rPr lang="en-US" sz="1000" baseline="0" dirty="0" smtClean="0">
                <a:solidFill>
                  <a:schemeClr val="bg1"/>
                </a:solidFill>
              </a:rPr>
              <a:t> </a:t>
            </a:r>
            <a:r>
              <a:rPr lang="en-US" sz="1000" dirty="0" smtClean="0">
                <a:solidFill>
                  <a:schemeClr val="bg1"/>
                </a:solidFill>
              </a:rPr>
              <a:t>Microsoft </a:t>
            </a:r>
            <a:r>
              <a:rPr lang="en-US" sz="900" dirty="0" smtClean="0">
                <a:solidFill>
                  <a:schemeClr val="bg1"/>
                </a:solidFill>
              </a:rPr>
              <a:t>Corporation</a:t>
            </a:r>
            <a:r>
              <a:rPr lang="en-US" sz="1000" dirty="0" smtClean="0">
                <a:solidFill>
                  <a:schemeClr val="bg1"/>
                </a:solidFill>
              </a:rPr>
              <a:t>. All rights reserved. RTM Content - Published </a:t>
            </a:r>
            <a:r>
              <a:rPr lang="en-US" sz="1000" baseline="0" dirty="0" smtClean="0">
                <a:solidFill>
                  <a:schemeClr val="bg1"/>
                </a:solidFill>
              </a:rPr>
              <a:t>April </a:t>
            </a:r>
            <a:r>
              <a:rPr lang="en-US" sz="1000" dirty="0" smtClean="0">
                <a:solidFill>
                  <a:schemeClr val="bg1"/>
                </a:solidFill>
              </a:rPr>
              <a:t>2010</a:t>
            </a:r>
          </a:p>
        </p:txBody>
      </p:sp>
      <p:pic>
        <p:nvPicPr>
          <p:cNvPr id="1029" name="Picture 5" descr="C:\Users\vesaj\Pictures\SharePoint logos\ShrPt10_h_rgb.png"/>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7452000" y="6382800"/>
            <a:ext cx="1498128" cy="302400"/>
          </a:xfrm>
          <a:prstGeom prst="rect">
            <a:avLst/>
          </a:prstGeom>
          <a:noFill/>
          <a:extLst>
            <a:ext uri="{909E8E84-426E-40DD-AFC4-6F175D3DCCD1}">
              <a14:hiddenFill xmlns:a14="http://schemas.microsoft.com/office/drawing/2010/main">
                <a:solidFill>
                  <a:srgbClr val="FFFFFF"/>
                </a:solidFill>
              </a14:hiddenFill>
            </a:ext>
          </a:extLst>
        </p:spPr>
      </p:pic>
    </p:spTree>
  </p:cSld>
  <p:clrMap bg1="dk1" tx1="lt1" bg2="dk2" tx2="lt2" accent1="accent1" accent2="accent2" accent3="accent3" accent4="accent4" accent5="accent5" accent6="accent6" hlink="hlink" folHlink="folHlink"/>
  <p:sldLayoutIdLst>
    <p:sldLayoutId id="2147483721" r:id="rId1"/>
  </p:sldLayoutIdLst>
  <p:transition>
    <p:fade/>
  </p:transition>
  <p:hf hdr="0" dt="0"/>
  <p:txStyles>
    <p:titleStyle>
      <a:lvl1pPr algn="l" defTabSz="914363" rtl="0" eaLnBrk="1" latinLnBrk="0" hangingPunct="1">
        <a:lnSpc>
          <a:spcPct val="90000"/>
        </a:lnSpc>
        <a:spcBef>
          <a:spcPct val="0"/>
        </a:spcBef>
        <a:buNone/>
        <a:defRPr lang="en-US" sz="4800" b="0" kern="1200" cap="none" spc="-150" dirty="0">
          <a:ln w="3175">
            <a:noFill/>
          </a:ln>
          <a:gradFill flip="none" rotWithShape="1">
            <a:gsLst>
              <a:gs pos="0">
                <a:schemeClr val="tx1"/>
              </a:gs>
              <a:gs pos="86000">
                <a:schemeClr val="tx1"/>
              </a:gs>
            </a:gsLst>
            <a:lin ang="5400000" scaled="0"/>
            <a:tileRect/>
          </a:gradFill>
          <a:effectLst/>
          <a:latin typeface="+mj-lt"/>
          <a:ea typeface="+mn-ea"/>
          <a:cs typeface="Arial" charset="0"/>
        </a:defRPr>
      </a:lvl1pPr>
    </p:titleStyle>
    <p:bodyStyle>
      <a:lvl1pPr marL="0" indent="0" algn="l" defTabSz="914363" rtl="0" eaLnBrk="1" latinLnBrk="0" hangingPunct="1">
        <a:lnSpc>
          <a:spcPct val="90000"/>
        </a:lnSpc>
        <a:spcBef>
          <a:spcPct val="20000"/>
        </a:spcBef>
        <a:buFont typeface="Arial" pitchFamily="34" charset="0"/>
        <a:buNone/>
        <a:defRPr sz="3000" b="0" kern="1200">
          <a:gradFill>
            <a:gsLst>
              <a:gs pos="0">
                <a:srgbClr val="000000"/>
              </a:gs>
              <a:gs pos="86000">
                <a:srgbClr val="000000"/>
              </a:gs>
            </a:gsLst>
            <a:lin ang="5400000" scaled="0"/>
          </a:gradFill>
          <a:latin typeface="Consolas" pitchFamily="49" charset="0"/>
          <a:ea typeface="+mn-ea"/>
          <a:cs typeface="Courier New" pitchFamily="49" charset="0"/>
        </a:defRPr>
      </a:lvl1pPr>
      <a:lvl2pPr marL="384954" indent="-7937" algn="l" defTabSz="914363" rtl="0" eaLnBrk="1" latinLnBrk="0" hangingPunct="1">
        <a:lnSpc>
          <a:spcPct val="90000"/>
        </a:lnSpc>
        <a:spcBef>
          <a:spcPct val="20000"/>
        </a:spcBef>
        <a:buFont typeface="Arial" pitchFamily="34" charset="0"/>
        <a:buNone/>
        <a:defRPr sz="2800" b="0" kern="1200">
          <a:gradFill>
            <a:gsLst>
              <a:gs pos="0">
                <a:srgbClr val="000000"/>
              </a:gs>
              <a:gs pos="86000">
                <a:srgbClr val="000000"/>
              </a:gs>
            </a:gsLst>
            <a:lin ang="5400000" scaled="0"/>
          </a:gradFill>
          <a:latin typeface="Consolas" pitchFamily="49" charset="0"/>
          <a:ea typeface="+mn-ea"/>
          <a:cs typeface="Courier New" pitchFamily="49" charset="0"/>
        </a:defRPr>
      </a:lvl2pPr>
      <a:lvl3pPr marL="761970"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3pPr>
      <a:lvl4pPr marL="1094009" indent="7937"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4pPr>
      <a:lvl5pPr marL="1426047" indent="0" algn="l" defTabSz="914363" rtl="0" eaLnBrk="1" latinLnBrk="0" hangingPunct="1">
        <a:lnSpc>
          <a:spcPct val="90000"/>
        </a:lnSpc>
        <a:spcBef>
          <a:spcPct val="20000"/>
        </a:spcBef>
        <a:buFont typeface="Arial" pitchFamily="34" charset="0"/>
        <a:buNone/>
        <a:defRPr sz="2400" b="0" kern="1200">
          <a:gradFill>
            <a:gsLst>
              <a:gs pos="0">
                <a:srgbClr val="000000"/>
              </a:gs>
              <a:gs pos="86000">
                <a:srgbClr val="000000"/>
              </a:gs>
            </a:gsLst>
            <a:lin ang="5400000" scaled="0"/>
          </a:gradFill>
          <a:latin typeface="Consolas" pitchFamily="49" charset="0"/>
          <a:ea typeface="+mn-ea"/>
          <a:cs typeface="Courier New" pitchFamily="49" charset="0"/>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0.xml"/><Relationship Id="rId1" Type="http://schemas.openxmlformats.org/officeDocument/2006/relationships/slideLayout" Target="../slideLayouts/slideLayout4.xml"/><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29.png"/><Relationship Id="rId4"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4.xml"/><Relationship Id="rId1" Type="http://schemas.openxmlformats.org/officeDocument/2006/relationships/slideLayout" Target="../slideLayouts/slideLayout15.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32.emf"/><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35.png"/><Relationship Id="rId4" Type="http://schemas.openxmlformats.org/officeDocument/2006/relationships/image" Target="../media/image34.emf"/></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0.xml"/><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smtClean="0"/>
              <a:t>SharePoint Designer Workflows</a:t>
            </a:r>
            <a:endParaRPr lang="nl-NL" dirty="0"/>
          </a:p>
        </p:txBody>
      </p:sp>
      <p:sp>
        <p:nvSpPr>
          <p:cNvPr id="25" name="Content Placeholder 24"/>
          <p:cNvSpPr>
            <a:spLocks noGrp="1"/>
          </p:cNvSpPr>
          <p:nvPr>
            <p:ph idx="1"/>
          </p:nvPr>
        </p:nvSpPr>
        <p:spPr>
          <a:xfrm>
            <a:off x="381000" y="1412875"/>
            <a:ext cx="8382000" cy="387798"/>
          </a:xfrm>
        </p:spPr>
        <p:txBody>
          <a:bodyPr/>
          <a:lstStyle/>
          <a:p>
            <a:r>
              <a:rPr lang="en-US" sz="2800" dirty="0" smtClean="0"/>
              <a:t>New “Full Screen” declarative workflow designer</a:t>
            </a:r>
            <a:endParaRPr lang="nl-NL" sz="2800" dirty="0"/>
          </a:p>
        </p:txBody>
      </p:sp>
      <p:pic>
        <p:nvPicPr>
          <p:cNvPr id="921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2678" y="1971344"/>
            <a:ext cx="6186708" cy="4121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9128" y="6035040"/>
            <a:ext cx="2404872" cy="3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9792199"/>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498598"/>
          </a:xfrm>
        </p:spPr>
        <p:txBody>
          <a:bodyPr/>
          <a:lstStyle/>
          <a:p>
            <a:r>
              <a:rPr lang="en-US" sz="3600" dirty="0" smtClean="0"/>
              <a:t>SPD’s Declarative Workflow Designer </a:t>
            </a:r>
            <a:endParaRPr lang="en-US" sz="3600" dirty="0"/>
          </a:p>
        </p:txBody>
      </p:sp>
      <p:sp>
        <p:nvSpPr>
          <p:cNvPr id="21" name="Text Placeholder 20"/>
          <p:cNvSpPr>
            <a:spLocks noGrp="1"/>
          </p:cNvSpPr>
          <p:nvPr>
            <p:ph idx="1"/>
          </p:nvPr>
        </p:nvSpPr>
        <p:spPr>
          <a:xfrm>
            <a:off x="381000" y="990580"/>
            <a:ext cx="8382000" cy="4924425"/>
          </a:xfrm>
        </p:spPr>
        <p:txBody>
          <a:bodyPr/>
          <a:lstStyle/>
          <a:p>
            <a:r>
              <a:rPr lang="en-US" sz="2800" dirty="0" smtClean="0"/>
              <a:t>Core tooling improvements</a:t>
            </a:r>
          </a:p>
          <a:p>
            <a:pPr lvl="1"/>
            <a:r>
              <a:rPr lang="en-US" sz="2400" dirty="0" smtClean="0"/>
              <a:t>Constructs</a:t>
            </a:r>
          </a:p>
          <a:p>
            <a:pPr lvl="2"/>
            <a:r>
              <a:rPr lang="en-US" sz="2000" dirty="0" smtClean="0"/>
              <a:t>nested logic</a:t>
            </a:r>
          </a:p>
          <a:p>
            <a:pPr lvl="2"/>
            <a:r>
              <a:rPr lang="en-US" sz="2000" dirty="0" smtClean="0"/>
              <a:t>impersonation step</a:t>
            </a:r>
          </a:p>
          <a:p>
            <a:pPr lvl="2"/>
            <a:r>
              <a:rPr lang="en-US" sz="2000" dirty="0" smtClean="0"/>
              <a:t>Parallel blocks</a:t>
            </a:r>
          </a:p>
          <a:p>
            <a:pPr lvl="1"/>
            <a:r>
              <a:rPr lang="en-US" sz="2400" dirty="0" smtClean="0"/>
              <a:t>Enhanced data binding, on-demand columns</a:t>
            </a:r>
          </a:p>
          <a:p>
            <a:r>
              <a:rPr lang="en-US" sz="2800" dirty="0" smtClean="0"/>
              <a:t>Use new and improved actions</a:t>
            </a:r>
          </a:p>
          <a:p>
            <a:pPr lvl="1"/>
            <a:r>
              <a:rPr lang="en-US" sz="2400" dirty="0" smtClean="0"/>
              <a:t>Manager, user profile lookups</a:t>
            </a:r>
          </a:p>
          <a:p>
            <a:pPr lvl="1"/>
            <a:r>
              <a:rPr lang="en-US" sz="2400" dirty="0" smtClean="0"/>
              <a:t>Doc set and record management</a:t>
            </a:r>
          </a:p>
          <a:p>
            <a:pPr lvl="1"/>
            <a:r>
              <a:rPr lang="en-US" sz="2400" dirty="0" smtClean="0"/>
              <a:t>Read/write to external lists</a:t>
            </a:r>
          </a:p>
          <a:p>
            <a:r>
              <a:rPr lang="en-US" sz="2800" dirty="0" smtClean="0"/>
              <a:t>Import Visio SharePoint Workflows</a:t>
            </a:r>
          </a:p>
          <a:p>
            <a:r>
              <a:rPr lang="en-US" sz="2800" dirty="0" smtClean="0"/>
              <a:t>Solution packaging for portability</a:t>
            </a:r>
          </a:p>
        </p:txBody>
      </p:sp>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128" y="6035040"/>
            <a:ext cx="2404872" cy="3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05783767"/>
      </p:ext>
    </p:extLst>
  </p:cSld>
  <p:clrMapOvr>
    <a:masterClrMapping/>
  </p:clrMapOvr>
  <p:transition>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Types of Workflows</a:t>
            </a:r>
            <a:endParaRPr lang="en-US" dirty="0"/>
          </a:p>
        </p:txBody>
      </p:sp>
      <p:sp>
        <p:nvSpPr>
          <p:cNvPr id="3" name="Content Placeholder 2"/>
          <p:cNvSpPr>
            <a:spLocks noGrp="1"/>
          </p:cNvSpPr>
          <p:nvPr>
            <p:ph idx="1"/>
          </p:nvPr>
        </p:nvSpPr>
        <p:spPr>
          <a:xfrm>
            <a:off x="381000" y="1447799"/>
            <a:ext cx="8382000" cy="4869025"/>
          </a:xfrm>
        </p:spPr>
        <p:txBody>
          <a:bodyPr/>
          <a:lstStyle/>
          <a:p>
            <a:r>
              <a:rPr lang="en-US" sz="2400" dirty="0" smtClean="0"/>
              <a:t>List Workflow</a:t>
            </a:r>
          </a:p>
          <a:p>
            <a:pPr lvl="1"/>
            <a:r>
              <a:rPr lang="en-US" sz="2000" dirty="0" smtClean="0"/>
              <a:t>Associated with a list</a:t>
            </a:r>
          </a:p>
          <a:p>
            <a:pPr lvl="1"/>
            <a:r>
              <a:rPr lang="en-US" sz="2000" dirty="0" smtClean="0"/>
              <a:t>Much like MOSS 2007 Workflows</a:t>
            </a:r>
          </a:p>
          <a:p>
            <a:pPr lvl="1"/>
            <a:r>
              <a:rPr lang="en-US" sz="2000" dirty="0"/>
              <a:t>Can be created in SPD </a:t>
            </a:r>
            <a:r>
              <a:rPr lang="en-US" sz="2000" dirty="0" smtClean="0"/>
              <a:t>2010</a:t>
            </a:r>
          </a:p>
          <a:p>
            <a:pPr lvl="1"/>
            <a:r>
              <a:rPr lang="en-US" sz="2000" dirty="0" smtClean="0"/>
              <a:t>Can be imported/exported from Visio</a:t>
            </a:r>
            <a:endParaRPr lang="en-US" sz="2000" dirty="0"/>
          </a:p>
          <a:p>
            <a:r>
              <a:rPr lang="en-US" sz="2400" dirty="0" smtClean="0"/>
              <a:t>Reusable Workflow</a:t>
            </a:r>
          </a:p>
          <a:p>
            <a:pPr lvl="1"/>
            <a:r>
              <a:rPr lang="en-US" sz="2000" dirty="0" smtClean="0"/>
              <a:t>Can be assigned to content type</a:t>
            </a:r>
          </a:p>
          <a:p>
            <a:pPr lvl="1"/>
            <a:r>
              <a:rPr lang="en-US" sz="2000" dirty="0" smtClean="0"/>
              <a:t>Can be exported to </a:t>
            </a:r>
            <a:r>
              <a:rPr lang="en-US" sz="2000" b="1" dirty="0" smtClean="0"/>
              <a:t>.</a:t>
            </a:r>
            <a:r>
              <a:rPr lang="en-US" sz="2000" b="1" dirty="0" err="1" smtClean="0"/>
              <a:t>wsp</a:t>
            </a:r>
            <a:r>
              <a:rPr lang="en-US" sz="2000" dirty="0" smtClean="0"/>
              <a:t> for use in other sites</a:t>
            </a:r>
          </a:p>
          <a:p>
            <a:pPr lvl="1"/>
            <a:r>
              <a:rPr lang="en-US" sz="2000" dirty="0"/>
              <a:t>Can be </a:t>
            </a:r>
            <a:r>
              <a:rPr lang="en-US" sz="2000" dirty="0" smtClean="0"/>
              <a:t>imported/exported </a:t>
            </a:r>
            <a:r>
              <a:rPr lang="en-US" sz="2000" dirty="0"/>
              <a:t>from </a:t>
            </a:r>
            <a:r>
              <a:rPr lang="en-US" sz="2000" dirty="0" smtClean="0"/>
              <a:t>Visio</a:t>
            </a:r>
          </a:p>
          <a:p>
            <a:pPr lvl="1"/>
            <a:r>
              <a:rPr lang="en-US" sz="2000" dirty="0"/>
              <a:t>Can be created in SPD 2010 &amp; VS2010</a:t>
            </a:r>
            <a:endParaRPr lang="en-US" dirty="0"/>
          </a:p>
          <a:p>
            <a:r>
              <a:rPr lang="en-US" sz="2400" dirty="0" smtClean="0"/>
              <a:t>Site Workflow</a:t>
            </a:r>
          </a:p>
          <a:p>
            <a:pPr lvl="1"/>
            <a:r>
              <a:rPr lang="en-US" sz="2000" dirty="0" smtClean="0"/>
              <a:t>Not bound by a list</a:t>
            </a:r>
          </a:p>
          <a:p>
            <a:pPr lvl="1"/>
            <a:r>
              <a:rPr lang="en-US" sz="2000" dirty="0" smtClean="0"/>
              <a:t>Manually Started or via OM</a:t>
            </a:r>
          </a:p>
          <a:p>
            <a:pPr lvl="1"/>
            <a:r>
              <a:rPr lang="en-US" sz="2000" dirty="0" smtClean="0"/>
              <a:t>Can be created in SPD 2010 &amp; VS2010</a:t>
            </a:r>
            <a:endParaRPr lang="en-US" sz="2800"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7514" y="1155738"/>
            <a:ext cx="2074932" cy="800653"/>
          </a:xfrm>
          <a:prstGeom prst="rect">
            <a:avLst/>
          </a:prstGeom>
          <a:noFill/>
          <a:ln>
            <a:noFill/>
          </a:ln>
          <a:effectLst>
            <a:outerShdw dist="35921" dir="2700000" algn="ctr" rotWithShape="0">
              <a:schemeClr val="bg2"/>
            </a:outerShdw>
            <a:reflection blurRad="6350" stA="50000" endA="300" endPos="55500" dist="508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9128" y="6035040"/>
            <a:ext cx="2404872" cy="3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224373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09398"/>
          </a:xfrm>
        </p:spPr>
        <p:txBody>
          <a:bodyPr/>
          <a:lstStyle/>
          <a:p>
            <a:r>
              <a:rPr lang="en-US" sz="4400" dirty="0" smtClean="0"/>
              <a:t>SharePoint Designer OOTB Actions</a:t>
            </a:r>
            <a:endParaRPr lang="en-US" sz="4400" dirty="0"/>
          </a:p>
        </p:txBody>
      </p:sp>
      <p:sp>
        <p:nvSpPr>
          <p:cNvPr id="3" name="Text Placeholder 2"/>
          <p:cNvSpPr>
            <a:spLocks noGrp="1"/>
          </p:cNvSpPr>
          <p:nvPr>
            <p:ph type="body" sz="quarter" idx="10"/>
          </p:nvPr>
        </p:nvSpPr>
        <p:spPr>
          <a:xfrm>
            <a:off x="381000" y="1447799"/>
            <a:ext cx="8382000" cy="5669244"/>
          </a:xfrm>
        </p:spPr>
        <p:txBody>
          <a:bodyPr/>
          <a:lstStyle/>
          <a:p>
            <a:r>
              <a:rPr lang="en-US" sz="2800" dirty="0" smtClean="0"/>
              <a:t>Core Actions</a:t>
            </a:r>
          </a:p>
          <a:p>
            <a:pPr lvl="1"/>
            <a:r>
              <a:rPr lang="en-US" sz="2400" dirty="0" smtClean="0"/>
              <a:t>Send Email, Set WF Status…</a:t>
            </a:r>
          </a:p>
          <a:p>
            <a:r>
              <a:rPr lang="en-US" sz="2800" dirty="0" smtClean="0"/>
              <a:t>Document Set Actions</a:t>
            </a:r>
          </a:p>
          <a:p>
            <a:pPr lvl="1"/>
            <a:r>
              <a:rPr lang="en-US" sz="2400" dirty="0" smtClean="0"/>
              <a:t>Send to Repository, Start Approval…</a:t>
            </a:r>
          </a:p>
          <a:p>
            <a:r>
              <a:rPr lang="en-US" sz="2800" dirty="0" smtClean="0"/>
              <a:t>List Actions</a:t>
            </a:r>
          </a:p>
          <a:p>
            <a:pPr lvl="1"/>
            <a:r>
              <a:rPr lang="en-US" sz="2400" dirty="0" smtClean="0"/>
              <a:t>Check In/Out Item, Declare Record…</a:t>
            </a:r>
          </a:p>
          <a:p>
            <a:r>
              <a:rPr lang="en-US" sz="2800" dirty="0" smtClean="0"/>
              <a:t>Relational Actions</a:t>
            </a:r>
          </a:p>
          <a:p>
            <a:pPr lvl="1"/>
            <a:r>
              <a:rPr lang="en-US" sz="2400" dirty="0" smtClean="0"/>
              <a:t>Lookup Manager of User</a:t>
            </a:r>
          </a:p>
          <a:p>
            <a:r>
              <a:rPr lang="en-US" sz="2800" dirty="0"/>
              <a:t>Utility Actions</a:t>
            </a:r>
          </a:p>
          <a:p>
            <a:pPr lvl="1"/>
            <a:r>
              <a:rPr lang="en-US" sz="2400" dirty="0"/>
              <a:t>Substring operations, Interval between dates</a:t>
            </a:r>
          </a:p>
          <a:p>
            <a:r>
              <a:rPr lang="en-US" sz="2800" dirty="0" smtClean="0"/>
              <a:t>Task Actions</a:t>
            </a:r>
          </a:p>
          <a:p>
            <a:pPr lvl="1"/>
            <a:r>
              <a:rPr lang="en-US" sz="2400" dirty="0" smtClean="0"/>
              <a:t>Start Approval, Assign a To-Do…</a:t>
            </a:r>
          </a:p>
          <a:p>
            <a:endParaRPr lang="en-US" sz="28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128" y="6035040"/>
            <a:ext cx="2404872" cy="3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6164935"/>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Task Process Designer</a:t>
            </a:r>
            <a:endParaRPr lang="en-US" dirty="0"/>
          </a:p>
        </p:txBody>
      </p:sp>
      <p:sp>
        <p:nvSpPr>
          <p:cNvPr id="3" name="Text Placeholder 2"/>
          <p:cNvSpPr>
            <a:spLocks noGrp="1"/>
          </p:cNvSpPr>
          <p:nvPr>
            <p:ph type="body" sz="quarter" idx="10"/>
          </p:nvPr>
        </p:nvSpPr>
        <p:spPr>
          <a:xfrm>
            <a:off x="381000" y="1447799"/>
            <a:ext cx="4261428" cy="3656386"/>
          </a:xfrm>
        </p:spPr>
        <p:txBody>
          <a:bodyPr/>
          <a:lstStyle/>
          <a:p>
            <a:r>
              <a:rPr lang="en-US" sz="2400" dirty="0"/>
              <a:t>View all task </a:t>
            </a:r>
            <a:r>
              <a:rPr lang="en-US" sz="2400" dirty="0" smtClean="0"/>
              <a:t>information</a:t>
            </a:r>
            <a:endParaRPr lang="en-US" sz="2400" dirty="0"/>
          </a:p>
          <a:p>
            <a:pPr lvl="0"/>
            <a:r>
              <a:rPr lang="en-US" sz="2400" dirty="0"/>
              <a:t>Customize the whole process, or </a:t>
            </a:r>
            <a:r>
              <a:rPr lang="en-US" sz="2400" dirty="0" smtClean="0"/>
              <a:t>individual </a:t>
            </a:r>
            <a:r>
              <a:rPr lang="en-US" sz="2400" dirty="0"/>
              <a:t>tasks (or both)</a:t>
            </a:r>
          </a:p>
          <a:p>
            <a:r>
              <a:rPr lang="en-US" sz="2400" dirty="0" smtClean="0"/>
              <a:t>Build robust </a:t>
            </a:r>
            <a:r>
              <a:rPr lang="en-US" sz="2400" dirty="0"/>
              <a:t>behaviors</a:t>
            </a:r>
          </a:p>
          <a:p>
            <a:pPr lvl="1"/>
            <a:r>
              <a:rPr lang="en-US" sz="2000" dirty="0"/>
              <a:t>“If 50% agree, auto-approve”</a:t>
            </a:r>
          </a:p>
          <a:p>
            <a:pPr lvl="1"/>
            <a:r>
              <a:rPr lang="en-US" sz="2000" dirty="0"/>
              <a:t>“If user is unavailable, escalate to manager”</a:t>
            </a:r>
          </a:p>
          <a:p>
            <a:pPr lvl="1"/>
            <a:r>
              <a:rPr lang="en-US" sz="2000" dirty="0"/>
              <a:t>“If this task wasn’t meant for me, let me reassign it to another user</a:t>
            </a:r>
            <a:r>
              <a:rPr lang="en-US" sz="2000" dirty="0" smtClean="0"/>
              <a:t>”</a:t>
            </a:r>
            <a:endParaRPr lang="en-US" sz="2000"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128" y="6035040"/>
            <a:ext cx="2404872" cy="3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2428" y="1423609"/>
            <a:ext cx="4193400" cy="2708058"/>
          </a:xfrm>
          <a:prstGeom prst="rect">
            <a:avLst/>
          </a:prstGeom>
          <a:noFill/>
          <a:ln>
            <a:noFill/>
          </a:ln>
          <a:effectLst>
            <a:outerShdw dist="35921" dir="2700000" algn="ctr" rotWithShape="0">
              <a:schemeClr val="bg2"/>
            </a:outerShdw>
            <a:reflection blurRad="6350" stA="46000" endPos="30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16648213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t>Visio Visualization</a:t>
            </a:r>
            <a:endParaRPr lang="nl-NL" dirty="0"/>
          </a:p>
        </p:txBody>
      </p:sp>
      <p:sp>
        <p:nvSpPr>
          <p:cNvPr id="3" name="Content Placeholder 2"/>
          <p:cNvSpPr>
            <a:spLocks noGrp="1"/>
          </p:cNvSpPr>
          <p:nvPr>
            <p:ph idx="1"/>
          </p:nvPr>
        </p:nvSpPr>
        <p:spPr>
          <a:xfrm>
            <a:off x="381000" y="1412875"/>
            <a:ext cx="8382000" cy="1865126"/>
          </a:xfrm>
        </p:spPr>
        <p:txBody>
          <a:bodyPr/>
          <a:lstStyle/>
          <a:p>
            <a:r>
              <a:rPr lang="en-US" dirty="0" smtClean="0"/>
              <a:t>Visualize a single workflow instance</a:t>
            </a:r>
          </a:p>
          <a:p>
            <a:pPr lvl="1"/>
            <a:r>
              <a:rPr lang="en-US" dirty="0" smtClean="0"/>
              <a:t>Not for aggregation, reporting or auditing</a:t>
            </a:r>
          </a:p>
          <a:p>
            <a:pPr lvl="1"/>
            <a:r>
              <a:rPr lang="en-US" dirty="0" smtClean="0"/>
              <a:t>Only for SharePoint Designer</a:t>
            </a:r>
          </a:p>
          <a:p>
            <a:pPr lvl="1"/>
            <a:endParaRPr lang="nl-NL" dirty="0"/>
          </a:p>
        </p:txBody>
      </p:sp>
      <p:pic>
        <p:nvPicPr>
          <p:cNvPr id="5" name="Picture 4" descr="Ribbon3.png"/>
          <p:cNvPicPr>
            <a:picLocks noChangeAspect="1"/>
          </p:cNvPicPr>
          <p:nvPr/>
        </p:nvPicPr>
        <p:blipFill>
          <a:blip r:embed="rId3" cstate="print"/>
          <a:srcRect l="15000" t="36667" r="20000" b="34444"/>
          <a:stretch>
            <a:fillRect/>
          </a:stretch>
        </p:blipFill>
        <p:spPr>
          <a:xfrm>
            <a:off x="685800" y="3048000"/>
            <a:ext cx="7772400" cy="2590800"/>
          </a:xfrm>
          <a:prstGeom prst="rect">
            <a:avLst/>
          </a:prstGeom>
        </p:spPr>
      </p:pic>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9128" y="6035040"/>
            <a:ext cx="2404872" cy="3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79404"/>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Activities</a:t>
            </a:r>
            <a:endParaRPr lang="en-US" dirty="0"/>
          </a:p>
        </p:txBody>
      </p:sp>
      <p:sp>
        <p:nvSpPr>
          <p:cNvPr id="21" name="Text Placeholder 20"/>
          <p:cNvSpPr>
            <a:spLocks noGrp="1"/>
          </p:cNvSpPr>
          <p:nvPr>
            <p:ph type="body" sz="quarter" idx="10"/>
          </p:nvPr>
        </p:nvSpPr>
        <p:spPr>
          <a:xfrm>
            <a:off x="381000" y="1447799"/>
            <a:ext cx="8382000" cy="3336298"/>
          </a:xfrm>
        </p:spPr>
        <p:txBody>
          <a:bodyPr/>
          <a:lstStyle/>
          <a:p>
            <a:r>
              <a:rPr lang="en-US" dirty="0" smtClean="0"/>
              <a:t>Plug in your own custom activities</a:t>
            </a:r>
          </a:p>
          <a:p>
            <a:pPr lvl="1"/>
            <a:r>
              <a:rPr lang="en-US" dirty="0" smtClean="0"/>
              <a:t>Fully trusted deployment model, or…</a:t>
            </a:r>
          </a:p>
          <a:p>
            <a:pPr lvl="1"/>
            <a:r>
              <a:rPr lang="en-US" dirty="0" smtClean="0"/>
              <a:t>Limited functionality when deployed as Sandboxed solution</a:t>
            </a:r>
          </a:p>
          <a:p>
            <a:r>
              <a:rPr lang="en-US" dirty="0" smtClean="0"/>
              <a:t>Or build on top of existing activities</a:t>
            </a:r>
          </a:p>
          <a:p>
            <a:pPr lvl="1"/>
            <a:r>
              <a:rPr lang="en-US" dirty="0" smtClean="0"/>
              <a:t>OfficeTask exposed in Visual Studio</a:t>
            </a:r>
          </a:p>
          <a:p>
            <a:r>
              <a:rPr lang="en-US" dirty="0" smtClean="0"/>
              <a:t>Leverage in existing workflows</a:t>
            </a:r>
          </a:p>
        </p:txBody>
      </p:sp>
      <p:pic>
        <p:nvPicPr>
          <p:cNvPr id="20"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128" y="6035040"/>
            <a:ext cx="2404872" cy="3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80612715"/>
      </p:ext>
    </p:extLst>
  </p:cSld>
  <p:clrMapOvr>
    <a:masterClrMapping/>
  </p:clrMapOvr>
  <p:transition>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SharePoint Designer Workflows</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128" y="6035040"/>
            <a:ext cx="2404872" cy="3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88696931"/>
      </p:ext>
    </p:extLst>
  </p:cSld>
  <p:clrMapOvr>
    <a:masterClrMapping/>
  </p:clrMapOvr>
  <p:transition>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661993"/>
          </a:xfrm>
        </p:spPr>
        <p:txBody>
          <a:bodyPr/>
          <a:lstStyle/>
          <a:p>
            <a:r>
              <a:rPr lang="en-US" dirty="0"/>
              <a:t>Developing Workflows with </a:t>
            </a:r>
            <a:r>
              <a:rPr lang="en-US" dirty="0" smtClean="0"/>
              <a:t>Visual Studio </a:t>
            </a:r>
            <a:r>
              <a:rPr lang="en-US" dirty="0"/>
              <a:t>2010</a:t>
            </a:r>
            <a:br>
              <a:rPr lang="en-US" dirty="0"/>
            </a:br>
            <a:endParaRPr 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128" y="6035040"/>
            <a:ext cx="2404872" cy="35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41632"/>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1218795"/>
          </a:xfrm>
        </p:spPr>
        <p:txBody>
          <a:bodyPr/>
          <a:lstStyle/>
          <a:p>
            <a:r>
              <a:rPr lang="en-US" dirty="0" smtClean="0"/>
              <a:t>What’s new in Visual Studio 2010</a:t>
            </a:r>
            <a:br>
              <a:rPr lang="en-US" dirty="0" smtClean="0"/>
            </a:br>
            <a:endParaRPr lang="nl-NL" dirty="0"/>
          </a:p>
        </p:txBody>
      </p:sp>
      <p:sp>
        <p:nvSpPr>
          <p:cNvPr id="3" name="Content Placeholder 2"/>
          <p:cNvSpPr>
            <a:spLocks noGrp="1"/>
          </p:cNvSpPr>
          <p:nvPr>
            <p:ph idx="1"/>
          </p:nvPr>
        </p:nvSpPr>
        <p:spPr>
          <a:xfrm>
            <a:off x="381000" y="1412875"/>
            <a:ext cx="8382000" cy="3151632"/>
          </a:xfrm>
        </p:spPr>
        <p:txBody>
          <a:bodyPr/>
          <a:lstStyle/>
          <a:p>
            <a:r>
              <a:rPr lang="en-US" dirty="0" smtClean="0"/>
              <a:t>Site Workflows</a:t>
            </a:r>
          </a:p>
          <a:p>
            <a:r>
              <a:rPr lang="en-US" dirty="0" smtClean="0"/>
              <a:t>Import Reusable Workflows</a:t>
            </a:r>
          </a:p>
          <a:p>
            <a:r>
              <a:rPr lang="en-US" dirty="0" smtClean="0"/>
              <a:t>ASP.NET Form Templates</a:t>
            </a:r>
          </a:p>
          <a:p>
            <a:r>
              <a:rPr lang="en-US" dirty="0" smtClean="0"/>
              <a:t>Workflow Events</a:t>
            </a:r>
          </a:p>
          <a:p>
            <a:r>
              <a:rPr lang="en-US" dirty="0" smtClean="0"/>
              <a:t>Sandboxed Custom Activities</a:t>
            </a:r>
          </a:p>
          <a:p>
            <a:r>
              <a:rPr lang="en-US" dirty="0"/>
              <a:t>External Data </a:t>
            </a:r>
            <a:r>
              <a:rPr lang="en-US" dirty="0" smtClean="0"/>
              <a:t>Exchange Services</a:t>
            </a:r>
          </a:p>
        </p:txBody>
      </p:sp>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128" y="6035040"/>
            <a:ext cx="2404872" cy="35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234253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400"/>
              <a:t>Workflow Enhancements in SharePoint 2010</a:t>
            </a:r>
            <a:endParaRPr lang="en-US" sz="4400" dirty="0"/>
          </a:p>
        </p:txBody>
      </p:sp>
      <p:sp>
        <p:nvSpPr>
          <p:cNvPr id="3" name="Subtitle 3"/>
          <p:cNvSpPr>
            <a:spLocks noGrp="1"/>
          </p:cNvSpPr>
          <p:nvPr/>
        </p:nvSpPr>
        <p:spPr>
          <a:xfrm>
            <a:off x="731043" y="4705362"/>
            <a:ext cx="7681914" cy="1292662"/>
          </a:xfrm>
          <a:prstGeom prst="rect">
            <a:avLst/>
          </a:prstGeom>
        </p:spPr>
        <p:txBody>
          <a:bodyPr vert="horz" wrap="square" lIns="0" tIns="0" rIns="0" bIns="0" rtlCol="0" anchor="b" anchorCtr="0">
            <a:spAutoFit/>
          </a:bodyPr>
          <a:lstStyle>
            <a:defPPr>
              <a:defRPr lang="en-US"/>
            </a:defPPr>
            <a:lvl1pPr marL="0" algn="l" defTabSz="914363" rtl="0" eaLnBrk="1" latinLnBrk="0" hangingPunct="1">
              <a:defRPr sz="1800" kern="1200">
                <a:solidFill>
                  <a:schemeClr val="tx1"/>
                </a:solidFill>
                <a:latin typeface="+mn-lt"/>
                <a:ea typeface="+mn-ea"/>
                <a:cs typeface="+mn-cs"/>
              </a:defRPr>
            </a:lvl1pPr>
            <a:lvl2pPr marL="457182" algn="l" defTabSz="914363" rtl="0" eaLnBrk="1" latinLnBrk="0" hangingPunct="1">
              <a:defRPr sz="1800" kern="1200">
                <a:solidFill>
                  <a:schemeClr val="tx1"/>
                </a:solidFill>
                <a:latin typeface="+mn-lt"/>
                <a:ea typeface="+mn-ea"/>
                <a:cs typeface="+mn-cs"/>
              </a:defRPr>
            </a:lvl2pPr>
            <a:lvl3pPr marL="914363" algn="l" defTabSz="914363" rtl="0" eaLnBrk="1" latinLnBrk="0" hangingPunct="1">
              <a:defRPr sz="1800" kern="1200">
                <a:solidFill>
                  <a:schemeClr val="tx1"/>
                </a:solidFill>
                <a:latin typeface="+mn-lt"/>
                <a:ea typeface="+mn-ea"/>
                <a:cs typeface="+mn-cs"/>
              </a:defRPr>
            </a:lvl3pPr>
            <a:lvl4pPr marL="1371545" algn="l" defTabSz="914363" rtl="0" eaLnBrk="1" latinLnBrk="0" hangingPunct="1">
              <a:defRPr sz="1800" kern="1200">
                <a:solidFill>
                  <a:schemeClr val="tx1"/>
                </a:solidFill>
                <a:latin typeface="+mn-lt"/>
                <a:ea typeface="+mn-ea"/>
                <a:cs typeface="+mn-cs"/>
              </a:defRPr>
            </a:lvl4pPr>
            <a:lvl5pPr marL="1828727" algn="l" defTabSz="914363" rtl="0" eaLnBrk="1" latinLnBrk="0" hangingPunct="1">
              <a:defRPr sz="1800" kern="1200">
                <a:solidFill>
                  <a:schemeClr val="tx1"/>
                </a:solidFill>
                <a:latin typeface="+mn-lt"/>
                <a:ea typeface="+mn-ea"/>
                <a:cs typeface="+mn-cs"/>
              </a:defRPr>
            </a:lvl5pPr>
            <a:lvl6pPr marL="2285909" algn="l" defTabSz="914363" rtl="0" eaLnBrk="1" latinLnBrk="0" hangingPunct="1">
              <a:defRPr sz="1800" kern="1200">
                <a:solidFill>
                  <a:schemeClr val="tx1"/>
                </a:solidFill>
                <a:latin typeface="+mn-lt"/>
                <a:ea typeface="+mn-ea"/>
                <a:cs typeface="+mn-cs"/>
              </a:defRPr>
            </a:lvl6pPr>
            <a:lvl7pPr marL="2743090" algn="l" defTabSz="914363" rtl="0" eaLnBrk="1" latinLnBrk="0" hangingPunct="1">
              <a:defRPr sz="1800" kern="1200">
                <a:solidFill>
                  <a:schemeClr val="tx1"/>
                </a:solidFill>
                <a:latin typeface="+mn-lt"/>
                <a:ea typeface="+mn-ea"/>
                <a:cs typeface="+mn-cs"/>
              </a:defRPr>
            </a:lvl7pPr>
            <a:lvl8pPr marL="3200272" algn="l" defTabSz="914363" rtl="0" eaLnBrk="1" latinLnBrk="0" hangingPunct="1">
              <a:defRPr sz="1800" kern="1200">
                <a:solidFill>
                  <a:schemeClr val="tx1"/>
                </a:solidFill>
                <a:latin typeface="+mn-lt"/>
                <a:ea typeface="+mn-ea"/>
                <a:cs typeface="+mn-cs"/>
              </a:defRPr>
            </a:lvl8pPr>
            <a:lvl9pPr marL="3657454" algn="l" defTabSz="914363" rtl="0" eaLnBrk="1" latinLnBrk="0" hangingPunct="1">
              <a:defRPr sz="1800" kern="1200">
                <a:solidFill>
                  <a:schemeClr val="tx1"/>
                </a:solidFill>
                <a:latin typeface="+mn-lt"/>
                <a:ea typeface="+mn-ea"/>
                <a:cs typeface="+mn-cs"/>
              </a:defRPr>
            </a:lvl9pPr>
          </a:lstStyle>
          <a:p>
            <a:r>
              <a:rPr lang="en-US" sz="2800" dirty="0"/>
              <a:t>Name</a:t>
            </a:r>
          </a:p>
          <a:p>
            <a:r>
              <a:rPr lang="en-US" sz="2800" dirty="0"/>
              <a:t>Title</a:t>
            </a:r>
          </a:p>
          <a:p>
            <a:r>
              <a:rPr lang="en-US" sz="2800" dirty="0"/>
              <a:t>Company</a:t>
            </a:r>
          </a:p>
        </p:txBody>
      </p:sp>
    </p:spTree>
    <p:extLst>
      <p:ext uri="{BB962C8B-B14F-4D97-AF65-F5344CB8AC3E}">
        <p14:creationId xmlns:p14="http://schemas.microsoft.com/office/powerpoint/2010/main" val="1848096038"/>
      </p:ext>
    </p:extLst>
  </p:cSld>
  <p:clrMapOvr>
    <a:masterClrMapping/>
  </p:clrMapOvr>
  <p:transition>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Developing Site Workflows</a:t>
            </a:r>
            <a:endParaRPr lang="nl-NL" dirty="0"/>
          </a:p>
        </p:txBody>
      </p:sp>
      <p:sp>
        <p:nvSpPr>
          <p:cNvPr id="3" name="Content Placeholder 2"/>
          <p:cNvSpPr>
            <a:spLocks noGrp="1"/>
          </p:cNvSpPr>
          <p:nvPr>
            <p:ph idx="1"/>
          </p:nvPr>
        </p:nvSpPr>
        <p:spPr>
          <a:xfrm>
            <a:off x="381000" y="1412875"/>
            <a:ext cx="8473633" cy="1391150"/>
          </a:xfrm>
        </p:spPr>
        <p:txBody>
          <a:bodyPr/>
          <a:lstStyle/>
          <a:p>
            <a:r>
              <a:rPr lang="en-US" dirty="0" smtClean="0"/>
              <a:t>Site Workflows </a:t>
            </a:r>
          </a:p>
          <a:p>
            <a:pPr lvl="1"/>
            <a:r>
              <a:rPr lang="en-US" dirty="0" smtClean="0"/>
              <a:t>List / Item activation properties are null</a:t>
            </a:r>
          </a:p>
          <a:p>
            <a:pPr lvl="1"/>
            <a:r>
              <a:rPr lang="en-US" dirty="0" smtClean="0"/>
              <a:t>No auto-start</a:t>
            </a:r>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128" y="6035040"/>
            <a:ext cx="2404872" cy="35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29592" y="3103767"/>
            <a:ext cx="4266450" cy="25830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0725" y="3103767"/>
            <a:ext cx="4285236" cy="25282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35319437"/>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Import Reusable Workflows</a:t>
            </a:r>
            <a:endParaRPr 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0450" y="1574447"/>
            <a:ext cx="5950433" cy="29072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5667" y="4687829"/>
            <a:ext cx="4586111" cy="15745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7113" y="4731338"/>
            <a:ext cx="4158554" cy="14875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4100488"/>
      </p:ext>
    </p:extLst>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09398"/>
          </a:xfrm>
        </p:spPr>
        <p:txBody>
          <a:bodyPr/>
          <a:lstStyle/>
          <a:p>
            <a:r>
              <a:rPr lang="en-US" sz="4400" dirty="0" smtClean="0"/>
              <a:t>ASP.NET Workflow Form Templates</a:t>
            </a:r>
            <a:endParaRPr lang="nl-NL" sz="4400" dirty="0"/>
          </a:p>
        </p:txBody>
      </p:sp>
      <p:sp>
        <p:nvSpPr>
          <p:cNvPr id="5" name="Content Placeholder 4"/>
          <p:cNvSpPr>
            <a:spLocks noGrp="1"/>
          </p:cNvSpPr>
          <p:nvPr>
            <p:ph idx="1"/>
          </p:nvPr>
        </p:nvSpPr>
        <p:spPr>
          <a:xfrm>
            <a:off x="381000" y="1412875"/>
            <a:ext cx="3600691" cy="3360920"/>
          </a:xfrm>
        </p:spPr>
        <p:txBody>
          <a:bodyPr/>
          <a:lstStyle/>
          <a:p>
            <a:r>
              <a:rPr lang="en-US" dirty="0" smtClean="0"/>
              <a:t>Generates the required code</a:t>
            </a:r>
          </a:p>
          <a:p>
            <a:r>
              <a:rPr lang="en-US" dirty="0" smtClean="0"/>
              <a:t>Updates the elements.xml file</a:t>
            </a:r>
          </a:p>
          <a:p>
            <a:r>
              <a:rPr lang="en-US" dirty="0" smtClean="0"/>
              <a:t>Available</a:t>
            </a:r>
          </a:p>
          <a:p>
            <a:pPr lvl="1"/>
            <a:r>
              <a:rPr lang="en-US" dirty="0" smtClean="0"/>
              <a:t>Association</a:t>
            </a:r>
          </a:p>
          <a:p>
            <a:pPr lvl="1"/>
            <a:r>
              <a:rPr lang="en-US" dirty="0" smtClean="0"/>
              <a:t>Initiation</a:t>
            </a:r>
            <a:endParaRPr lang="nl-NL"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8086" y="1272648"/>
            <a:ext cx="5074003" cy="3505610"/>
          </a:xfrm>
          <a:prstGeom prst="rect">
            <a:avLst/>
          </a:prstGeom>
          <a:noFill/>
          <a:ln>
            <a:noFill/>
          </a:ln>
          <a:effectLst>
            <a:outerShdw dist="35921" dir="2700000" algn="ctr" rotWithShape="0">
              <a:schemeClr val="bg2"/>
            </a:outerShdw>
            <a:reflection blurRad="6350" stA="52000" endA="300" endPos="35000" dir="5400000" sy="-100000" algn="bl" rotWithShape="0"/>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9128" y="6035040"/>
            <a:ext cx="2404872" cy="35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542337"/>
      </p:ext>
    </p:extLst>
  </p:cSld>
  <p:clrMapOvr>
    <a:masterClrMapping/>
  </p:clrMapOvr>
  <p:transition>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09398"/>
          </a:xfrm>
        </p:spPr>
        <p:txBody>
          <a:bodyPr/>
          <a:lstStyle/>
          <a:p>
            <a:r>
              <a:rPr lang="en-US" sz="4400" dirty="0" smtClean="0"/>
              <a:t>Workflow Event Receivers</a:t>
            </a:r>
            <a:endParaRPr lang="en-US" sz="4400" dirty="0"/>
          </a:p>
        </p:txBody>
      </p:sp>
      <p:sp>
        <p:nvSpPr>
          <p:cNvPr id="3" name="Content Placeholder 2"/>
          <p:cNvSpPr>
            <a:spLocks noGrp="1"/>
          </p:cNvSpPr>
          <p:nvPr>
            <p:ph idx="1"/>
          </p:nvPr>
        </p:nvSpPr>
        <p:spPr>
          <a:xfrm>
            <a:off x="381000" y="1447799"/>
            <a:ext cx="8382000" cy="3933384"/>
          </a:xfrm>
        </p:spPr>
        <p:txBody>
          <a:bodyPr/>
          <a:lstStyle/>
          <a:p>
            <a:r>
              <a:rPr lang="en-US" dirty="0" smtClean="0"/>
              <a:t>Similar to List Event Receivers</a:t>
            </a:r>
          </a:p>
          <a:p>
            <a:r>
              <a:rPr lang="en-US" dirty="0" smtClean="0"/>
              <a:t>Applies to Site, Root Web, Web, List, or List Template scope</a:t>
            </a:r>
          </a:p>
          <a:p>
            <a:r>
              <a:rPr lang="en-US" dirty="0" smtClean="0"/>
              <a:t>Support built into VS 2010 SharePoint Tools</a:t>
            </a:r>
          </a:p>
          <a:p>
            <a:pPr lvl="1"/>
            <a:r>
              <a:rPr lang="en-US" dirty="0" err="1" smtClean="0"/>
              <a:t>EventReceiver</a:t>
            </a:r>
            <a:r>
              <a:rPr lang="en-US" dirty="0" smtClean="0"/>
              <a:t> Project or Item Template</a:t>
            </a:r>
          </a:p>
          <a:p>
            <a:r>
              <a:rPr lang="en-US" dirty="0"/>
              <a:t>Scenarios</a:t>
            </a:r>
          </a:p>
          <a:p>
            <a:pPr lvl="1"/>
            <a:r>
              <a:rPr lang="en-US" dirty="0"/>
              <a:t>Call sub-workflows and wait for completion</a:t>
            </a:r>
          </a:p>
          <a:p>
            <a:pPr lvl="1"/>
            <a:r>
              <a:rPr lang="en-US" dirty="0"/>
              <a:t>Provide more elaborate </a:t>
            </a:r>
            <a:r>
              <a:rPr lang="en-US" dirty="0" smtClean="0"/>
              <a:t>reporting</a:t>
            </a:r>
            <a:endParaRPr lang="en-US" dirty="0"/>
          </a:p>
        </p:txBody>
      </p:sp>
      <p:pic>
        <p:nvPicPr>
          <p:cNvPr id="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128" y="6035040"/>
            <a:ext cx="2404872" cy="35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7691104"/>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8"/>
            <a:ext cx="8382000" cy="609398"/>
          </a:xfrm>
        </p:spPr>
        <p:txBody>
          <a:bodyPr/>
          <a:lstStyle/>
          <a:p>
            <a:r>
              <a:rPr lang="en-US" sz="4400" dirty="0"/>
              <a:t>Workflow Event </a:t>
            </a:r>
            <a:r>
              <a:rPr lang="en-US" sz="4400" dirty="0" smtClean="0"/>
              <a:t>Receivers - Example</a:t>
            </a:r>
            <a:endParaRPr lang="en-US" sz="4400" dirty="0"/>
          </a:p>
        </p:txBody>
      </p:sp>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7697" y="2185988"/>
            <a:ext cx="6777470" cy="3114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9128" y="6035040"/>
            <a:ext cx="2404872" cy="35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33885803"/>
      </p:ext>
    </p:extLst>
  </p:cSld>
  <p:clrMapOvr>
    <a:masterClrMapping/>
  </p:clrMapOvr>
  <p:transition>
    <p:fade/>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Sandboxed Custom Activities</a:t>
            </a:r>
            <a:endParaRPr lang="en-US" dirty="0"/>
          </a:p>
        </p:txBody>
      </p:sp>
      <p:sp>
        <p:nvSpPr>
          <p:cNvPr id="4" name="Content Placeholder 3"/>
          <p:cNvSpPr>
            <a:spLocks noGrp="1"/>
          </p:cNvSpPr>
          <p:nvPr>
            <p:ph idx="1"/>
          </p:nvPr>
        </p:nvSpPr>
        <p:spPr>
          <a:xfrm>
            <a:off x="381000" y="1447799"/>
            <a:ext cx="8382000" cy="3939540"/>
          </a:xfrm>
        </p:spPr>
        <p:txBody>
          <a:bodyPr/>
          <a:lstStyle/>
          <a:p>
            <a:r>
              <a:rPr lang="en-US" dirty="0" smtClean="0"/>
              <a:t>Workflow Actions – Action Element must have </a:t>
            </a:r>
            <a:r>
              <a:rPr lang="en-US" dirty="0" err="1" smtClean="0"/>
              <a:t>SandboxedFunction</a:t>
            </a:r>
            <a:r>
              <a:rPr lang="en-US" dirty="0" smtClean="0"/>
              <a:t>=True</a:t>
            </a:r>
          </a:p>
          <a:p>
            <a:r>
              <a:rPr lang="en-US" dirty="0" smtClean="0"/>
              <a:t>Does not install </a:t>
            </a:r>
            <a:r>
              <a:rPr lang="en-US" b="1" dirty="0" smtClean="0"/>
              <a:t>.actions</a:t>
            </a:r>
            <a:r>
              <a:rPr lang="en-US" dirty="0" smtClean="0"/>
              <a:t> file</a:t>
            </a:r>
          </a:p>
          <a:p>
            <a:r>
              <a:rPr lang="en-US" dirty="0" smtClean="0"/>
              <a:t>Upload to Solution Gallery and use from within SPD when that site is accessed</a:t>
            </a:r>
          </a:p>
          <a:p>
            <a:r>
              <a:rPr lang="en-US" dirty="0" smtClean="0"/>
              <a:t>Same rules apply as to all Sandboxed Solutions</a:t>
            </a:r>
          </a:p>
          <a:p>
            <a:r>
              <a:rPr lang="en-US" dirty="0" smtClean="0"/>
              <a:t>Cannot derive from OOTB Activities</a:t>
            </a:r>
            <a:endParaRPr lang="en-US" dirty="0"/>
          </a:p>
        </p:txBody>
      </p:sp>
      <p:pic>
        <p:nvPicPr>
          <p:cNvPr id="3"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128" y="6035040"/>
            <a:ext cx="2404872" cy="35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81998645"/>
      </p:ext>
    </p:extLst>
  </p:cSld>
  <p:clrMapOvr>
    <a:masterClrMapping/>
  </p:clrMapOvr>
  <p:transition>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Pluggable </a:t>
            </a:r>
            <a:r>
              <a:rPr dirty="0" smtClean="0"/>
              <a:t>EDE Services (EDES)</a:t>
            </a:r>
            <a:endParaRPr lang="en-US" dirty="0"/>
          </a:p>
        </p:txBody>
      </p:sp>
      <p:sp>
        <p:nvSpPr>
          <p:cNvPr id="3" name="Text Placeholder 2"/>
          <p:cNvSpPr>
            <a:spLocks noGrp="1"/>
          </p:cNvSpPr>
          <p:nvPr>
            <p:ph idx="1"/>
          </p:nvPr>
        </p:nvSpPr>
        <p:spPr>
          <a:xfrm>
            <a:off x="381000" y="1447799"/>
            <a:ext cx="4517571" cy="1973561"/>
          </a:xfrm>
        </p:spPr>
        <p:txBody>
          <a:bodyPr/>
          <a:lstStyle/>
          <a:p>
            <a:r>
              <a:rPr lang="en-US" sz="2600" dirty="0" smtClean="0"/>
              <a:t>Interact with LOB systems by using custom External Data Exchange services</a:t>
            </a:r>
          </a:p>
          <a:p>
            <a:endParaRPr lang="en-US" sz="2600" dirty="0" smtClean="0"/>
          </a:p>
          <a:p>
            <a:r>
              <a:rPr lang="en-US" sz="2600" dirty="0" smtClean="0"/>
              <a:t>Requires low-level understanding of WF layer</a:t>
            </a:r>
          </a:p>
          <a:p>
            <a:endParaRPr lang="en-US" sz="2600" dirty="0" smtClean="0"/>
          </a:p>
          <a:p>
            <a:r>
              <a:rPr lang="en-US" sz="2600" dirty="0" smtClean="0"/>
              <a:t>You can write your own events</a:t>
            </a:r>
          </a:p>
          <a:p>
            <a:pPr lvl="1"/>
            <a:r>
              <a:rPr lang="en-US" sz="2600" dirty="0" smtClean="0"/>
              <a:t>No partial trust</a:t>
            </a:r>
            <a:endParaRPr lang="en-US" sz="2600" dirty="0"/>
          </a:p>
        </p:txBody>
      </p:sp>
      <p:pic>
        <p:nvPicPr>
          <p:cNvPr id="4" name="Picture 3"/>
          <p:cNvPicPr>
            <a:picLocks noChangeAspect="1" noChangeArrowheads="1"/>
          </p:cNvPicPr>
          <p:nvPr/>
        </p:nvPicPr>
        <p:blipFill>
          <a:blip r:embed="rId3" cstate="print"/>
          <a:srcRect/>
          <a:stretch>
            <a:fillRect/>
          </a:stretch>
        </p:blipFill>
        <p:spPr bwMode="auto">
          <a:xfrm>
            <a:off x="4953000" y="1371600"/>
            <a:ext cx="3733800" cy="4319209"/>
          </a:xfrm>
          <a:prstGeom prst="rect">
            <a:avLst/>
          </a:prstGeom>
          <a:noFill/>
          <a:ln w="9525">
            <a:noFill/>
            <a:miter lim="800000"/>
            <a:headEnd/>
            <a:tailEnd/>
          </a:ln>
          <a:effectLst/>
        </p:spPr>
      </p:pic>
      <p:pic>
        <p:nvPicPr>
          <p:cNvPr id="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39128" y="6035040"/>
            <a:ext cx="2404872" cy="35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4025190"/>
      </p:ext>
    </p:extLst>
  </p:cSld>
  <p:clrMapOvr>
    <a:masterClrMapping/>
  </p:clrMapOvr>
  <p:transition>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5"/>
          <p:cNvPicPr>
            <a:picLocks noChangeAspect="1" noChangeArrowheads="1"/>
          </p:cNvPicPr>
          <p:nvPr/>
        </p:nvPicPr>
        <p:blipFill>
          <a:blip r:embed="rId3" cstate="print"/>
          <a:srcRect/>
          <a:stretch>
            <a:fillRect/>
          </a:stretch>
        </p:blipFill>
        <p:spPr bwMode="auto">
          <a:xfrm>
            <a:off x="5343510" y="5024722"/>
            <a:ext cx="909638" cy="1195638"/>
          </a:xfrm>
          <a:prstGeom prst="rect">
            <a:avLst/>
          </a:prstGeom>
          <a:noFill/>
          <a:ln w="9525">
            <a:noFill/>
            <a:miter lim="800000"/>
            <a:headEnd/>
            <a:tailEnd/>
          </a:ln>
          <a:effectLst/>
        </p:spPr>
      </p:pic>
      <p:sp>
        <p:nvSpPr>
          <p:cNvPr id="26" name="Right Arrow 25"/>
          <p:cNvSpPr/>
          <p:nvPr/>
        </p:nvSpPr>
        <p:spPr bwMode="auto">
          <a:xfrm>
            <a:off x="3546211" y="5336914"/>
            <a:ext cx="1941689" cy="597819"/>
          </a:xfrm>
          <a:prstGeom prst="righ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val="FFFFFF"/>
                    </a:gs>
                    <a:gs pos="100000">
                      <a:srgbClr val="FFFFFF"/>
                    </a:gs>
                  </a:gsLst>
                  <a:lin ang="5400000" scaled="0"/>
                </a:gradFill>
              </a:rPr>
              <a:t>Process Order</a:t>
            </a:r>
            <a:endParaRPr lang="en-US" sz="2400" dirty="0" smtClean="0">
              <a:gradFill>
                <a:gsLst>
                  <a:gs pos="0">
                    <a:srgbClr val="FFFFFF"/>
                  </a:gs>
                  <a:gs pos="100000">
                    <a:srgbClr val="FFFFFF"/>
                  </a:gs>
                </a:gsLst>
                <a:lin ang="5400000" scaled="0"/>
              </a:gradFill>
            </a:endParaRPr>
          </a:p>
        </p:txBody>
      </p:sp>
      <p:sp>
        <p:nvSpPr>
          <p:cNvPr id="20" name="Rounded Rectangle 19"/>
          <p:cNvSpPr/>
          <p:nvPr/>
        </p:nvSpPr>
        <p:spPr bwMode="auto">
          <a:xfrm>
            <a:off x="1806222" y="1354293"/>
            <a:ext cx="5091290" cy="2404533"/>
          </a:xfrm>
          <a:prstGeom prst="roundRect">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2377440" tIns="45718" rIns="182880" bIns="45718" numCol="1" rtlCol="0" anchor="t" anchorCtr="0" compatLnSpc="1">
            <a:prstTxWarp prst="textNoShape">
              <a:avLst/>
            </a:prstTxWarp>
          </a:bodyPr>
          <a:lstStyle/>
          <a:p>
            <a:pPr algn="ctr" defTabSz="914099"/>
            <a:r>
              <a:rPr lang="en-US" sz="2400" b="1" dirty="0" smtClean="0">
                <a:solidFill>
                  <a:schemeClr val="bg1"/>
                </a:solidFill>
              </a:rPr>
              <a:t>SharePoint</a:t>
            </a:r>
          </a:p>
        </p:txBody>
      </p:sp>
      <p:sp>
        <p:nvSpPr>
          <p:cNvPr id="11" name="Rectangle 10"/>
          <p:cNvSpPr/>
          <p:nvPr/>
        </p:nvSpPr>
        <p:spPr bwMode="auto">
          <a:xfrm>
            <a:off x="2133603" y="2223536"/>
            <a:ext cx="2449688" cy="1535290"/>
          </a:xfrm>
          <a:prstGeom prst="rect">
            <a:avLst/>
          </a:prstGeom>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1005840" tIns="182880" rIns="0" bIns="45718" numCol="1" rtlCol="0" anchor="t"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Runtime</a:t>
            </a:r>
          </a:p>
        </p:txBody>
      </p:sp>
      <p:sp>
        <p:nvSpPr>
          <p:cNvPr id="2" name="Title 1"/>
          <p:cNvSpPr>
            <a:spLocks noGrp="1"/>
          </p:cNvSpPr>
          <p:nvPr>
            <p:ph type="title"/>
          </p:nvPr>
        </p:nvSpPr>
        <p:spPr/>
        <p:txBody>
          <a:bodyPr/>
          <a:lstStyle/>
          <a:p>
            <a:r>
              <a:rPr lang="en-US" dirty="0" smtClean="0"/>
              <a:t>Flow of Events</a:t>
            </a:r>
            <a:endParaRPr lang="en-US" dirty="0"/>
          </a:p>
        </p:txBody>
      </p:sp>
      <p:sp>
        <p:nvSpPr>
          <p:cNvPr id="6" name="Rectangle 5"/>
          <p:cNvSpPr/>
          <p:nvPr/>
        </p:nvSpPr>
        <p:spPr bwMode="auto">
          <a:xfrm>
            <a:off x="2144890" y="2889582"/>
            <a:ext cx="1512711" cy="86924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Local Service</a:t>
            </a:r>
          </a:p>
        </p:txBody>
      </p:sp>
      <p:sp>
        <p:nvSpPr>
          <p:cNvPr id="10" name="Rounded Rectangle 9"/>
          <p:cNvSpPr/>
          <p:nvPr/>
        </p:nvSpPr>
        <p:spPr bwMode="auto">
          <a:xfrm>
            <a:off x="2393246" y="1450164"/>
            <a:ext cx="1264355" cy="6547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gradFill>
                <a:gsLst>
                  <a:gs pos="0">
                    <a:srgbClr val="FFFFFF"/>
                  </a:gs>
                  <a:gs pos="100000">
                    <a:srgbClr val="FFFFFF"/>
                  </a:gs>
                </a:gsLst>
                <a:lin ang="5400000" scaled="0"/>
              </a:gradFill>
            </a:endParaRPr>
          </a:p>
        </p:txBody>
      </p:sp>
      <p:sp>
        <p:nvSpPr>
          <p:cNvPr id="9" name="Rounded Rectangle 8"/>
          <p:cNvSpPr/>
          <p:nvPr/>
        </p:nvSpPr>
        <p:spPr bwMode="auto">
          <a:xfrm>
            <a:off x="2281856" y="1507554"/>
            <a:ext cx="1264355" cy="6547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dirty="0" smtClean="0">
              <a:gradFill>
                <a:gsLst>
                  <a:gs pos="0">
                    <a:srgbClr val="FFFFFF"/>
                  </a:gs>
                  <a:gs pos="100000">
                    <a:srgbClr val="FFFFFF"/>
                  </a:gs>
                </a:gsLst>
                <a:lin ang="5400000" scaled="0"/>
              </a:gradFill>
            </a:endParaRPr>
          </a:p>
        </p:txBody>
      </p:sp>
      <p:sp>
        <p:nvSpPr>
          <p:cNvPr id="8" name="Rounded Rectangle 7"/>
          <p:cNvSpPr/>
          <p:nvPr/>
        </p:nvSpPr>
        <p:spPr bwMode="auto">
          <a:xfrm>
            <a:off x="2133602" y="1568782"/>
            <a:ext cx="1264355" cy="654756"/>
          </a:xfrm>
          <a:prstGeom prst="round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dirty="0" smtClean="0">
                <a:gradFill>
                  <a:gsLst>
                    <a:gs pos="0">
                      <a:srgbClr val="FFFFFF"/>
                    </a:gs>
                    <a:gs pos="100000">
                      <a:srgbClr val="FFFFFF"/>
                    </a:gs>
                  </a:gsLst>
                  <a:lin ang="5400000" scaled="0"/>
                </a:gradFill>
              </a:rPr>
              <a:t>Workflow Instance</a:t>
            </a:r>
          </a:p>
        </p:txBody>
      </p:sp>
      <p:pic>
        <p:nvPicPr>
          <p:cNvPr id="13" name="Picture 22"/>
          <p:cNvPicPr>
            <a:picLocks noChangeAspect="1" noChangeArrowheads="1"/>
          </p:cNvPicPr>
          <p:nvPr/>
        </p:nvPicPr>
        <p:blipFill>
          <a:blip r:embed="rId4" cstate="print"/>
          <a:srcRect/>
          <a:stretch>
            <a:fillRect/>
          </a:stretch>
        </p:blipFill>
        <p:spPr bwMode="auto">
          <a:xfrm>
            <a:off x="2896394" y="5203441"/>
            <a:ext cx="723900" cy="838200"/>
          </a:xfrm>
          <a:prstGeom prst="rect">
            <a:avLst/>
          </a:prstGeom>
          <a:noFill/>
          <a:ln w="9525">
            <a:noFill/>
            <a:miter lim="800000"/>
            <a:headEnd/>
            <a:tailEnd/>
          </a:ln>
          <a:effectLst/>
        </p:spPr>
      </p:pic>
      <p:sp>
        <p:nvSpPr>
          <p:cNvPr id="16" name="Down Arrow 15"/>
          <p:cNvSpPr/>
          <p:nvPr/>
        </p:nvSpPr>
        <p:spPr bwMode="auto">
          <a:xfrm>
            <a:off x="2970478" y="3837475"/>
            <a:ext cx="575733" cy="1353921"/>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19" name="Picture 2" descr="\\ccsrvdc\Course Material\Resources\Set1\image163.png"/>
          <p:cNvPicPr>
            <a:picLocks noChangeAspect="1" noChangeArrowheads="1"/>
          </p:cNvPicPr>
          <p:nvPr/>
        </p:nvPicPr>
        <p:blipFill>
          <a:blip r:embed="rId5" cstate="print"/>
          <a:srcRect/>
          <a:stretch>
            <a:fillRect/>
          </a:stretch>
        </p:blipFill>
        <p:spPr bwMode="auto">
          <a:xfrm>
            <a:off x="4207907" y="4989736"/>
            <a:ext cx="581376" cy="571254"/>
          </a:xfrm>
          <a:prstGeom prst="rect">
            <a:avLst/>
          </a:prstGeom>
          <a:noFill/>
        </p:spPr>
      </p:pic>
      <p:sp>
        <p:nvSpPr>
          <p:cNvPr id="23" name="Left Arrow 22"/>
          <p:cNvSpPr/>
          <p:nvPr/>
        </p:nvSpPr>
        <p:spPr bwMode="auto">
          <a:xfrm>
            <a:off x="3546211" y="3094986"/>
            <a:ext cx="1037080" cy="458435"/>
          </a:xfrm>
          <a:prstGeom prst="lef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24" name="Rectangle 23"/>
          <p:cNvSpPr/>
          <p:nvPr/>
        </p:nvSpPr>
        <p:spPr bwMode="auto">
          <a:xfrm>
            <a:off x="5041974" y="2889581"/>
            <a:ext cx="1512711" cy="869244"/>
          </a:xfrm>
          <a:prstGeom prst="rect">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400" dirty="0" smtClean="0">
                <a:gradFill>
                  <a:gsLst>
                    <a:gs pos="0">
                      <a:srgbClr val="FFFFFF"/>
                    </a:gs>
                    <a:gs pos="100000">
                      <a:srgbClr val="FFFFFF"/>
                    </a:gs>
                  </a:gsLst>
                  <a:lin ang="5400000" scaled="0"/>
                </a:gradFill>
              </a:rPr>
              <a:t>Web Service</a:t>
            </a:r>
          </a:p>
        </p:txBody>
      </p:sp>
      <p:sp>
        <p:nvSpPr>
          <p:cNvPr id="22" name="Left Arrow 21"/>
          <p:cNvSpPr/>
          <p:nvPr/>
        </p:nvSpPr>
        <p:spPr bwMode="auto">
          <a:xfrm>
            <a:off x="4571987" y="3094986"/>
            <a:ext cx="457200" cy="458435"/>
          </a:xfrm>
          <a:prstGeom prst="left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25" name="Up Arrow 24"/>
          <p:cNvSpPr/>
          <p:nvPr/>
        </p:nvSpPr>
        <p:spPr bwMode="auto">
          <a:xfrm>
            <a:off x="5530966" y="3803608"/>
            <a:ext cx="602460" cy="1311043"/>
          </a:xfrm>
          <a:prstGeom prst="up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27" name="Up Arrow 26"/>
          <p:cNvSpPr/>
          <p:nvPr/>
        </p:nvSpPr>
        <p:spPr bwMode="auto">
          <a:xfrm>
            <a:off x="2709334" y="2235687"/>
            <a:ext cx="562950" cy="655521"/>
          </a:xfrm>
          <a:prstGeom prst="upArrow">
            <a:avLst/>
          </a:prstGeom>
          <a:ln>
            <a:headEnd type="none" w="med" len="med"/>
            <a:tailEnd type="none" w="med" len="med"/>
          </a:ln>
        </p:spPr>
        <p:style>
          <a:lnRef idx="0">
            <a:schemeClr val="accent6"/>
          </a:lnRef>
          <a:fillRef idx="3">
            <a:schemeClr val="accent6"/>
          </a:fillRef>
          <a:effectRef idx="3">
            <a:schemeClr val="accent6"/>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
        <p:nvSpPr>
          <p:cNvPr id="28" name="Down Arrow 27"/>
          <p:cNvSpPr/>
          <p:nvPr/>
        </p:nvSpPr>
        <p:spPr bwMode="auto">
          <a:xfrm>
            <a:off x="2190046" y="2235688"/>
            <a:ext cx="575733" cy="676960"/>
          </a:xfrm>
          <a:prstGeom prst="down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pic>
        <p:nvPicPr>
          <p:cNvPr id="29"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39128" y="6035040"/>
            <a:ext cx="2404872" cy="35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87087788"/>
      </p:ext>
    </p:extLst>
  </p:cSld>
  <p:clrMapOvr>
    <a:masterClrMapping/>
  </p:clrMapOvr>
  <p:transition>
    <p:fade/>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Developing Workflows with Visual Studio 2010</a:t>
            </a:r>
            <a:endParaRPr lang="en-US" dirty="0"/>
          </a:p>
        </p:txBody>
      </p:sp>
      <p:sp>
        <p:nvSpPr>
          <p:cNvPr id="4" name="Text Placeholder 3"/>
          <p:cNvSpPr>
            <a:spLocks noGrp="1"/>
          </p:cNvSpPr>
          <p:nvPr>
            <p:ph type="body" sz="quarter" idx="10"/>
          </p:nvPr>
        </p:nvSpPr>
        <p:spPr/>
        <p:txBody>
          <a:bodyPr/>
          <a:lstStyle/>
          <a:p>
            <a:r>
              <a:rPr lang="en-US" smtClean="0"/>
              <a:t>demo </a:t>
            </a:r>
            <a:endParaRPr lang="en-US" dirty="0"/>
          </a:p>
        </p:txBody>
      </p:sp>
      <p:pic>
        <p:nvPicPr>
          <p:cNvPr id="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128" y="6035040"/>
            <a:ext cx="2404872" cy="357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04252965"/>
      </p:ext>
    </p:extLst>
  </p:cSld>
  <p:clrMapOvr>
    <a:masterClrMapping/>
  </p:clrMapOvr>
  <p:transition>
    <p:fade/>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a:bodyPr>
          <a:lstStyle/>
          <a:p>
            <a:r>
              <a:rPr lang="en-US" sz="2800" dirty="0"/>
              <a:t>What’s New in SharePoint 2010 Workflow</a:t>
            </a:r>
          </a:p>
          <a:p>
            <a:r>
              <a:rPr lang="en-US" sz="2800" dirty="0"/>
              <a:t>Creating Workflows in Visio 2010</a:t>
            </a:r>
          </a:p>
          <a:p>
            <a:r>
              <a:rPr lang="en-US" sz="2800" dirty="0"/>
              <a:t>Designing Workflows with SPD</a:t>
            </a:r>
          </a:p>
          <a:p>
            <a:r>
              <a:rPr lang="en-US" sz="2800" dirty="0"/>
              <a:t>Developing Workflows with VS 2010</a:t>
            </a:r>
          </a:p>
          <a:p>
            <a:pPr marL="0" indent="0">
              <a:buNone/>
            </a:pPr>
            <a:endParaRPr lang="en-US" sz="2800" dirty="0"/>
          </a:p>
        </p:txBody>
      </p:sp>
    </p:spTree>
    <p:extLst>
      <p:ext uri="{BB962C8B-B14F-4D97-AF65-F5344CB8AC3E}">
        <p14:creationId xmlns:p14="http://schemas.microsoft.com/office/powerpoint/2010/main" val="2917314936"/>
      </p:ext>
    </p:extLst>
  </p:cSld>
  <p:clrMapOvr>
    <a:masterClrMapping/>
  </p:clrMapOvr>
  <p:transition>
    <p:fade/>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normAutofit/>
          </a:bodyPr>
          <a:lstStyle/>
          <a:p>
            <a:r>
              <a:rPr lang="en-US" sz="2800" dirty="0" smtClean="0"/>
              <a:t>What’s </a:t>
            </a:r>
            <a:r>
              <a:rPr lang="en-US" sz="2800" dirty="0"/>
              <a:t>New in SharePoint 2010 Workflow</a:t>
            </a:r>
          </a:p>
          <a:p>
            <a:r>
              <a:rPr lang="en-US" sz="2800" dirty="0" smtClean="0"/>
              <a:t>Creating Workflows in Visio 2010</a:t>
            </a:r>
          </a:p>
          <a:p>
            <a:r>
              <a:rPr lang="en-US" sz="2800" dirty="0" smtClean="0"/>
              <a:t>Designing </a:t>
            </a:r>
            <a:r>
              <a:rPr lang="en-US" sz="2800" dirty="0"/>
              <a:t>Workflows with </a:t>
            </a:r>
            <a:r>
              <a:rPr lang="en-US" sz="2800" dirty="0" smtClean="0"/>
              <a:t>SPD</a:t>
            </a:r>
          </a:p>
          <a:p>
            <a:r>
              <a:rPr lang="en-US" sz="2800" dirty="0"/>
              <a:t>Developing Workflows with VS 2010</a:t>
            </a:r>
          </a:p>
          <a:p>
            <a:pPr marL="0" indent="0">
              <a:buNone/>
            </a:pPr>
            <a:endParaRPr lang="en-US" sz="2800" dirty="0"/>
          </a:p>
        </p:txBody>
      </p:sp>
    </p:spTree>
    <p:extLst>
      <p:ext uri="{BB962C8B-B14F-4D97-AF65-F5344CB8AC3E}">
        <p14:creationId xmlns:p14="http://schemas.microsoft.com/office/powerpoint/2010/main" val="1847053764"/>
      </p:ext>
    </p:extLst>
  </p:cSld>
  <p:clrMapOvr>
    <a:masterClrMapping/>
  </p:clrMapOvr>
  <p:transition>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Rectangle 283651"/>
          <p:cNvPicPr>
            <a:picLocks noChangeAspect="1" noChangeArrowheads="1"/>
          </p:cNvPicPr>
          <p:nvPr/>
        </p:nvPicPr>
        <p:blipFill>
          <a:blip r:embed="rId3" cstate="print"/>
          <a:srcRect/>
          <a:stretch>
            <a:fillRect/>
          </a:stretch>
        </p:blipFill>
        <p:spPr bwMode="auto">
          <a:xfrm>
            <a:off x="2333625" y="1909763"/>
            <a:ext cx="4476750" cy="3038475"/>
          </a:xfrm>
          <a:prstGeom prst="rect">
            <a:avLst/>
          </a:prstGeom>
          <a:noFill/>
          <a:ln w="9525">
            <a:noFill/>
            <a:miter lim="800000"/>
            <a:headEnd/>
            <a:tailEnd/>
          </a:ln>
        </p:spPr>
      </p:pic>
    </p:spTree>
    <p:extLst>
      <p:ext uri="{BB962C8B-B14F-4D97-AF65-F5344CB8AC3E}">
        <p14:creationId xmlns:p14="http://schemas.microsoft.com/office/powerpoint/2010/main" val="1950709936"/>
      </p:ext>
    </p:extLst>
  </p:cSld>
  <p:clrMapOvr>
    <a:masterClrMapping/>
  </p:clrMapOvr>
  <p:transition>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Microsoft logo and tagline"/>
          <p:cNvPicPr>
            <a:picLocks noChangeAspect="1" noChangeArrowheads="1"/>
          </p:cNvPicPr>
          <p:nvPr/>
        </p:nvPicPr>
        <p:blipFill>
          <a:blip r:embed="rId3"/>
          <a:srcRect/>
          <a:stretch>
            <a:fillRect/>
          </a:stretch>
        </p:blipFill>
        <p:spPr bwMode="black">
          <a:xfrm>
            <a:off x="2218269" y="2920511"/>
            <a:ext cx="4707464" cy="1016980"/>
          </a:xfrm>
          <a:prstGeom prst="rect">
            <a:avLst/>
          </a:prstGeom>
          <a:noFill/>
        </p:spPr>
      </p:pic>
      <p:sp>
        <p:nvSpPr>
          <p:cNvPr id="5" name="Text Box 3"/>
          <p:cNvSpPr txBox="1">
            <a:spLocks noChangeArrowheads="1"/>
          </p:cNvSpPr>
          <p:nvPr/>
        </p:nvSpPr>
        <p:spPr bwMode="blackWhite">
          <a:xfrm>
            <a:off x="381000" y="6083573"/>
            <a:ext cx="8382000" cy="523206"/>
          </a:xfrm>
          <a:prstGeom prst="rect">
            <a:avLst/>
          </a:prstGeom>
          <a:noFill/>
          <a:ln w="12700">
            <a:noFill/>
            <a:miter lim="800000"/>
            <a:headEnd type="none" w="sm" len="sm"/>
            <a:tailEnd type="none" w="sm" len="sm"/>
          </a:ln>
          <a:effectLst/>
        </p:spPr>
        <p:txBody>
          <a:bodyPr vert="horz" wrap="square" lIns="91425" tIns="45713" rIns="91425" bIns="45713" numCol="1" anchor="t" anchorCtr="0" compatLnSpc="1">
            <a:prstTxWarp prst="textNoShape">
              <a:avLst/>
            </a:prstTxWarp>
            <a:spAutoFit/>
          </a:bodyPr>
          <a:lstStyle/>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 </a:t>
            </a:r>
            <a:r>
              <a:rPr lang="en-US" sz="700" dirty="0" smtClean="0">
                <a:gradFill>
                  <a:gsLst>
                    <a:gs pos="0">
                      <a:schemeClr val="tx1"/>
                    </a:gs>
                    <a:gs pos="100000">
                      <a:schemeClr val="tx1"/>
                    </a:gs>
                  </a:gsLst>
                  <a:lin ang="5400000" scaled="0"/>
                </a:gradFill>
                <a:latin typeface="Segoe UI" pitchFamily="34" charset="0"/>
                <a:cs typeface="Arial" charset="0"/>
              </a:rPr>
              <a:t>2010 Microsoft </a:t>
            </a:r>
            <a:r>
              <a:rPr lang="en-US" sz="700" dirty="0">
                <a:gradFill>
                  <a:gsLst>
                    <a:gs pos="0">
                      <a:schemeClr val="tx1"/>
                    </a:gs>
                    <a:gs pos="100000">
                      <a:schemeClr val="tx1"/>
                    </a:gs>
                  </a:gsLst>
                  <a:lin ang="5400000" scaled="0"/>
                </a:gradFill>
                <a:latin typeface="Segoe UI" pitchFamily="34" charset="0"/>
                <a:cs typeface="Arial" charset="0"/>
              </a:rPr>
              <a:t>Corporation. All rights reserved. Microsoft, Windows, Windows Vista and other product names are or may be registered trademarks and/or trademarks in the U.S. and/or other countries.</a:t>
            </a:r>
          </a:p>
          <a:p>
            <a:pPr algn="ctr" defTabSz="914099" eaLnBrk="0" hangingPunct="0"/>
            <a:r>
              <a:rPr lang="en-US" sz="700" dirty="0">
                <a:gradFill>
                  <a:gsLst>
                    <a:gs pos="0">
                      <a:schemeClr val="tx1"/>
                    </a:gs>
                    <a:gs pos="100000">
                      <a:schemeClr val="tx1"/>
                    </a:gs>
                  </a:gsLst>
                  <a:lin ang="5400000" scaled="0"/>
                </a:gradFill>
                <a:latin typeface="Segoe UI" pitchFamily="34" charset="0"/>
                <a:cs typeface="Arial"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700" dirty="0">
                <a:gradFill>
                  <a:gsLst>
                    <a:gs pos="0">
                      <a:schemeClr val="tx1"/>
                    </a:gs>
                    <a:gs pos="100000">
                      <a:schemeClr val="tx1"/>
                    </a:gs>
                  </a:gsLst>
                  <a:lin ang="5400000" scaled="0"/>
                </a:gradFill>
                <a:latin typeface="Segoe UI" pitchFamily="34" charset="0"/>
                <a:cs typeface="Arial" charset="0"/>
              </a:rPr>
            </a:br>
            <a:r>
              <a:rPr lang="en-US" sz="700" dirty="0">
                <a:gradFill>
                  <a:gsLst>
                    <a:gs pos="0">
                      <a:schemeClr val="tx1"/>
                    </a:gs>
                    <a:gs pos="100000">
                      <a:schemeClr val="tx1"/>
                    </a:gs>
                  </a:gsLst>
                  <a:lin ang="5400000" scaled="0"/>
                </a:gradFill>
                <a:latin typeface="Segoe UI" pitchFamily="34" charset="0"/>
                <a:cs typeface="Arial" charset="0"/>
              </a:rPr>
              <a:t>MICROSOFT MAKES NO WARRANTIES, EXPRESS, IMPLIED OR STATUTORY, AS TO THE INFORMATION IN THIS PRESENTATION.</a:t>
            </a:r>
          </a:p>
        </p:txBody>
      </p:sp>
    </p:spTree>
    <p:extLst>
      <p:ext uri="{BB962C8B-B14F-4D97-AF65-F5344CB8AC3E}">
        <p14:creationId xmlns:p14="http://schemas.microsoft.com/office/powerpoint/2010/main" val="1725927635"/>
      </p:ext>
    </p:extLst>
  </p:cSld>
  <p:clrMapOvr>
    <a:masterClrMapping/>
  </p:clrMapOvr>
  <p:transition>
    <p:fad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09398"/>
          </a:xfrm>
        </p:spPr>
        <p:txBody>
          <a:bodyPr/>
          <a:lstStyle/>
          <a:p>
            <a:r>
              <a:rPr sz="4400" dirty="0" smtClean="0"/>
              <a:t>"What's </a:t>
            </a:r>
            <a:r>
              <a:rPr sz="4400" dirty="0"/>
              <a:t>New" for SharePoint </a:t>
            </a:r>
            <a:r>
              <a:rPr sz="4400" dirty="0" smtClean="0"/>
              <a:t>2010</a:t>
            </a:r>
            <a:endParaRPr lang="en-US" sz="4400" dirty="0"/>
          </a:p>
        </p:txBody>
      </p:sp>
      <p:sp>
        <p:nvSpPr>
          <p:cNvPr id="3" name="Text Placeholder 2"/>
          <p:cNvSpPr>
            <a:spLocks noGrp="1"/>
          </p:cNvSpPr>
          <p:nvPr>
            <p:ph idx="1"/>
          </p:nvPr>
        </p:nvSpPr>
        <p:spPr>
          <a:xfrm>
            <a:off x="381000" y="1033112"/>
            <a:ext cx="8382000" cy="5059847"/>
          </a:xfrm>
        </p:spPr>
        <p:txBody>
          <a:bodyPr/>
          <a:lstStyle/>
          <a:p>
            <a:r>
              <a:rPr lang="en-US" sz="2800" dirty="0" smtClean="0"/>
              <a:t>For the end-user</a:t>
            </a:r>
          </a:p>
          <a:p>
            <a:pPr lvl="1"/>
            <a:r>
              <a:rPr lang="en-US" sz="2000" dirty="0" smtClean="0"/>
              <a:t>New targets to run a workflow</a:t>
            </a:r>
          </a:p>
          <a:p>
            <a:pPr lvl="1"/>
            <a:r>
              <a:rPr lang="en-US" sz="2000" dirty="0" smtClean="0"/>
              <a:t>Visio visualization of running workflows</a:t>
            </a:r>
          </a:p>
          <a:p>
            <a:r>
              <a:rPr lang="en-US" sz="2800" dirty="0" smtClean="0"/>
              <a:t>For the power-user</a:t>
            </a:r>
          </a:p>
          <a:p>
            <a:pPr lvl="1"/>
            <a:r>
              <a:rPr lang="en-US" sz="2000" dirty="0" smtClean="0"/>
              <a:t>Improved designer and nested logic</a:t>
            </a:r>
          </a:p>
          <a:p>
            <a:pPr lvl="1"/>
            <a:r>
              <a:rPr lang="en-US" sz="2000" dirty="0" smtClean="0"/>
              <a:t>Reusable declarative workflows</a:t>
            </a:r>
          </a:p>
          <a:p>
            <a:pPr lvl="1"/>
            <a:r>
              <a:rPr lang="en-US" sz="2000" dirty="0" smtClean="0"/>
              <a:t>New Task Process designer</a:t>
            </a:r>
          </a:p>
          <a:p>
            <a:pPr lvl="1"/>
            <a:r>
              <a:rPr lang="en-US" sz="2000" dirty="0" smtClean="0"/>
              <a:t>Customizable OOB workflows</a:t>
            </a:r>
          </a:p>
          <a:p>
            <a:pPr lvl="1"/>
            <a:r>
              <a:rPr lang="en-US" sz="2000" dirty="0" smtClean="0"/>
              <a:t>No-Code InfoPath Forms</a:t>
            </a:r>
          </a:p>
          <a:p>
            <a:pPr lvl="1"/>
            <a:r>
              <a:rPr lang="en-US" sz="2000" dirty="0" smtClean="0"/>
              <a:t>Visio Workflows</a:t>
            </a:r>
          </a:p>
          <a:p>
            <a:r>
              <a:rPr lang="en-US" sz="2800" dirty="0" smtClean="0"/>
              <a:t>For the developer</a:t>
            </a:r>
          </a:p>
          <a:p>
            <a:pPr lvl="1"/>
            <a:r>
              <a:rPr lang="en-US" sz="2000" dirty="0" smtClean="0"/>
              <a:t>Visual Studio 2010 SharePoint tools</a:t>
            </a:r>
          </a:p>
          <a:p>
            <a:pPr lvl="1"/>
            <a:r>
              <a:rPr lang="en-US" sz="2000" dirty="0" smtClean="0"/>
              <a:t>Workflow Events</a:t>
            </a:r>
          </a:p>
          <a:p>
            <a:pPr lvl="1"/>
            <a:r>
              <a:rPr lang="en-US" sz="2000" dirty="0" smtClean="0"/>
              <a:t>Pluggable External Data Exchange Services</a:t>
            </a:r>
          </a:p>
        </p:txBody>
      </p:sp>
      <p:sp>
        <p:nvSpPr>
          <p:cNvPr id="4" name="TextBox 3"/>
          <p:cNvSpPr txBox="1"/>
          <p:nvPr/>
        </p:nvSpPr>
        <p:spPr>
          <a:xfrm>
            <a:off x="318977" y="6139061"/>
            <a:ext cx="8272129" cy="249299"/>
          </a:xfrm>
          <a:prstGeom prst="rect">
            <a:avLst/>
          </a:prstGeom>
          <a:noFill/>
        </p:spPr>
        <p:txBody>
          <a:bodyPr wrap="square" lIns="0" tIns="0" rIns="0" bIns="0" rtlCol="0">
            <a:spAutoFit/>
          </a:bodyPr>
          <a:lstStyle/>
          <a:p>
            <a:pPr>
              <a:lnSpc>
                <a:spcPct val="90000"/>
              </a:lnSpc>
            </a:pPr>
            <a:r>
              <a:rPr lang="en-US" dirty="0" smtClean="0">
                <a:solidFill>
                  <a:srgbClr val="F6AE1E"/>
                </a:solidFill>
              </a:rPr>
              <a:t>Workflows in SharePoint 2010 run as </a:t>
            </a:r>
            <a:r>
              <a:rPr lang="en-US" dirty="0" err="1" smtClean="0">
                <a:solidFill>
                  <a:srgbClr val="F6AE1E"/>
                </a:solidFill>
              </a:rPr>
              <a:t>.Net</a:t>
            </a:r>
            <a:r>
              <a:rPr lang="en-US" dirty="0" smtClean="0">
                <a:solidFill>
                  <a:srgbClr val="F6AE1E"/>
                </a:solidFill>
              </a:rPr>
              <a:t> 3.5 Workflows – no support for </a:t>
            </a:r>
            <a:r>
              <a:rPr lang="en-US" dirty="0" err="1" smtClean="0">
                <a:solidFill>
                  <a:srgbClr val="F6AE1E"/>
                </a:solidFill>
              </a:rPr>
              <a:t>.Net</a:t>
            </a:r>
            <a:r>
              <a:rPr lang="en-US" dirty="0" smtClean="0">
                <a:solidFill>
                  <a:srgbClr val="F6AE1E"/>
                </a:solidFill>
              </a:rPr>
              <a:t> 4.0</a:t>
            </a:r>
          </a:p>
        </p:txBody>
      </p:sp>
    </p:spTree>
    <p:extLst>
      <p:ext uri="{BB962C8B-B14F-4D97-AF65-F5344CB8AC3E}">
        <p14:creationId xmlns:p14="http://schemas.microsoft.com/office/powerpoint/2010/main" val="441625731"/>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itle 29"/>
          <p:cNvSpPr>
            <a:spLocks noGrp="1"/>
          </p:cNvSpPr>
          <p:nvPr>
            <p:ph type="title"/>
          </p:nvPr>
        </p:nvSpPr>
        <p:spPr>
          <a:xfrm>
            <a:off x="385763" y="247650"/>
            <a:ext cx="8413750" cy="535531"/>
          </a:xfrm>
        </p:spPr>
        <p:txBody>
          <a:bodyPr>
            <a:noAutofit/>
          </a:bodyPr>
          <a:lstStyle/>
          <a:p>
            <a:r>
              <a:rPr sz="4000" dirty="0" smtClean="0"/>
              <a:t>SharePoint Workflow Tools Continuum</a:t>
            </a:r>
            <a:endParaRPr lang="en-US" sz="4000" dirty="0"/>
          </a:p>
        </p:txBody>
      </p:sp>
      <p:grpSp>
        <p:nvGrpSpPr>
          <p:cNvPr id="6" name="Group 5"/>
          <p:cNvGrpSpPr/>
          <p:nvPr/>
        </p:nvGrpSpPr>
        <p:grpSpPr>
          <a:xfrm>
            <a:off x="314325" y="1276796"/>
            <a:ext cx="8524875" cy="4432865"/>
            <a:chOff x="314325" y="1276796"/>
            <a:chExt cx="8524875" cy="4432865"/>
          </a:xfrm>
        </p:grpSpPr>
        <p:sp>
          <p:nvSpPr>
            <p:cNvPr id="34" name="Rounded Rectangle 33"/>
            <p:cNvSpPr/>
            <p:nvPr/>
          </p:nvSpPr>
          <p:spPr bwMode="auto">
            <a:xfrm>
              <a:off x="6400800" y="1276797"/>
              <a:ext cx="2438400" cy="4432864"/>
            </a:xfrm>
            <a:prstGeom prst="roundRect">
              <a:avLst>
                <a:gd name="adj" fmla="val 6871"/>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33" name="Rounded Rectangle 32"/>
            <p:cNvSpPr/>
            <p:nvPr/>
          </p:nvSpPr>
          <p:spPr bwMode="auto">
            <a:xfrm>
              <a:off x="3352800" y="1276797"/>
              <a:ext cx="2438400" cy="4432864"/>
            </a:xfrm>
            <a:prstGeom prst="roundRect">
              <a:avLst>
                <a:gd name="adj" fmla="val 6871"/>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55" name="Rounded Rectangle 54"/>
            <p:cNvSpPr/>
            <p:nvPr/>
          </p:nvSpPr>
          <p:spPr bwMode="auto">
            <a:xfrm>
              <a:off x="3476625" y="2457897"/>
              <a:ext cx="2181226" cy="571716"/>
            </a:xfrm>
            <a:prstGeom prst="roundRect">
              <a:avLst/>
            </a:prstGeom>
            <a:ln>
              <a:headEnd type="none" w="med" len="med"/>
              <a:tailEnd type="none" w="med" len="med"/>
            </a:ln>
          </p:spPr>
          <p:style>
            <a:lnRef idx="1">
              <a:schemeClr val="accent1"/>
            </a:lnRef>
            <a:fillRef idx="3">
              <a:schemeClr val="accent1"/>
            </a:fillRef>
            <a:effectRef idx="2">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32" name="Rounded Rectangle 31"/>
            <p:cNvSpPr/>
            <p:nvPr/>
          </p:nvSpPr>
          <p:spPr bwMode="auto">
            <a:xfrm>
              <a:off x="314325" y="1276796"/>
              <a:ext cx="2438400" cy="4432865"/>
            </a:xfrm>
            <a:prstGeom prst="roundRect">
              <a:avLst>
                <a:gd name="adj" fmla="val 6871"/>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60" name="TextBox 59"/>
            <p:cNvSpPr txBox="1"/>
            <p:nvPr/>
          </p:nvSpPr>
          <p:spPr>
            <a:xfrm>
              <a:off x="6646984" y="2153530"/>
              <a:ext cx="1981200" cy="215444"/>
            </a:xfrm>
            <a:prstGeom prst="rect">
              <a:avLst/>
            </a:prstGeom>
            <a:noFill/>
          </p:spPr>
          <p:txBody>
            <a:bodyPr wrap="square" lIns="0" tIns="0" rIns="0" bIns="0" rtlCol="0">
              <a:spAutoFit/>
            </a:bodyPr>
            <a:lstStyle/>
            <a:p>
              <a:pPr algn="ctr"/>
              <a:r>
                <a:rPr lang="en-NZ" sz="1400" b="1" dirty="0" smtClean="0">
                  <a:solidFill>
                    <a:srgbClr val="FFFFFF"/>
                  </a:solidFill>
                </a:rPr>
                <a:t>Professional developer</a:t>
              </a:r>
            </a:p>
          </p:txBody>
        </p:sp>
        <p:sp>
          <p:nvSpPr>
            <p:cNvPr id="61" name="TextBox 60"/>
            <p:cNvSpPr txBox="1"/>
            <p:nvPr/>
          </p:nvSpPr>
          <p:spPr>
            <a:xfrm>
              <a:off x="442912" y="2153530"/>
              <a:ext cx="2157413" cy="430887"/>
            </a:xfrm>
            <a:prstGeom prst="rect">
              <a:avLst/>
            </a:prstGeom>
            <a:noFill/>
          </p:spPr>
          <p:txBody>
            <a:bodyPr wrap="square" lIns="0" tIns="0" rIns="0" bIns="0" rtlCol="0">
              <a:spAutoFit/>
            </a:bodyPr>
            <a:lstStyle/>
            <a:p>
              <a:pPr algn="ctr"/>
              <a:r>
                <a:rPr lang="en-NZ" sz="1400" b="1" dirty="0" smtClean="0">
                  <a:solidFill>
                    <a:srgbClr val="FFFFFF"/>
                  </a:solidFill>
                </a:rPr>
                <a:t>Business Analyst/Process Designer</a:t>
              </a:r>
            </a:p>
          </p:txBody>
        </p:sp>
        <p:sp>
          <p:nvSpPr>
            <p:cNvPr id="24" name="Rounded Rectangle 23"/>
            <p:cNvSpPr/>
            <p:nvPr/>
          </p:nvSpPr>
          <p:spPr bwMode="auto">
            <a:xfrm>
              <a:off x="422765" y="1432562"/>
              <a:ext cx="2209800" cy="609600"/>
            </a:xfrm>
            <a:prstGeom prst="roundRect">
              <a:avLst>
                <a:gd name="adj" fmla="val 12340"/>
              </a:avLst>
            </a:prstGeom>
            <a:solidFill>
              <a:schemeClr val="lt1"/>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pic>
          <p:nvPicPr>
            <p:cNvPr id="1027" name="Picture 3" descr="C:\Documents and Settings\michelleo\Desktop\MS_visio.png"/>
            <p:cNvPicPr>
              <a:picLocks noChangeAspect="1" noChangeArrowheads="1"/>
            </p:cNvPicPr>
            <p:nvPr/>
          </p:nvPicPr>
          <p:blipFill>
            <a:blip r:embed="rId3"/>
            <a:srcRect/>
            <a:stretch>
              <a:fillRect/>
            </a:stretch>
          </p:blipFill>
          <p:spPr bwMode="auto">
            <a:xfrm>
              <a:off x="862852" y="1535922"/>
              <a:ext cx="1331644" cy="426126"/>
            </a:xfrm>
            <a:prstGeom prst="rect">
              <a:avLst/>
            </a:prstGeom>
            <a:noFill/>
          </p:spPr>
        </p:pic>
        <p:sp>
          <p:nvSpPr>
            <p:cNvPr id="26" name="Rounded Rectangle 25"/>
            <p:cNvSpPr/>
            <p:nvPr/>
          </p:nvSpPr>
          <p:spPr bwMode="auto">
            <a:xfrm>
              <a:off x="6512168" y="1432562"/>
              <a:ext cx="2209800" cy="609600"/>
            </a:xfrm>
            <a:prstGeom prst="roundRect">
              <a:avLst>
                <a:gd name="adj" fmla="val 12340"/>
              </a:avLst>
            </a:prstGeom>
            <a:solidFill>
              <a:schemeClr val="lt1"/>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pic>
          <p:nvPicPr>
            <p:cNvPr id="3" name="Picture 3"/>
            <p:cNvPicPr>
              <a:picLocks noChangeAspect="1" noChangeArrowheads="1"/>
            </p:cNvPicPr>
            <p:nvPr/>
          </p:nvPicPr>
          <p:blipFill>
            <a:blip r:embed="rId4"/>
            <a:srcRect/>
            <a:stretch>
              <a:fillRect/>
            </a:stretch>
          </p:blipFill>
          <p:spPr bwMode="auto">
            <a:xfrm>
              <a:off x="6678441" y="1543930"/>
              <a:ext cx="1974273" cy="457200"/>
            </a:xfrm>
            <a:prstGeom prst="rect">
              <a:avLst/>
            </a:prstGeom>
            <a:noFill/>
            <a:ln w="9525">
              <a:noFill/>
              <a:miter lim="800000"/>
              <a:headEnd/>
              <a:tailEnd/>
            </a:ln>
            <a:effectLst/>
          </p:spPr>
        </p:pic>
        <p:sp>
          <p:nvSpPr>
            <p:cNvPr id="31" name="Rounded Rectangle 30"/>
            <p:cNvSpPr/>
            <p:nvPr/>
          </p:nvSpPr>
          <p:spPr bwMode="auto">
            <a:xfrm>
              <a:off x="419100" y="2686497"/>
              <a:ext cx="2181226" cy="5334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37" name="Rounded Rectangle 36"/>
            <p:cNvSpPr/>
            <p:nvPr/>
          </p:nvSpPr>
          <p:spPr bwMode="auto">
            <a:xfrm>
              <a:off x="419100" y="3315147"/>
              <a:ext cx="2181226" cy="609600"/>
            </a:xfrm>
            <a:prstGeom prst="roundRect">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40" name="TextBox 39"/>
            <p:cNvSpPr txBox="1"/>
            <p:nvPr/>
          </p:nvSpPr>
          <p:spPr>
            <a:xfrm>
              <a:off x="442913" y="2738066"/>
              <a:ext cx="2133600" cy="1154162"/>
            </a:xfrm>
            <a:prstGeom prst="rect">
              <a:avLst/>
            </a:prstGeom>
            <a:noFill/>
          </p:spPr>
          <p:txBody>
            <a:bodyPr wrap="square" lIns="0" tIns="0" rIns="0" bIns="0" rtlCol="0">
              <a:spAutoFit/>
            </a:bodyPr>
            <a:lstStyle/>
            <a:p>
              <a:pPr algn="ctr">
                <a:lnSpc>
                  <a:spcPts val="1800"/>
                </a:lnSpc>
              </a:pPr>
              <a:r>
                <a:rPr lang="en-NZ" dirty="0" smtClean="0">
                  <a:gradFill>
                    <a:gsLst>
                      <a:gs pos="0">
                        <a:schemeClr val="tx1"/>
                      </a:gs>
                      <a:gs pos="86000">
                        <a:schemeClr val="tx1"/>
                      </a:gs>
                    </a:gsLst>
                    <a:lin ang="5400000" scaled="0"/>
                  </a:gradFill>
                  <a:effectLst>
                    <a:outerShdw blurRad="50800" dist="38100" dir="2700000" algn="tl" rotWithShape="0">
                      <a:prstClr val="black">
                        <a:alpha val="30000"/>
                      </a:prstClr>
                    </a:outerShdw>
                  </a:effectLst>
                </a:rPr>
                <a:t>Design skeleton workflow processes</a:t>
              </a:r>
            </a:p>
            <a:p>
              <a:pPr algn="ctr">
                <a:lnSpc>
                  <a:spcPts val="1800"/>
                </a:lnSpc>
              </a:pPr>
              <a:endParaRPr lang="en-NZ" dirty="0" smtClean="0">
                <a:gradFill>
                  <a:gsLst>
                    <a:gs pos="0">
                      <a:schemeClr val="tx1"/>
                    </a:gs>
                    <a:gs pos="86000">
                      <a:schemeClr val="tx1"/>
                    </a:gs>
                  </a:gsLst>
                  <a:lin ang="5400000" scaled="0"/>
                </a:gradFill>
                <a:effectLst>
                  <a:outerShdw blurRad="50800" dist="38100" dir="2700000" algn="tl" rotWithShape="0">
                    <a:prstClr val="black">
                      <a:alpha val="30000"/>
                    </a:prstClr>
                  </a:outerShdw>
                </a:effectLst>
              </a:endParaRPr>
            </a:p>
            <a:p>
              <a:pPr algn="ctr">
                <a:lnSpc>
                  <a:spcPts val="1800"/>
                </a:lnSpc>
              </a:pPr>
              <a:r>
                <a:rPr lang="en-NZ" dirty="0" smtClean="0">
                  <a:gradFill>
                    <a:gsLst>
                      <a:gs pos="0">
                        <a:schemeClr val="tx1"/>
                      </a:gs>
                      <a:gs pos="86000">
                        <a:schemeClr val="tx1"/>
                      </a:gs>
                    </a:gsLst>
                    <a:lin ang="5400000" scaled="0"/>
                  </a:gradFill>
                  <a:effectLst>
                    <a:outerShdw blurRad="50800" dist="38100" dir="2700000" algn="tl" rotWithShape="0">
                      <a:prstClr val="black">
                        <a:alpha val="30000"/>
                      </a:prstClr>
                    </a:outerShdw>
                  </a:effectLst>
                </a:rPr>
                <a:t>View workflow visualizations</a:t>
              </a:r>
            </a:p>
          </p:txBody>
        </p:sp>
        <p:sp>
          <p:nvSpPr>
            <p:cNvPr id="47" name="Rounded Rectangle 46"/>
            <p:cNvSpPr/>
            <p:nvPr/>
          </p:nvSpPr>
          <p:spPr bwMode="auto">
            <a:xfrm>
              <a:off x="6534150" y="2915097"/>
              <a:ext cx="2181226" cy="3810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48" name="Rounded Rectangle 47"/>
            <p:cNvSpPr/>
            <p:nvPr/>
          </p:nvSpPr>
          <p:spPr bwMode="auto">
            <a:xfrm>
              <a:off x="6534150" y="3372297"/>
              <a:ext cx="2181226" cy="3810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46" name="Rounded Rectangle 45"/>
            <p:cNvSpPr/>
            <p:nvPr/>
          </p:nvSpPr>
          <p:spPr bwMode="auto">
            <a:xfrm>
              <a:off x="6534150" y="2457897"/>
              <a:ext cx="2181226" cy="381000"/>
            </a:xfrm>
            <a:prstGeom prst="roundRect">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sp>
          <p:nvSpPr>
            <p:cNvPr id="35" name="TextBox 34"/>
            <p:cNvSpPr txBox="1"/>
            <p:nvPr/>
          </p:nvSpPr>
          <p:spPr>
            <a:xfrm>
              <a:off x="6629400" y="2547478"/>
              <a:ext cx="1981200" cy="1154162"/>
            </a:xfrm>
            <a:prstGeom prst="rect">
              <a:avLst/>
            </a:prstGeom>
            <a:noFill/>
          </p:spPr>
          <p:txBody>
            <a:bodyPr wrap="square" lIns="0" tIns="0" rIns="0" bIns="0" rtlCol="0">
              <a:spAutoFit/>
            </a:bodyPr>
            <a:lstStyle/>
            <a:p>
              <a:pPr algn="ctr">
                <a:lnSpc>
                  <a:spcPts val="1800"/>
                </a:lnSpc>
              </a:pPr>
              <a:r>
                <a:rPr lang="en-NZ" dirty="0" smtClean="0">
                  <a:gradFill>
                    <a:gsLst>
                      <a:gs pos="0">
                        <a:schemeClr val="tx1"/>
                      </a:gs>
                      <a:gs pos="86000">
                        <a:schemeClr val="tx1"/>
                      </a:gs>
                    </a:gsLst>
                    <a:lin ang="5400000" scaled="0"/>
                  </a:gradFill>
                  <a:effectLst>
                    <a:outerShdw blurRad="50800" dist="38100" dir="2700000" algn="tl" rotWithShape="0">
                      <a:prstClr val="black">
                        <a:alpha val="30000"/>
                      </a:prstClr>
                    </a:outerShdw>
                  </a:effectLst>
                </a:rPr>
                <a:t>Code Workflows</a:t>
              </a:r>
            </a:p>
            <a:p>
              <a:pPr algn="ctr">
                <a:lnSpc>
                  <a:spcPts val="1800"/>
                </a:lnSpc>
              </a:pPr>
              <a:endParaRPr lang="en-NZ" dirty="0" smtClean="0">
                <a:gradFill>
                  <a:gsLst>
                    <a:gs pos="0">
                      <a:schemeClr val="tx1"/>
                    </a:gs>
                    <a:gs pos="86000">
                      <a:schemeClr val="tx1"/>
                    </a:gs>
                  </a:gsLst>
                  <a:lin ang="5400000" scaled="0"/>
                </a:gradFill>
                <a:effectLst>
                  <a:outerShdw blurRad="50800" dist="38100" dir="2700000" algn="tl" rotWithShape="0">
                    <a:prstClr val="black">
                      <a:alpha val="30000"/>
                    </a:prstClr>
                  </a:outerShdw>
                </a:effectLst>
              </a:endParaRPr>
            </a:p>
            <a:p>
              <a:pPr algn="ctr">
                <a:lnSpc>
                  <a:spcPts val="1800"/>
                </a:lnSpc>
              </a:pPr>
              <a:r>
                <a:rPr lang="en-NZ" dirty="0" smtClean="0">
                  <a:gradFill>
                    <a:gsLst>
                      <a:gs pos="0">
                        <a:schemeClr val="tx1"/>
                      </a:gs>
                      <a:gs pos="86000">
                        <a:schemeClr val="tx1"/>
                      </a:gs>
                    </a:gsLst>
                    <a:lin ang="5400000" scaled="0"/>
                  </a:gradFill>
                  <a:effectLst>
                    <a:outerShdw blurRad="50800" dist="38100" dir="2700000" algn="tl" rotWithShape="0">
                      <a:prstClr val="black">
                        <a:alpha val="30000"/>
                      </a:prstClr>
                    </a:outerShdw>
                  </a:effectLst>
                </a:rPr>
                <a:t>Event Receivers</a:t>
              </a:r>
            </a:p>
            <a:p>
              <a:pPr algn="ctr">
                <a:lnSpc>
                  <a:spcPts val="1800"/>
                </a:lnSpc>
              </a:pPr>
              <a:endParaRPr lang="en-NZ" dirty="0" smtClean="0">
                <a:gradFill>
                  <a:gsLst>
                    <a:gs pos="0">
                      <a:schemeClr val="tx1"/>
                    </a:gs>
                    <a:gs pos="86000">
                      <a:schemeClr val="tx1"/>
                    </a:gs>
                  </a:gsLst>
                  <a:lin ang="5400000" scaled="0"/>
                </a:gradFill>
                <a:effectLst>
                  <a:outerShdw blurRad="50800" dist="38100" dir="2700000" algn="tl" rotWithShape="0">
                    <a:prstClr val="black">
                      <a:alpha val="30000"/>
                    </a:prstClr>
                  </a:outerShdw>
                </a:effectLst>
              </a:endParaRPr>
            </a:p>
            <a:p>
              <a:pPr algn="ctr">
                <a:lnSpc>
                  <a:spcPts val="1800"/>
                </a:lnSpc>
              </a:pPr>
              <a:r>
                <a:rPr lang="en-NZ" dirty="0" smtClean="0">
                  <a:gradFill>
                    <a:gsLst>
                      <a:gs pos="0">
                        <a:schemeClr val="tx1"/>
                      </a:gs>
                      <a:gs pos="86000">
                        <a:schemeClr val="tx1"/>
                      </a:gs>
                    </a:gsLst>
                    <a:lin ang="5400000" scaled="0"/>
                  </a:gradFill>
                  <a:effectLst>
                    <a:outerShdw blurRad="50800" dist="38100" dir="2700000" algn="tl" rotWithShape="0">
                      <a:prstClr val="black">
                        <a:alpha val="30000"/>
                      </a:prstClr>
                    </a:outerShdw>
                  </a:effectLst>
                </a:rPr>
                <a:t>Custom Activities</a:t>
              </a:r>
            </a:p>
          </p:txBody>
        </p:sp>
        <p:sp>
          <p:nvSpPr>
            <p:cNvPr id="59" name="TextBox 58"/>
            <p:cNvSpPr txBox="1"/>
            <p:nvPr/>
          </p:nvSpPr>
          <p:spPr>
            <a:xfrm>
              <a:off x="3524248" y="2153530"/>
              <a:ext cx="2107224" cy="215444"/>
            </a:xfrm>
            <a:prstGeom prst="rect">
              <a:avLst/>
            </a:prstGeom>
            <a:noFill/>
          </p:spPr>
          <p:txBody>
            <a:bodyPr wrap="square" lIns="0" tIns="0" rIns="0" bIns="0" rtlCol="0">
              <a:spAutoFit/>
            </a:bodyPr>
            <a:lstStyle/>
            <a:p>
              <a:r>
                <a:rPr lang="en-NZ" sz="1400" b="1" dirty="0" smtClean="0"/>
                <a:t>Designer/IW/Power User</a:t>
              </a:r>
            </a:p>
          </p:txBody>
        </p:sp>
        <p:sp>
          <p:nvSpPr>
            <p:cNvPr id="25" name="Rounded Rectangle 24"/>
            <p:cNvSpPr/>
            <p:nvPr/>
          </p:nvSpPr>
          <p:spPr bwMode="auto">
            <a:xfrm>
              <a:off x="3472960" y="1432562"/>
              <a:ext cx="2209800" cy="609600"/>
            </a:xfrm>
            <a:prstGeom prst="roundRect">
              <a:avLst>
                <a:gd name="adj" fmla="val 12340"/>
              </a:avLst>
            </a:prstGeom>
            <a:solidFill>
              <a:schemeClr val="lt1"/>
            </a:solidFill>
            <a:ln>
              <a:noFill/>
              <a:headEnd type="none" w="med" len="med"/>
              <a:tailEnd type="none" w="med" len="med"/>
            </a:ln>
          </p:spPr>
          <p:style>
            <a:lnRef idx="2">
              <a:schemeClr val="accent1"/>
            </a:lnRef>
            <a:fillRef idx="1">
              <a:schemeClr val="lt1"/>
            </a:fillRef>
            <a:effectRef idx="0">
              <a:schemeClr val="accent1"/>
            </a:effectRef>
            <a:fontRef idx="minor">
              <a:schemeClr val="dk1"/>
            </a:fontRef>
          </p:style>
          <p:txBody>
            <a:bodyPr vert="horz" wrap="square" lIns="91436" tIns="45718" rIns="91436" bIns="45718" numCol="1" rtlCol="0" anchor="ctr" anchorCtr="0" compatLnSpc="1">
              <a:prstTxWarp prst="textNoShape">
                <a:avLst/>
              </a:prstTxWarp>
            </a:bodyPr>
            <a:lstStyle/>
            <a:p>
              <a:pPr algn="ctr" defTabSz="914099"/>
              <a:endParaRPr lang="en-NZ" sz="2400" dirty="0" smtClean="0">
                <a:solidFill>
                  <a:schemeClr val="tx1"/>
                </a:solidFill>
              </a:endParaRPr>
            </a:p>
          </p:txBody>
        </p:sp>
        <p:pic>
          <p:nvPicPr>
            <p:cNvPr id="1028" name="Picture 4" descr="C:\Documents and Settings\michelleo\Desktop\ms_spd_logo.png"/>
            <p:cNvPicPr>
              <a:picLocks noChangeAspect="1" noChangeArrowheads="1"/>
            </p:cNvPicPr>
            <p:nvPr/>
          </p:nvPicPr>
          <p:blipFill>
            <a:blip r:embed="rId5"/>
            <a:srcRect/>
            <a:stretch>
              <a:fillRect/>
            </a:stretch>
          </p:blipFill>
          <p:spPr bwMode="auto">
            <a:xfrm>
              <a:off x="3549421" y="1644622"/>
              <a:ext cx="2066192" cy="282555"/>
            </a:xfrm>
            <a:prstGeom prst="rect">
              <a:avLst/>
            </a:prstGeom>
            <a:noFill/>
          </p:spPr>
        </p:pic>
        <p:sp>
          <p:nvSpPr>
            <p:cNvPr id="41" name="TextBox 40"/>
            <p:cNvSpPr txBox="1"/>
            <p:nvPr/>
          </p:nvSpPr>
          <p:spPr>
            <a:xfrm>
              <a:off x="3571875" y="2534097"/>
              <a:ext cx="1981200" cy="461665"/>
            </a:xfrm>
            <a:prstGeom prst="rect">
              <a:avLst/>
            </a:prstGeom>
            <a:noFill/>
          </p:spPr>
          <p:txBody>
            <a:bodyPr wrap="square" lIns="0" tIns="0" rIns="0" bIns="0" rtlCol="0">
              <a:spAutoFit/>
            </a:bodyPr>
            <a:lstStyle/>
            <a:p>
              <a:pPr algn="ctr">
                <a:lnSpc>
                  <a:spcPts val="1800"/>
                </a:lnSpc>
              </a:pPr>
              <a:r>
                <a:rPr lang="en-NZ" dirty="0" smtClean="0">
                  <a:effectLst>
                    <a:outerShdw blurRad="50800" dist="38100" dir="2700000" algn="tl" rotWithShape="0">
                      <a:prstClr val="black">
                        <a:alpha val="30000"/>
                      </a:prstClr>
                    </a:outerShdw>
                  </a:effectLst>
                </a:rPr>
                <a:t>Declarative Workflows</a:t>
              </a:r>
            </a:p>
          </p:txBody>
        </p:sp>
        <p:pic>
          <p:nvPicPr>
            <p:cNvPr id="58"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1080" y="4297883"/>
              <a:ext cx="1917265" cy="12284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2737" y="4275004"/>
              <a:ext cx="1739475" cy="1294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710563" y="4254730"/>
              <a:ext cx="1882772" cy="1314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8" name="Right Arrow 7"/>
          <p:cNvSpPr/>
          <p:nvPr/>
        </p:nvSpPr>
        <p:spPr bwMode="auto">
          <a:xfrm>
            <a:off x="2620080" y="2985228"/>
            <a:ext cx="959555" cy="716412"/>
          </a:xfrm>
          <a:prstGeom prst="righ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gradFill>
                  <a:gsLst>
                    <a:gs pos="0">
                      <a:srgbClr val="FFFFFF"/>
                    </a:gs>
                    <a:gs pos="100000">
                      <a:srgbClr val="FFFFFF"/>
                    </a:gs>
                  </a:gsLst>
                  <a:lin ang="5400000" scaled="0"/>
                </a:gradFill>
                <a:effectLst>
                  <a:outerShdw blurRad="38100" dist="38100" dir="2700000" algn="tl">
                    <a:srgbClr val="000000">
                      <a:alpha val="43137"/>
                    </a:srgbClr>
                  </a:outerShdw>
                </a:effectLst>
              </a:rPr>
              <a:t>.</a:t>
            </a:r>
            <a:r>
              <a:rPr lang="en-US" sz="2000" b="1" dirty="0" err="1" smtClean="0">
                <a:gradFill>
                  <a:gsLst>
                    <a:gs pos="0">
                      <a:srgbClr val="FFFFFF"/>
                    </a:gs>
                    <a:gs pos="100000">
                      <a:srgbClr val="FFFFFF"/>
                    </a:gs>
                  </a:gsLst>
                  <a:lin ang="5400000" scaled="0"/>
                </a:gradFill>
                <a:effectLst>
                  <a:outerShdw blurRad="38100" dist="38100" dir="2700000" algn="tl">
                    <a:srgbClr val="000000">
                      <a:alpha val="43137"/>
                    </a:srgbClr>
                  </a:outerShdw>
                </a:effectLst>
              </a:rPr>
              <a:t>vwi</a:t>
            </a:r>
            <a:endParaRPr lang="en-US" sz="2400" b="1" dirty="0" smtClean="0">
              <a:gradFill>
                <a:gsLst>
                  <a:gs pos="0">
                    <a:srgbClr val="FFFFFF"/>
                  </a:gs>
                  <a:gs pos="100000">
                    <a:srgbClr val="FFFFFF"/>
                  </a:gs>
                </a:gsLst>
                <a:lin ang="5400000" scaled="0"/>
              </a:gradFill>
              <a:effectLst>
                <a:outerShdw blurRad="38100" dist="38100" dir="2700000" algn="tl">
                  <a:srgbClr val="000000">
                    <a:alpha val="43137"/>
                  </a:srgbClr>
                </a:outerShdw>
              </a:effectLst>
            </a:endParaRPr>
          </a:p>
        </p:txBody>
      </p:sp>
      <p:sp>
        <p:nvSpPr>
          <p:cNvPr id="44" name="Left Arrow 43"/>
          <p:cNvSpPr/>
          <p:nvPr/>
        </p:nvSpPr>
        <p:spPr bwMode="auto">
          <a:xfrm>
            <a:off x="5553075" y="4155005"/>
            <a:ext cx="975414" cy="696160"/>
          </a:xfrm>
          <a:prstGeom prst="leftArrow">
            <a:avLst/>
          </a:prstGeom>
          <a:ln>
            <a:headEnd type="none" w="med" len="med"/>
            <a:tailEnd type="none" w="med" len="med"/>
          </a:ln>
        </p:spPr>
        <p:style>
          <a:lnRef idx="0">
            <a:schemeClr val="accent5"/>
          </a:lnRef>
          <a:fillRef idx="3">
            <a:schemeClr val="accent5"/>
          </a:fillRef>
          <a:effectRef idx="3">
            <a:schemeClr val="accent5"/>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000" b="1" dirty="0" smtClean="0">
              <a:solidFill>
                <a:schemeClr val="bg1"/>
              </a:solidFill>
            </a:endParaRPr>
          </a:p>
        </p:txBody>
      </p:sp>
      <p:sp>
        <p:nvSpPr>
          <p:cNvPr id="42" name="Right Arrow 41"/>
          <p:cNvSpPr/>
          <p:nvPr/>
        </p:nvSpPr>
        <p:spPr bwMode="auto">
          <a:xfrm>
            <a:off x="5631472" y="2985228"/>
            <a:ext cx="959555" cy="716412"/>
          </a:xfrm>
          <a:prstGeom prst="righ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solidFill>
                  <a:schemeClr val="tx1"/>
                </a:solidFill>
                <a:effectLst>
                  <a:outerShdw blurRad="38100" dist="38100" dir="2700000" algn="tl">
                    <a:srgbClr val="000000">
                      <a:alpha val="43137"/>
                    </a:srgbClr>
                  </a:outerShdw>
                </a:effectLst>
              </a:rPr>
              <a:t>.</a:t>
            </a:r>
            <a:r>
              <a:rPr lang="en-US" sz="2000" b="1" dirty="0" err="1" smtClean="0">
                <a:solidFill>
                  <a:schemeClr val="tx1"/>
                </a:solidFill>
                <a:effectLst>
                  <a:outerShdw blurRad="38100" dist="38100" dir="2700000" algn="tl">
                    <a:srgbClr val="000000">
                      <a:alpha val="43137"/>
                    </a:srgbClr>
                  </a:outerShdw>
                </a:effectLst>
              </a:rPr>
              <a:t>wsp</a:t>
            </a:r>
            <a:endParaRPr lang="en-US" sz="2400" b="1" dirty="0" smtClean="0">
              <a:solidFill>
                <a:schemeClr val="tx1"/>
              </a:solidFill>
              <a:effectLst>
                <a:outerShdw blurRad="38100" dist="38100" dir="2700000" algn="tl">
                  <a:srgbClr val="000000">
                    <a:alpha val="43137"/>
                  </a:srgbClr>
                </a:outerShdw>
              </a:effectLst>
            </a:endParaRPr>
          </a:p>
        </p:txBody>
      </p:sp>
      <p:sp>
        <p:nvSpPr>
          <p:cNvPr id="9" name="Left Arrow 8"/>
          <p:cNvSpPr/>
          <p:nvPr/>
        </p:nvSpPr>
        <p:spPr bwMode="auto">
          <a:xfrm>
            <a:off x="2574007" y="4155005"/>
            <a:ext cx="975414" cy="696160"/>
          </a:xfrm>
          <a:prstGeom prst="leftArrow">
            <a:avLst/>
          </a:prstGeom>
          <a:ln>
            <a:headEnd type="none" w="med" len="med"/>
            <a:tailEnd type="none" w="med" len="med"/>
          </a:ln>
        </p:spPr>
        <p:style>
          <a:lnRef idx="0">
            <a:schemeClr val="accent1"/>
          </a:lnRef>
          <a:fillRef idx="3">
            <a:schemeClr val="accent1"/>
          </a:fillRef>
          <a:effectRef idx="3">
            <a:schemeClr val="accent1"/>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r>
              <a:rPr lang="en-US" sz="2000" b="1" dirty="0" smtClean="0">
                <a:solidFill>
                  <a:schemeClr val="tx1"/>
                </a:solidFill>
                <a:effectLst>
                  <a:outerShdw blurRad="38100" dist="38100" dir="2700000" algn="tl">
                    <a:srgbClr val="000000">
                      <a:alpha val="43137"/>
                    </a:srgbClr>
                  </a:outerShdw>
                </a:effectLst>
              </a:rPr>
              <a:t>.</a:t>
            </a:r>
            <a:r>
              <a:rPr lang="en-US" sz="2000" b="1" dirty="0" err="1" smtClean="0">
                <a:solidFill>
                  <a:schemeClr val="tx1"/>
                </a:solidFill>
                <a:effectLst>
                  <a:outerShdw blurRad="38100" dist="38100" dir="2700000" algn="tl">
                    <a:srgbClr val="000000">
                      <a:alpha val="43137"/>
                    </a:srgbClr>
                  </a:outerShdw>
                </a:effectLst>
              </a:rPr>
              <a:t>vwi</a:t>
            </a:r>
            <a:endParaRPr lang="en-US" sz="2000" b="1" dirty="0" smtClean="0">
              <a:solidFill>
                <a:schemeClr val="tx1"/>
              </a:solidFill>
              <a:effectLst>
                <a:outerShdw blurRad="38100" dist="38100" dir="2700000" algn="tl">
                  <a:srgbClr val="000000">
                    <a:alpha val="43137"/>
                  </a:srgbClr>
                </a:outerShdw>
              </a:effectLst>
            </a:endParaRPr>
          </a:p>
        </p:txBody>
      </p:sp>
      <p:sp>
        <p:nvSpPr>
          <p:cNvPr id="7" name="&quot;No&quot; Symbol 6"/>
          <p:cNvSpPr/>
          <p:nvPr/>
        </p:nvSpPr>
        <p:spPr bwMode="auto">
          <a:xfrm>
            <a:off x="5831477" y="4254730"/>
            <a:ext cx="540764" cy="496711"/>
          </a:xfrm>
          <a:prstGeom prst="noSmoking">
            <a:avLst/>
          </a:prstGeom>
          <a:solidFill>
            <a:srgbClr val="FF0000"/>
          </a:solidFill>
          <a:ln>
            <a:headEnd type="none" w="med" len="med"/>
            <a:tailEnd type="none" w="med" len="med"/>
          </a:ln>
        </p:spPr>
        <p:style>
          <a:lnRef idx="0">
            <a:schemeClr val="accent3"/>
          </a:lnRef>
          <a:fillRef idx="3">
            <a:schemeClr val="accent3"/>
          </a:fillRef>
          <a:effectRef idx="3">
            <a:schemeClr val="accent3"/>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smtClean="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384850610"/>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609398"/>
          </a:xfrm>
        </p:spPr>
        <p:txBody>
          <a:bodyPr/>
          <a:lstStyle/>
          <a:p>
            <a:r>
              <a:rPr sz="4400" dirty="0" smtClean="0"/>
              <a:t>Creating Workflows in Visio 2010</a:t>
            </a:r>
            <a:endParaRPr lang="nl-NL" sz="4400" dirty="0"/>
          </a:p>
        </p:txBody>
      </p:sp>
      <p:sp>
        <p:nvSpPr>
          <p:cNvPr id="3" name="Content Placeholder 2"/>
          <p:cNvSpPr>
            <a:spLocks noGrp="1"/>
          </p:cNvSpPr>
          <p:nvPr>
            <p:ph idx="1"/>
          </p:nvPr>
        </p:nvSpPr>
        <p:spPr>
          <a:xfrm>
            <a:off x="381000" y="1412875"/>
            <a:ext cx="8382000" cy="2339102"/>
          </a:xfrm>
        </p:spPr>
        <p:txBody>
          <a:bodyPr/>
          <a:lstStyle/>
          <a:p>
            <a:r>
              <a:rPr lang="en-US" dirty="0" smtClean="0"/>
              <a:t>Visio has SharePoint Workflow template</a:t>
            </a:r>
          </a:p>
          <a:p>
            <a:pPr lvl="1"/>
            <a:r>
              <a:rPr lang="en-US" dirty="0" smtClean="0"/>
              <a:t>Allows you to create workflow design in Visio</a:t>
            </a:r>
          </a:p>
          <a:p>
            <a:pPr lvl="1"/>
            <a:r>
              <a:rPr lang="en-US" dirty="0" smtClean="0"/>
              <a:t>Workflow can be exported to SharePoint Designer</a:t>
            </a:r>
          </a:p>
          <a:p>
            <a:pPr lvl="1"/>
            <a:endParaRPr lang="nl-NL"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99792" y="2852936"/>
            <a:ext cx="4832613" cy="30963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1042" y="6035040"/>
            <a:ext cx="2402957" cy="357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5245018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Creating Visio Workflows</a:t>
            </a:r>
            <a:endParaRPr lang="en-US" dirty="0"/>
          </a:p>
        </p:txBody>
      </p:sp>
      <p:sp>
        <p:nvSpPr>
          <p:cNvPr id="4" name="Text Placeholder 3"/>
          <p:cNvSpPr>
            <a:spLocks noGrp="1"/>
          </p:cNvSpPr>
          <p:nvPr>
            <p:ph type="body" sz="quarter" idx="10"/>
          </p:nvPr>
        </p:nvSpPr>
        <p:spPr/>
        <p:txBody>
          <a:bodyPr/>
          <a:lstStyle/>
          <a:p>
            <a:r>
              <a:rPr lang="en-US" dirty="0" smtClean="0"/>
              <a:t>demo </a:t>
            </a:r>
            <a:endParaRPr lang="en-US" dirty="0"/>
          </a:p>
        </p:txBody>
      </p:sp>
      <p:pic>
        <p:nvPicPr>
          <p:cNvPr id="6" name="Picture 5" descr="Visio 4.png"/>
          <p:cNvPicPr>
            <a:picLocks noChangeAspect="1"/>
          </p:cNvPicPr>
          <p:nvPr/>
        </p:nvPicPr>
        <p:blipFill>
          <a:blip r:embed="rId3" cstate="print"/>
          <a:stretch>
            <a:fillRect/>
          </a:stretch>
        </p:blipFill>
        <p:spPr>
          <a:xfrm>
            <a:off x="128344" y="827312"/>
            <a:ext cx="1184366" cy="1184366"/>
          </a:xfrm>
          <a:prstGeom prst="rect">
            <a:avLst/>
          </a:prstGeom>
        </p:spPr>
      </p:pic>
      <p:pic>
        <p:nvPicPr>
          <p:cNvPr id="21"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41042" y="6035040"/>
            <a:ext cx="2402957" cy="3570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91929024"/>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661993"/>
          </a:xfrm>
        </p:spPr>
        <p:txBody>
          <a:bodyPr/>
          <a:lstStyle/>
          <a:p>
            <a:r>
              <a:rPr lang="en-US" dirty="0" smtClean="0"/>
              <a:t>Designing Workflows in SharePoint designer 2010</a:t>
            </a:r>
            <a:r>
              <a:rPr lang="en-US" dirty="0"/>
              <a:t/>
            </a:r>
            <a:br>
              <a:rPr lang="en-US" dirty="0"/>
            </a:b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128" y="6035040"/>
            <a:ext cx="2404872" cy="3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1280060"/>
      </p:ext>
    </p:extLst>
  </p:cSld>
  <p:clrMapOvr>
    <a:masterClrMapping/>
  </p:clrMapOvr>
  <p:transition>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382000" cy="498598"/>
          </a:xfrm>
        </p:spPr>
        <p:txBody>
          <a:bodyPr/>
          <a:lstStyle/>
          <a:p>
            <a:r>
              <a:rPr lang="en-US" sz="3600" dirty="0" smtClean="0"/>
              <a:t>SharePoint Designer 2010 Improvements</a:t>
            </a:r>
            <a:endParaRPr lang="nl-NL" sz="3600" dirty="0"/>
          </a:p>
        </p:txBody>
      </p:sp>
      <p:sp>
        <p:nvSpPr>
          <p:cNvPr id="3" name="Content Placeholder 2"/>
          <p:cNvSpPr>
            <a:spLocks noGrp="1"/>
          </p:cNvSpPr>
          <p:nvPr>
            <p:ph idx="1"/>
          </p:nvPr>
        </p:nvSpPr>
        <p:spPr>
          <a:xfrm>
            <a:off x="381000" y="1412875"/>
            <a:ext cx="8382000" cy="3151632"/>
          </a:xfrm>
        </p:spPr>
        <p:txBody>
          <a:bodyPr/>
          <a:lstStyle/>
          <a:p>
            <a:r>
              <a:rPr lang="en-US" dirty="0"/>
              <a:t>New declarative workflow designer</a:t>
            </a:r>
          </a:p>
          <a:p>
            <a:r>
              <a:rPr lang="en-US" dirty="0" smtClean="0"/>
              <a:t>New Types of Workflows</a:t>
            </a:r>
          </a:p>
          <a:p>
            <a:r>
              <a:rPr lang="en-US" dirty="0" smtClean="0"/>
              <a:t>New Actions/Activities</a:t>
            </a:r>
          </a:p>
          <a:p>
            <a:r>
              <a:rPr lang="en-US" dirty="0" smtClean="0"/>
              <a:t>Task Process Designer</a:t>
            </a:r>
          </a:p>
          <a:p>
            <a:r>
              <a:rPr lang="en-US" dirty="0" smtClean="0"/>
              <a:t>Visio Visualization</a:t>
            </a:r>
          </a:p>
          <a:p>
            <a:r>
              <a:rPr lang="en-US" dirty="0" smtClean="0"/>
              <a:t>Support for Sandboxed Custom Activities</a:t>
            </a:r>
            <a:endParaRPr lang="en-US" dirty="0"/>
          </a:p>
        </p:txBody>
      </p:sp>
      <p:pic>
        <p:nvPicPr>
          <p:cNvPr id="4"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9128" y="6035040"/>
            <a:ext cx="2404872" cy="357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829440"/>
      </p:ext>
    </p:extLst>
  </p:cSld>
  <p:clrMapOvr>
    <a:masterClrMapping/>
  </p:clrMapOvr>
  <p:transition>
    <p:fade/>
  </p:transition>
</p:sld>
</file>

<file path=ppt/theme/theme1.xml><?xml version="1.0" encoding="utf-8"?>
<a:theme xmlns:a="http://schemas.openxmlformats.org/drawingml/2006/main" name="Non-Ignite Template">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91436" tIns="45718" rIns="91436" bIns="45718" numCol="1" rtlCol="0" anchor="ctr" anchorCtr="0" compatLnSpc="1">
        <a:prstTxWarp prst="textNoShape">
          <a:avLst/>
        </a:prstTxWarp>
      </a:bodyPr>
      <a:lstStyle>
        <a:defPPr algn="ctr" defTabSz="914099">
          <a:defRPr sz="2400" dirty="0" smtClean="0">
            <a:gradFill>
              <a:gsLst>
                <a:gs pos="0">
                  <a:srgbClr val="FFFFFF"/>
                </a:gs>
                <a:gs pos="100000">
                  <a:srgbClr val="FFFFFF"/>
                </a:gs>
              </a:gsLst>
              <a:lin ang="5400000" scaled="0"/>
            </a:gradFill>
          </a:defRPr>
        </a:defPPr>
      </a:lstStyle>
      <a:style>
        <a:lnRef idx="0">
          <a:schemeClr val="accent4"/>
        </a:lnRef>
        <a:fillRef idx="3">
          <a:schemeClr val="accent4"/>
        </a:fillRef>
        <a:effectRef idx="3">
          <a:schemeClr val="accent4"/>
        </a:effectRef>
        <a:fontRef idx="minor">
          <a:schemeClr val="lt1"/>
        </a:fontRef>
      </a:style>
    </a:spDef>
    <a:txDef>
      <a:spPr>
        <a:noFill/>
      </a:spPr>
      <a:bodyPr wrap="none" lIns="0" tIns="0" rIns="0" bIns="0" rtlCol="0">
        <a:spAutoFit/>
      </a:bodyPr>
      <a:lstStyle>
        <a:defPPr>
          <a:lnSpc>
            <a:spcPct val="90000"/>
          </a:lnSpc>
          <a:defRPr dirty="0" smtClean="0">
            <a:gradFill>
              <a:gsLst>
                <a:gs pos="0">
                  <a:schemeClr val="tx1"/>
                </a:gs>
                <a:gs pos="86000">
                  <a:schemeClr val="tx1"/>
                </a:gs>
              </a:gsLst>
              <a:lin ang="5400000" scaled="0"/>
            </a:gradFill>
          </a:defRPr>
        </a:defPPr>
      </a:lstStyle>
    </a:txDef>
  </a:objectDefaults>
  <a:extraClrSchemeLst/>
</a:theme>
</file>

<file path=ppt/theme/theme2.xml><?xml version="1.0" encoding="utf-8"?>
<a:theme xmlns:a="http://schemas.openxmlformats.org/drawingml/2006/main" name="White with Consolas font for code slides">
  <a:themeElements>
    <a:clrScheme name="Blue Template-Tempalte">
      <a:dk1>
        <a:srgbClr val="000000"/>
      </a:dk1>
      <a:lt1>
        <a:srgbClr val="FFFFFF"/>
      </a:lt1>
      <a:dk2>
        <a:srgbClr val="0070C0"/>
      </a:dk2>
      <a:lt2>
        <a:srgbClr val="BDE3FF"/>
      </a:lt2>
      <a:accent1>
        <a:srgbClr val="FFC000"/>
      </a:accent1>
      <a:accent2>
        <a:srgbClr val="2DA33B"/>
      </a:accent2>
      <a:accent3>
        <a:srgbClr val="DF8045"/>
      </a:accent3>
      <a:accent4>
        <a:srgbClr val="2D86E7"/>
      </a:accent4>
      <a:accent5>
        <a:srgbClr val="755DCB"/>
      </a:accent5>
      <a:accent6>
        <a:srgbClr val="777777"/>
      </a:accent6>
      <a:hlink>
        <a:srgbClr val="F0ED7B"/>
      </a:hlink>
      <a:folHlink>
        <a:srgbClr val="F3EB4F"/>
      </a:folHlink>
    </a:clrScheme>
    <a:fontScheme name="Segoe UI">
      <a:majorFont>
        <a:latin typeface="Segoe UI"/>
        <a:ea typeface=""/>
        <a:cs typeface=""/>
      </a:majorFont>
      <a:minorFont>
        <a:latin typeface="Segoe UI"/>
        <a:ea typeface=""/>
        <a:cs typeface=""/>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type="none" w="med" len="med"/>
          <a:tailEnd type="none" w="med" len="med"/>
        </a:ln>
      </a:spPr>
      <a:bodyPr vert="horz" wrap="square" lIns="109728" tIns="54864" rIns="109728" bIns="54864" numCol="1" rtlCol="0" anchor="ctr" anchorCtr="0" compatLnSpc="1">
        <a:prstTxWarp prst="textNoShape">
          <a:avLst/>
        </a:prstTxWarp>
      </a:bodyPr>
      <a:lstStyle>
        <a:defPPr marL="0" marR="0" indent="0" algn="ctr" defTabSz="1096963" rtl="0" eaLnBrk="1" fontAlgn="base" latinLnBrk="0" hangingPunct="1">
          <a:lnSpc>
            <a:spcPct val="100000"/>
          </a:lnSpc>
          <a:spcBef>
            <a:spcPct val="0"/>
          </a:spcBef>
          <a:spcAft>
            <a:spcPct val="0"/>
          </a:spcAft>
          <a:buClrTx/>
          <a:buSzTx/>
          <a:buFontTx/>
          <a:buNone/>
          <a:tabLst/>
          <a:defRPr kumimoji="0"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defRPr>
        </a:defPPr>
      </a:lstStyle>
      <a:style>
        <a:lnRef idx="0">
          <a:schemeClr val="accent2"/>
        </a:lnRef>
        <a:fillRef idx="3">
          <a:schemeClr val="accent2"/>
        </a:fillRef>
        <a:effectRef idx="3">
          <a:schemeClr val="accent2"/>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DF46ECB8E92D944B4A72C6D551959DA" ma:contentTypeVersion="0" ma:contentTypeDescription="Create a new document." ma:contentTypeScope="" ma:versionID="08eec990e4523d8f01dfdb0f73f780e6">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p:properties>
</file>

<file path=customXml/itemProps1.xml><?xml version="1.0" encoding="utf-8"?>
<ds:datastoreItem xmlns:ds="http://schemas.openxmlformats.org/officeDocument/2006/customXml" ds:itemID="{D61EB1A9-5D3D-4BD3-BE8B-3569E3BCE8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2.xml><?xml version="1.0" encoding="utf-8"?>
<ds:datastoreItem xmlns:ds="http://schemas.openxmlformats.org/officeDocument/2006/customXml" ds:itemID="{0A09AE7F-2549-4F10-BE0E-EDED3A844720}">
  <ds:schemaRefs>
    <ds:schemaRef ds:uri="http://schemas.microsoft.com/sharepoint/v3/contenttype/forms"/>
  </ds:schemaRefs>
</ds:datastoreItem>
</file>

<file path=customXml/itemProps3.xml><?xml version="1.0" encoding="utf-8"?>
<ds:datastoreItem xmlns:ds="http://schemas.openxmlformats.org/officeDocument/2006/customXml" ds:itemID="{FCB6AB0C-275C-4AAA-97DD-7B663330B11F}">
  <ds:schemaRefs>
    <ds:schemaRef ds:uri="http://schemas.microsoft.com/office/2006/metadata/properties"/>
    <ds:schemaRef ds:uri="http://purl.org/dc/elements/1.1/"/>
    <ds:schemaRef ds:uri="http://purl.org/dc/terms/"/>
    <ds:schemaRef ds:uri="http://schemas.openxmlformats.org/package/2006/metadata/core-properties"/>
    <ds:schemaRef ds:uri="http://purl.org/dc/dcmitype/"/>
    <ds:schemaRef ds:uri="http://schemas.microsoft.com/office/2006/documentManagement/typ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Non-Ignite Template</Template>
  <TotalTime>59</TotalTime>
  <Words>833</Words>
  <Application>Microsoft Office PowerPoint</Application>
  <PresentationFormat>On-screen Show (4:3)</PresentationFormat>
  <Paragraphs>175</Paragraphs>
  <Slides>31</Slides>
  <Notes>31</Notes>
  <HiddenSlides>0</HiddenSlides>
  <MMClips>0</MMClip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Non-Ignite Template</vt:lpstr>
      <vt:lpstr>White with Consolas font for code slides</vt:lpstr>
      <vt:lpstr>PowerPoint Presentation</vt:lpstr>
      <vt:lpstr>Workflow Enhancements in SharePoint 2010</vt:lpstr>
      <vt:lpstr>Agenda</vt:lpstr>
      <vt:lpstr>"What's New" for SharePoint 2010</vt:lpstr>
      <vt:lpstr>SharePoint Workflow Tools Continuum</vt:lpstr>
      <vt:lpstr>Creating Workflows in Visio 2010</vt:lpstr>
      <vt:lpstr>Creating Visio Workflows</vt:lpstr>
      <vt:lpstr>Designing Workflows in SharePoint designer 2010 </vt:lpstr>
      <vt:lpstr>SharePoint Designer 2010 Improvements</vt:lpstr>
      <vt:lpstr>SharePoint Designer Workflows</vt:lpstr>
      <vt:lpstr>SPD’s Declarative Workflow Designer </vt:lpstr>
      <vt:lpstr>Types of Workflows</vt:lpstr>
      <vt:lpstr>SharePoint Designer OOTB Actions</vt:lpstr>
      <vt:lpstr>Task Process Designer</vt:lpstr>
      <vt:lpstr>Visio Visualization</vt:lpstr>
      <vt:lpstr>Custom Activities</vt:lpstr>
      <vt:lpstr>Creating SharePoint Designer Workflows</vt:lpstr>
      <vt:lpstr>Developing Workflows with Visual Studio 2010 </vt:lpstr>
      <vt:lpstr>What’s new in Visual Studio 2010 </vt:lpstr>
      <vt:lpstr>Developing Site Workflows</vt:lpstr>
      <vt:lpstr>Import Reusable Workflows</vt:lpstr>
      <vt:lpstr>ASP.NET Workflow Form Templates</vt:lpstr>
      <vt:lpstr>Workflow Event Receivers</vt:lpstr>
      <vt:lpstr>Workflow Event Receivers - Example</vt:lpstr>
      <vt:lpstr>Sandboxed Custom Activities</vt:lpstr>
      <vt:lpstr>Pluggable EDE Services (EDES)</vt:lpstr>
      <vt:lpstr>Flow of Events</vt:lpstr>
      <vt:lpstr>Developing Workflows with Visual Studio 2010</vt:lpstr>
      <vt:lpstr>Summary</vt:lpstr>
      <vt:lpstr>PowerPoint Presentation</vt:lpstr>
      <vt:lpstr>PowerPoint Presentation</vt:lpstr>
    </vt:vector>
  </TitlesOfParts>
  <Manager>&lt;Content Manager Name Here&gt;</Manager>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SharePoint</dc:subject>
  <dc:creator>Vesa Juvonen</dc:creator>
  <cp:lastModifiedBy>sp_admin</cp:lastModifiedBy>
  <cp:revision>16</cp:revision>
  <dcterms:created xsi:type="dcterms:W3CDTF">2010-04-16T08:55:25Z</dcterms:created>
  <dcterms:modified xsi:type="dcterms:W3CDTF">2010-09-26T19:56:03Z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0x0101005DF46ECB8E92D944B4A72C6D551959DA</vt:lpwstr>
  </property>
</Properties>
</file>