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1" r:id="rId14"/>
    <p:sldId id="270" r:id="rId15"/>
    <p:sldId id="266" r:id="rId16"/>
    <p:sldId id="267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8FE16C-D8B1-4CFE-AAB2-55886D56D2E9}">
  <a:tblStyle styleId="{EE8FE16C-D8B1-4CFE-AAB2-55886D56D2E9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297" autoAdjust="0"/>
  </p:normalViewPr>
  <p:slideViewPr>
    <p:cSldViewPr snapToGrid="0">
      <p:cViewPr varScale="1">
        <p:scale>
          <a:sx n="82" d="100"/>
          <a:sy n="82" d="100"/>
        </p:scale>
        <p:origin x="16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8061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kitgo.ru/dom/derevo-dom.html#uzly-roditeli-deti-bratya-sestry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kitgo.ru/dom/znacheniya-uzlov.html#intr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okitgo.ru/dom/metody-dom.html#xml-dom-properties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08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таблица перечисляет различные </a:t>
            </a:r>
            <a:r>
              <a:rPr lang="ru-RU" sz="11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типы узлов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W3C, а также какие типы узлов они могут иметь в качестве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Откроется в новом окне"/>
              </a:rPr>
              <a:t>детей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791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таблица перечисляет, какие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Откроется в новом окне"/>
              </a:rPr>
              <a:t>значения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1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Откроется в новом окне"/>
              </a:rPr>
              <a:t>свойств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nodeName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1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nodeValue</a:t>
            </a:r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возвращены для каждого типа узла: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516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элементы;</a:t>
            </a:r>
          </a:p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текстовые узлы;</a:t>
            </a:r>
          </a:p>
          <a:p>
            <a:r>
              <a:rPr lang="ru-RU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комментарии.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42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Описать дом структуру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04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63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6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05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828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2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01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424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Хрупкость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для определения веб-элементов для взаимодействия тесты используют html-локаторы, поэтому как только меняется уникальный ID какого-либо элемента интерфейса, тесты перестают работать, а это влечёт за собой значительные расходы на поддержку.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Ограниченное тестирование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GUI может не позволить тестировщику полностью проверить функциональность,  поскольку он не всегда содержит все детали веб-ответа, необходимые для верификации.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Низкая скорость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поскольку тесты проводятся через GUI, время загрузки страницы существенно увеличивает общее время тестирования, и обратная связь разработчикам поступает значительно позже.</a:t>
            </a: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1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Наименьшая окупаемость — </a:t>
            </a:r>
            <a:r>
              <a:rPr lang="ru" sz="11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из-за всех проблем, перечисленных выше, GUI-тесты становятся наименее целесообразными с финансовой точки зрения.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111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DOM – это представление документа в виде дерева объектов, доступное для изменения через JavaScript.</a:t>
            </a:r>
          </a:p>
          <a:p>
            <a:pPr lvl="0" rtl="0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В этом дереве выделено два типа узлов.</a:t>
            </a:r>
          </a:p>
          <a:p>
            <a:pPr marL="457200" lvl="0" indent="-30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Теги образуют </a:t>
            </a:r>
            <a:r>
              <a:rPr lang="ru" sz="1200" i="1">
                <a:solidFill>
                  <a:srgbClr val="333333"/>
                </a:solidFill>
                <a:highlight>
                  <a:srgbClr val="FFFFFF"/>
                </a:highlight>
              </a:rPr>
              <a:t>узлы-элементы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(element node). Естественным образом одни узлы вложены в другие. Структура дерева образована исключительно за счет них.</a:t>
            </a:r>
          </a:p>
          <a:p>
            <a:pPr marL="457200" lvl="0" indent="-30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Текст внутри элементов образует </a:t>
            </a:r>
            <a:r>
              <a:rPr lang="ru" sz="1200" i="1">
                <a:solidFill>
                  <a:srgbClr val="333333"/>
                </a:solidFill>
                <a:highlight>
                  <a:srgbClr val="FFFFFF"/>
                </a:highlight>
              </a:rPr>
              <a:t>текстовые узлы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 (text node), обозначенные как 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#text</a:t>
            </a: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. Текстовый узел содержит исключительно строку текста и не может иметь потомков, то есть он всегда на самом нижнем уровне.</a:t>
            </a:r>
          </a:p>
          <a:p>
            <a:pPr lvl="0">
              <a:spcBef>
                <a:spcPts val="0"/>
              </a:spcBef>
              <a:buNone/>
            </a:pP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781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Школа автоматизации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QA Alliance</a:t>
            </a:r>
          </a:p>
          <a:p>
            <a:pPr lvl="0" algn="l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1440"/>
            <a:ext cx="8520600" cy="581891"/>
          </a:xfrm>
        </p:spPr>
        <p:txBody>
          <a:bodyPr/>
          <a:lstStyle/>
          <a:p>
            <a:r>
              <a:rPr lang="ru-RU" dirty="0"/>
              <a:t>Типы Узлов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95260"/>
              </p:ext>
            </p:extLst>
          </p:nvPr>
        </p:nvGraphicFramePr>
        <p:xfrm>
          <a:off x="116379" y="482139"/>
          <a:ext cx="8844743" cy="4572471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1637609"/>
                <a:gridCol w="4553711"/>
                <a:gridCol w="2653423"/>
              </a:tblGrid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Тип узла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Описание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Дети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>
                    <a:solidFill>
                      <a:schemeClr val="tx2"/>
                    </a:solidFill>
                  </a:tcPr>
                </a:tc>
              </a:tr>
              <a:tr h="4219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Документ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весь документ целиком (корневой узел дерева DOM)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 (макс. один), Инструкция Обработки, Комментарий, Тип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490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Фрагмент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"облегченный" объект документа, который может содержать порцию (часть)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Документа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Обеспечивает интерфейс к сущностям, определенным для документа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226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Инструкция Обработки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инструкцию обработки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490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Ссылка Сущности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ссылку сущности</a:t>
                      </a:r>
                      <a:r>
                        <a:rPr lang="en-US" sz="1000" dirty="0">
                          <a:effectLst/>
                        </a:rPr>
                        <a:t>Represents an entity reference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5198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Элемент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элемент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Текст, Комментарий, Инструкция Обработки,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Атрибут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атрибут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Текст,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Текст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текстовое содержимое элемента или атрибута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324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Секция CDATA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секцию CDATA в документе (текст, который НЕ будет разбираться парсером)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1283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Комментарий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комментарий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450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Сущность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Представляет сущность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Элемент, Инструкция Обработки, Комментарий, Текст, Секция CDATA, Ссылка Сущности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  <a:tr h="226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Нотация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Представляет нотацию, объявленную в DTD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Нет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762" marR="14762" marT="14762" marB="1476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7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/>
              <a:t>Типы Узлов – Возвращаемые Значения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2361"/>
              </p:ext>
            </p:extLst>
          </p:nvPr>
        </p:nvGraphicFramePr>
        <p:xfrm>
          <a:off x="191193" y="681640"/>
          <a:ext cx="8495608" cy="4023370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2548683"/>
                <a:gridCol w="3398242"/>
                <a:gridCol w="2548683"/>
              </a:tblGrid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</a:rPr>
                        <a:t>Тип узла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>
                          <a:effectLst/>
                        </a:rPr>
                        <a:t>nodeName возвращает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 err="1">
                          <a:effectLst/>
                        </a:rPr>
                        <a:t>nodeValue</a:t>
                      </a:r>
                      <a:r>
                        <a:rPr lang="ru-RU" sz="900" b="1" dirty="0">
                          <a:effectLst/>
                        </a:rPr>
                        <a:t> возвращает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tx2"/>
                    </a:solidFill>
                  </a:tcPr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Документ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#document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Фрагмент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#document fragment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Тип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название типа документа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Ссылка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ссылки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Элемент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элемента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Атрибут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атрибута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значение атрибута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Инструкция Обработки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цель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Комментарий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#comment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текст комментария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Текст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#text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Секция CDATA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#cdata-section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содержимое узла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Сущность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сущности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3094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Нотация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имя нотации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effectLst/>
                        </a:rPr>
                        <a:t>null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1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ru-RU" dirty="0"/>
              <a:t>Типы Узлов – Именованные Константы</a:t>
            </a:r>
            <a:br>
              <a:rPr lang="ru-RU" dirty="0"/>
            </a:br>
            <a:endParaRPr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53922"/>
              </p:ext>
            </p:extLst>
          </p:nvPr>
        </p:nvGraphicFramePr>
        <p:xfrm>
          <a:off x="365759" y="789706"/>
          <a:ext cx="8267035" cy="3696199"/>
        </p:xfrm>
        <a:graphic>
          <a:graphicData uri="http://schemas.openxmlformats.org/drawingml/2006/table">
            <a:tbl>
              <a:tblPr firstRow="1" firstCol="1" bandRow="1">
                <a:tableStyleId>{EE8FE16C-D8B1-4CFE-AAB2-55886D56D2E9}</a:tableStyleId>
              </a:tblPr>
              <a:tblGrid>
                <a:gridCol w="540328"/>
                <a:gridCol w="7726707"/>
              </a:tblGrid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effectLst/>
                        </a:rPr>
                        <a:t>Тип Узла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b="1" dirty="0">
                          <a:effectLst/>
                        </a:rPr>
                        <a:t>Именованная Константа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ELEMENT_NODE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ATTRIBUTE_NODE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TEXT_NODE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CDATA_SECTION_NODE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ENTITY_REFERENCE_NODE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ENTITY_NODE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PROCESSING_INSTRUCTION_NODE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COMMENT_NODE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DOCUMENT_NODE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DOCUMENT_TYPE_NODE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DOCUMENT_FRAGMENT_NODE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  <a:tr h="2787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NOTATION_NODE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 smtClean="0"/>
              <a:t>Опишем </a:t>
            </a:r>
            <a:r>
              <a:rPr lang="en-US" dirty="0" smtClean="0"/>
              <a:t>DOM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4" y="713855"/>
            <a:ext cx="67627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7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r>
              <a:rPr lang="ru-RU" dirty="0" smtClean="0"/>
              <a:t>Не закрытые тэги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3758" y="720213"/>
            <a:ext cx="8520600" cy="3416400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 smtClean="0"/>
              <a:t>p&gt;</a:t>
            </a:r>
            <a:r>
              <a:rPr lang="ru-RU" dirty="0" smtClean="0"/>
              <a:t>Программа </a:t>
            </a:r>
            <a:endParaRPr lang="ru-RU" dirty="0"/>
          </a:p>
          <a:p>
            <a:r>
              <a:rPr lang="ru-RU" dirty="0"/>
              <a:t>&lt;</a:t>
            </a:r>
            <a:r>
              <a:rPr lang="en-US" dirty="0" smtClean="0"/>
              <a:t>li&gt;</a:t>
            </a:r>
            <a:r>
              <a:rPr lang="en-US" dirty="0" err="1"/>
              <a:t>W</a:t>
            </a:r>
            <a:r>
              <a:rPr lang="en-US" dirty="0" err="1" smtClean="0"/>
              <a:t>ebdriver</a:t>
            </a:r>
            <a:endParaRPr lang="ru-RU" dirty="0"/>
          </a:p>
          <a:p>
            <a:r>
              <a:rPr lang="ru-RU" dirty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jMeter</a:t>
            </a:r>
            <a:endParaRPr lang="en-US" dirty="0"/>
          </a:p>
          <a:p>
            <a:r>
              <a:rPr lang="ru-RU" dirty="0" smtClean="0"/>
              <a:t>&lt;</a:t>
            </a:r>
            <a:r>
              <a:rPr lang="en-US" dirty="0" smtClean="0"/>
              <a:t>li&gt;</a:t>
            </a:r>
            <a:r>
              <a:rPr lang="en-US" dirty="0" err="1" smtClean="0"/>
              <a:t>Pentest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37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html 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 dirty="0">
                <a:solidFill>
                  <a:srgbClr val="708090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&lt;!DOCTYPE HTML&gt;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Привет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title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head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  Школа автоматического тестирования </a:t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body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/>
            </a:r>
            <a:br>
              <a:rPr lang="ru" sz="1200" dirty="0">
                <a:solidFill>
                  <a:schemeClr val="dk1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&lt;/</a:t>
            </a:r>
            <a:r>
              <a:rPr lang="ru" sz="1200" dirty="0">
                <a:solidFill>
                  <a:srgbClr val="990055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html</a:t>
            </a:r>
            <a:r>
              <a:rPr lang="ru" sz="1200" dirty="0">
                <a:solidFill>
                  <a:srgbClr val="999999"/>
                </a:solidFill>
                <a:highlight>
                  <a:srgbClr val="F5F2F0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JS </a:t>
            </a:r>
            <a:r>
              <a:rPr lang="ru-RU" dirty="0" smtClean="0"/>
              <a:t>и </a:t>
            </a:r>
            <a:r>
              <a:rPr lang="en-US" dirty="0" smtClean="0"/>
              <a:t>DOM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4" y="713855"/>
            <a:ext cx="67627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9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341150" y="800375"/>
            <a:ext cx="87387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“Плох тот народ</a:t>
            </a:r>
            <a:r>
              <a:rPr lang="ru" sz="3000">
                <a:solidFill>
                  <a:srgbClr val="545454"/>
                </a:solidFill>
                <a:highlight>
                  <a:srgbClr val="FFFFFF"/>
                </a:highlight>
              </a:rPr>
              <a:t>, </a:t>
            </a: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который не помнит</a:t>
            </a:r>
            <a:r>
              <a:rPr lang="ru" sz="3000">
                <a:solidFill>
                  <a:srgbClr val="545454"/>
                </a:solidFill>
                <a:highlight>
                  <a:srgbClr val="FFFFFF"/>
                </a:highlight>
              </a:rPr>
              <a:t>, не ценит и не любит </a:t>
            </a:r>
            <a:r>
              <a:rPr lang="ru" sz="3000">
                <a:solidFill>
                  <a:srgbClr val="6A6A6A"/>
                </a:solidFill>
                <a:highlight>
                  <a:srgbClr val="FFFFFF"/>
                </a:highlight>
              </a:rPr>
              <a:t>своей истории” 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ru">
                <a:solidFill>
                  <a:srgbClr val="444444"/>
                </a:solidFill>
                <a:highlight>
                  <a:srgbClr val="FFFFFF"/>
                </a:highlight>
              </a:rPr>
              <a:t>В.М. Васнецов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734775" y="202570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 sz="4800" b="1"/>
              <a:t>Август 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Shape 70" descr="172196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110" y="1983849"/>
            <a:ext cx="1333774" cy="1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 descr="phot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49" y="1516500"/>
            <a:ext cx="2262900" cy="226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Auriga_logo_380x138-p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6624" y="3703198"/>
            <a:ext cx="3330749" cy="12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NIIT-1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4025" y="1842449"/>
            <a:ext cx="1458600" cy="14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0" y="78700"/>
            <a:ext cx="9144000" cy="85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3600" b="1"/>
              <a:t>Площадки школы автоматизации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774125" y="1658325"/>
            <a:ext cx="7337400" cy="163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 sz="9600" b="1"/>
              <a:t>72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Оглавление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Webdriver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jMeter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Курс по тестированию безопасности</a:t>
            </a:r>
          </a:p>
          <a:p>
            <a:pPr marL="457200" lvl="0" indent="-228600">
              <a:spcBef>
                <a:spcPts val="0"/>
              </a:spcBef>
              <a:buAutoNum type="arabicPeriod"/>
            </a:pPr>
            <a:r>
              <a:rPr lang="ru"/>
              <a:t>Менеджмент (опционально)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Selenium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 smtClean="0"/>
              <a:t>Проблемы тестирования </a:t>
            </a:r>
            <a:r>
              <a:rPr lang="en-US" dirty="0" smtClean="0"/>
              <a:t>GUI</a:t>
            </a:r>
            <a:endParaRPr lang="ru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06192" y="88284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Хрупкость </a:t>
            </a:r>
            <a:endParaRPr lang="ru" sz="2800" b="1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Ограниченное </a:t>
            </a: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тестирование </a:t>
            </a:r>
            <a:endParaRPr lang="ru" sz="2800" b="1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Низкая скорость</a:t>
            </a:r>
            <a:r>
              <a:rPr lang="ru" sz="2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lang="ru" sz="2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698500" lvl="0" indent="-304800" rtl="0">
              <a:lnSpc>
                <a:spcPct val="160000"/>
              </a:lnSpc>
              <a:spcBef>
                <a:spcPts val="0"/>
              </a:spcBef>
              <a:spcAft>
                <a:spcPts val="800"/>
              </a:spcAft>
              <a:buClr>
                <a:srgbClr val="333333"/>
              </a:buClr>
              <a:buSzPct val="100000"/>
              <a:buAutoNum type="arabicPeriod"/>
            </a:pPr>
            <a:r>
              <a:rPr lang="ru" sz="2800" b="1" dirty="0">
                <a:solidFill>
                  <a:srgbClr val="333333"/>
                </a:solidFill>
                <a:highlight>
                  <a:srgbClr val="FFFFFF"/>
                </a:highlight>
              </a:rPr>
              <a:t>Наименьшая </a:t>
            </a:r>
            <a:r>
              <a:rPr lang="ru" sz="2800" b="1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окупаемость</a:t>
            </a:r>
            <a:r>
              <a:rPr lang="ru" sz="28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lang="ru" sz="280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76100" y="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Дерево DOM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6100" y="1535300"/>
            <a:ext cx="8520600" cy="1065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921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ru" sz="2400" b="1" dirty="0">
                <a:solidFill>
                  <a:srgbClr val="333333"/>
                </a:solidFill>
                <a:highlight>
                  <a:srgbClr val="FFFFFF"/>
                </a:highlight>
              </a:rPr>
              <a:t>DOM (Document Object Model) </a:t>
            </a:r>
            <a:r>
              <a:rPr lang="ru" sz="2400" dirty="0">
                <a:solidFill>
                  <a:srgbClr val="333333"/>
                </a:solidFill>
                <a:highlight>
                  <a:srgbClr val="FFFFFF"/>
                </a:highlight>
              </a:rPr>
              <a:t>- основной инструмент работы и динамических изменений на странице, используемый для XML/HTML-документов.</a:t>
            </a:r>
          </a:p>
          <a:p>
            <a:pPr lv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593</Words>
  <Application>Microsoft Office PowerPoint</Application>
  <PresentationFormat>Экран (16:9)</PresentationFormat>
  <Paragraphs>150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simple-light-2</vt:lpstr>
      <vt:lpstr>Школа автоматизации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Оглавление</vt:lpstr>
      <vt:lpstr>Selenium</vt:lpstr>
      <vt:lpstr>Проблемы тестирования GUI</vt:lpstr>
      <vt:lpstr>Дерево DOM</vt:lpstr>
      <vt:lpstr>Типы Узлов </vt:lpstr>
      <vt:lpstr>Типы Узлов – Возвращаемые Значения </vt:lpstr>
      <vt:lpstr>Типы Узлов – Именованные Константы </vt:lpstr>
      <vt:lpstr>Опишем DOM</vt:lpstr>
      <vt:lpstr>Не закрытые тэги</vt:lpstr>
      <vt:lpstr>Пример html </vt:lpstr>
      <vt:lpstr>JS и DOM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Школа автоматизации</dc:title>
  <cp:lastModifiedBy>ujifyxbr</cp:lastModifiedBy>
  <cp:revision>9</cp:revision>
  <dcterms:modified xsi:type="dcterms:W3CDTF">2017-03-02T12:21:48Z</dcterms:modified>
</cp:coreProperties>
</file>