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77" r:id="rId13"/>
    <p:sldId id="262" r:id="rId14"/>
    <p:sldId id="263" r:id="rId15"/>
    <p:sldId id="264" r:id="rId16"/>
    <p:sldId id="268" r:id="rId17"/>
    <p:sldId id="269" r:id="rId18"/>
    <p:sldId id="265" r:id="rId19"/>
    <p:sldId id="271" r:id="rId20"/>
    <p:sldId id="270" r:id="rId21"/>
    <p:sldId id="266" r:id="rId22"/>
    <p:sldId id="267" r:id="rId23"/>
    <p:sldId id="27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8FE16C-D8B1-4CFE-AAB2-55886D56D2E9}">
  <a:tblStyle styleId="{EE8FE16C-D8B1-4CFE-AAB2-55886D56D2E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97" autoAdjust="0"/>
  </p:normalViewPr>
  <p:slideViewPr>
    <p:cSldViewPr snapToGrid="0">
      <p:cViewPr varScale="1">
        <p:scale>
          <a:sx n="53" d="100"/>
          <a:sy n="53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061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kitgo.ru/dom/derevo-dom.html#uzly-roditeli-deti-bratya-sestr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kitgo.ru/dom/znacheniya-uzlov.html#intro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kitgo.ru/dom/metody-dom.html#xml-dom-properties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8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DOM – это представление документа в виде дерева объектов, доступное для изменения через JavaScript.</a:t>
            </a:r>
          </a:p>
          <a:p>
            <a:pPr lvl="0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В этом дереве выделено два типа узлов.</a:t>
            </a:r>
          </a:p>
          <a:p>
            <a:pPr marL="457200" lvl="0" indent="-30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Теги образуют </a:t>
            </a:r>
            <a:r>
              <a:rPr lang="ru" sz="1200" i="1">
                <a:solidFill>
                  <a:srgbClr val="333333"/>
                </a:solidFill>
                <a:highlight>
                  <a:srgbClr val="FFFFFF"/>
                </a:highlight>
              </a:rPr>
              <a:t>узлы-элементы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(element node). Естественным образом одни узлы вложены в другие. Структура дерева образована исключительно за счет них.</a:t>
            </a:r>
          </a:p>
          <a:p>
            <a:pPr marL="457200" lvl="0" indent="-30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Текст внутри элементов образует </a:t>
            </a:r>
            <a:r>
              <a:rPr lang="ru" sz="1200" i="1">
                <a:solidFill>
                  <a:srgbClr val="333333"/>
                </a:solidFill>
                <a:highlight>
                  <a:srgbClr val="FFFFFF"/>
                </a:highlight>
              </a:rPr>
              <a:t>текстовые узлы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(text node), обозначенные как 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#text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. Текстовый узел содержит исключительно строку текста и не может иметь потомков, то есть он всегда на самом нижнем уровне.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781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таблица перечисляет различные </a:t>
            </a:r>
            <a:r>
              <a:rPr lang="ru-RU" sz="1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 узлов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W3C, а также какие типы узлов они могут иметь в качестве </a:t>
            </a:r>
            <a:r>
              <a:rPr lang="ru-RU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Откроется в новом окне"/>
              </a:rPr>
              <a:t>детей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9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таблица перечисляет, какие </a:t>
            </a:r>
            <a:r>
              <a:rPr lang="ru-RU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Откроется в новом окне"/>
              </a:rPr>
              <a:t>значения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Откроется в новом окне"/>
              </a:rPr>
              <a:t>свойств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nodeName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nodeValue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возвращены для каждого типа узла: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51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элементы;</a:t>
            </a:r>
          </a:p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текстовые узлы;</a:t>
            </a:r>
          </a:p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комментарии.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422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Описать дом структуру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041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6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86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1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5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82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2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0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42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1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Хрупкость — </a:t>
            </a:r>
            <a:r>
              <a:rPr lang="ru" sz="11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для определения веб-элементов для взаимодействия тесты используют html-локаторы, поэтому как только меняется уникальный ID какого-либо элемента интерфейса, тесты перестают работать, а это влечёт за собой значительные расходы на поддержку.</a:t>
            </a: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1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Ограниченное тестирование — </a:t>
            </a:r>
            <a:r>
              <a:rPr lang="ru" sz="11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GUI может не позволить тестировщику полностью проверить функциональность,  поскольку он не всегда содержит все детали веб-ответа, необходимые для верификации.</a:t>
            </a: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1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Низкая скорость — </a:t>
            </a:r>
            <a:r>
              <a:rPr lang="ru" sz="11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поскольку тесты проводятся через GUI, время загрузки страницы существенно увеличивает общее время тестирования, и обратная связь разработчикам поступает значительно позже.</a:t>
            </a: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1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Наименьшая окупаемость — </a:t>
            </a:r>
            <a:r>
              <a:rPr lang="ru" sz="11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из-за всех проблем, перечисленных выше, GUI-тесты становятся наименее целесообразными с финансовой точки зрения.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11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Школа автоматизации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QA Alliance</a:t>
            </a:r>
          </a:p>
          <a:p>
            <a:pPr lvl="0" algn="l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выгоды от автоматического тестирования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2043964"/>
                <a:ext cx="8520600" cy="1080086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𝑁𝑇𝑃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2043964"/>
                <a:ext cx="8520600" cy="108008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58784" y="3124050"/>
            <a:ext cx="74222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</a:t>
            </a:r>
            <a:r>
              <a:rPr lang="en-US" dirty="0" smtClean="0"/>
              <a:t> </a:t>
            </a:r>
            <a:r>
              <a:rPr lang="ru-RU" dirty="0" smtClean="0"/>
              <a:t>- коэффициент выгоды</a:t>
            </a:r>
          </a:p>
          <a:p>
            <a:r>
              <a:rPr lang="en-US" dirty="0" smtClean="0"/>
              <a:t>N – </a:t>
            </a:r>
            <a:r>
              <a:rPr lang="ru-RU" dirty="0" smtClean="0"/>
              <a:t>количество версий, на которой будет прогон одного экземпляра тестов</a:t>
            </a:r>
          </a:p>
          <a:p>
            <a:r>
              <a:rPr lang="en-US" dirty="0" smtClean="0"/>
              <a:t>T- </a:t>
            </a:r>
            <a:r>
              <a:rPr lang="ru-RU" dirty="0" smtClean="0"/>
              <a:t>время, которое затрачено на  прогон тестов в ручном режиме</a:t>
            </a:r>
          </a:p>
          <a:p>
            <a:r>
              <a:rPr lang="en-US" dirty="0" smtClean="0"/>
              <a:t>P- </a:t>
            </a:r>
            <a:r>
              <a:rPr lang="ru-RU" dirty="0" smtClean="0"/>
              <a:t>зарплата инженера по тестированию</a:t>
            </a:r>
          </a:p>
          <a:p>
            <a:endParaRPr lang="ru-RU" dirty="0"/>
          </a:p>
          <a:p>
            <a:r>
              <a:rPr lang="en-US" dirty="0" smtClean="0"/>
              <a:t>L- </a:t>
            </a:r>
            <a:r>
              <a:rPr lang="ru-RU" dirty="0" smtClean="0"/>
              <a:t>цена инструмента</a:t>
            </a:r>
          </a:p>
          <a:p>
            <a:r>
              <a:rPr lang="en-US" dirty="0" smtClean="0"/>
              <a:t>Ta – </a:t>
            </a:r>
            <a:r>
              <a:rPr lang="ru-RU" dirty="0" smtClean="0"/>
              <a:t>время, затрачиваемое на разработку, поддержку и прогон автоматического теста</a:t>
            </a:r>
          </a:p>
          <a:p>
            <a:r>
              <a:rPr lang="en-US" dirty="0" smtClean="0"/>
              <a:t>Pa- </a:t>
            </a:r>
            <a:r>
              <a:rPr lang="ru-RU" dirty="0" smtClean="0"/>
              <a:t>зарплата инженера по разработке автоматического теста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4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автоматизации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ru-RU" b="1" dirty="0" smtClean="0"/>
              <a:t>Время на создание автоматического теста</a:t>
            </a:r>
            <a:r>
              <a:rPr lang="ru-RU" dirty="0" smtClean="0"/>
              <a:t>+ </a:t>
            </a:r>
            <a:r>
              <a:rPr lang="ru-RU" b="1" dirty="0" smtClean="0"/>
              <a:t>среднее время на анализ падения автоматического теста</a:t>
            </a:r>
            <a:r>
              <a:rPr lang="ru-RU" dirty="0" smtClean="0"/>
              <a:t> + </a:t>
            </a:r>
            <a:r>
              <a:rPr lang="ru-RU" b="1" dirty="0" smtClean="0"/>
              <a:t>среднее время на обновление автоматического теста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&lt; (</a:t>
            </a:r>
            <a:r>
              <a:rPr lang="ru-RU" dirty="0" smtClean="0"/>
              <a:t>Среднее время ручного прогона</a:t>
            </a:r>
            <a:r>
              <a:rPr lang="en-US" dirty="0" smtClean="0"/>
              <a:t> + </a:t>
            </a:r>
            <a:r>
              <a:rPr lang="ru-RU" dirty="0" smtClean="0"/>
              <a:t>Среднее время поддержки тест-кейса </a:t>
            </a:r>
            <a:r>
              <a:rPr lang="en-US" dirty="0" smtClean="0"/>
              <a:t>* </a:t>
            </a:r>
            <a:r>
              <a:rPr lang="ru-RU" dirty="0" smtClean="0"/>
              <a:t>Количество прогонов в одной итерации</a:t>
            </a:r>
            <a:r>
              <a:rPr lang="en-US" dirty="0" smtClean="0"/>
              <a:t>)</a:t>
            </a:r>
            <a:r>
              <a:rPr lang="ru-RU" dirty="0" smtClean="0"/>
              <a:t> + Среднее время создания тест-кейса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ROI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ROI = (</a:t>
            </a:r>
            <a:r>
              <a:rPr lang="ru-RU" sz="3200" dirty="0" smtClean="0"/>
              <a:t>Затраты на ручное тестирование – затраты на автоматическое тестирование</a:t>
            </a:r>
            <a:r>
              <a:rPr lang="en-US" sz="3200" dirty="0" smtClean="0"/>
              <a:t>)</a:t>
            </a:r>
            <a:r>
              <a:rPr lang="ru-RU" sz="3200" dirty="0" smtClean="0"/>
              <a:t> /автоматическое тестирование  (%)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885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Selenium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 smtClean="0"/>
              <a:t>Проблемы тестирования </a:t>
            </a:r>
            <a:r>
              <a:rPr lang="en-US" dirty="0" smtClean="0"/>
              <a:t>GUI</a:t>
            </a:r>
            <a:endParaRPr lang="ru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06192" y="88284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2800" b="1" dirty="0">
                <a:solidFill>
                  <a:srgbClr val="333333"/>
                </a:solidFill>
                <a:highlight>
                  <a:srgbClr val="FFFFFF"/>
                </a:highlight>
              </a:rPr>
              <a:t>Хрупкость </a:t>
            </a:r>
            <a:endParaRPr lang="ru" sz="2800" b="1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28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Ограниченное </a:t>
            </a:r>
            <a:r>
              <a:rPr lang="ru" sz="2800" b="1" dirty="0">
                <a:solidFill>
                  <a:srgbClr val="333333"/>
                </a:solidFill>
                <a:highlight>
                  <a:srgbClr val="FFFFFF"/>
                </a:highlight>
              </a:rPr>
              <a:t>тестирование </a:t>
            </a:r>
            <a:endParaRPr lang="ru" sz="2800" b="1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28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Низкая скорость</a:t>
            </a:r>
            <a:r>
              <a:rPr lang="ru" sz="2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lang="ru" sz="2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2800" b="1" dirty="0">
                <a:solidFill>
                  <a:srgbClr val="333333"/>
                </a:solidFill>
                <a:highlight>
                  <a:srgbClr val="FFFFFF"/>
                </a:highlight>
              </a:rPr>
              <a:t>Наименьшая </a:t>
            </a:r>
            <a:r>
              <a:rPr lang="ru" sz="28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окупаемость</a:t>
            </a:r>
            <a:r>
              <a:rPr lang="ru" sz="2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lang="ru" sz="2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61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Дерево DOM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6100" y="1535300"/>
            <a:ext cx="8520600" cy="106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921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 b="1" dirty="0">
                <a:solidFill>
                  <a:srgbClr val="333333"/>
                </a:solidFill>
                <a:highlight>
                  <a:srgbClr val="FFFFFF"/>
                </a:highlight>
              </a:rPr>
              <a:t>DOM (Document Object Model) </a:t>
            </a:r>
            <a:r>
              <a:rPr lang="ru" sz="2400" dirty="0">
                <a:solidFill>
                  <a:srgbClr val="333333"/>
                </a:solidFill>
                <a:highlight>
                  <a:srgbClr val="FFFFFF"/>
                </a:highlight>
              </a:rPr>
              <a:t>- основной инструмент работы и динамических изменений на странице, используемый для XML/HTML-документов.</a:t>
            </a:r>
          </a:p>
          <a:p>
            <a:pPr lv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1440"/>
            <a:ext cx="8520600" cy="581891"/>
          </a:xfrm>
        </p:spPr>
        <p:txBody>
          <a:bodyPr/>
          <a:lstStyle/>
          <a:p>
            <a:r>
              <a:rPr lang="ru-RU" dirty="0"/>
              <a:t>Типы Узлов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95260"/>
              </p:ext>
            </p:extLst>
          </p:nvPr>
        </p:nvGraphicFramePr>
        <p:xfrm>
          <a:off x="116379" y="482139"/>
          <a:ext cx="8844743" cy="4597236"/>
        </p:xfrm>
        <a:graphic>
          <a:graphicData uri="http://schemas.openxmlformats.org/drawingml/2006/table">
            <a:tbl>
              <a:tblPr firstRow="1" firstCol="1" bandRow="1">
                <a:tableStyleId>{EE8FE16C-D8B1-4CFE-AAB2-55886D56D2E9}</a:tableStyleId>
              </a:tblPr>
              <a:tblGrid>
                <a:gridCol w="1637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 узла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Дети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Документ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весь документ целиком (корневой узел дерева DOM)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Элемент (макс. один), Инструкция Обработки, Комментарий, Тип Документа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Фрагмент Документа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"облегченный" объект документа, который может содержать порцию (часть) документа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Элемент, Инструкция Обработки, Комментарий, Текст, Секция CDATA, Ссылка Сущности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Документа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Обеспечивает интерфейс к сущностям, определенным для документа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Инструкция Обработки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инструкцию обработки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Ссылка Сущности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ссылку сущности</a:t>
                      </a:r>
                      <a:r>
                        <a:rPr lang="en-US" sz="1000" dirty="0">
                          <a:effectLst/>
                        </a:rPr>
                        <a:t>Represents an entity reference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Элемент, Инструкция Обработки, Комментарий, Текст, Секция CDATA, Ссылка Сущности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8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Элемент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элемент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Элемент, Текст, Комментарий, Инструкция Обработки, Секция CDATA, Ссылка Сущности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Атрибут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атрибут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Текст, Ссылка Сущности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Текст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текстовое содержимое элемента или атрибута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Секция CDATA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секцию CDATA в документе (текст, который НЕ будет разбираться парсером)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Комментарий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комментарий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Сущность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сущность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Элемент, Инструкция Обработки, Комментарий, Текст, Секция CDATA, Ссылка Сущности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Нотация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нотацию, объявленную в DTD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7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ru-RU" dirty="0"/>
              <a:t>Типы Узлов – Возвращаемые Значения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361"/>
              </p:ext>
            </p:extLst>
          </p:nvPr>
        </p:nvGraphicFramePr>
        <p:xfrm>
          <a:off x="191193" y="681640"/>
          <a:ext cx="8495608" cy="4023370"/>
        </p:xfrm>
        <a:graphic>
          <a:graphicData uri="http://schemas.openxmlformats.org/drawingml/2006/table">
            <a:tbl>
              <a:tblPr firstRow="1" firstCol="1" bandRow="1">
                <a:tableStyleId>{EE8FE16C-D8B1-4CFE-AAB2-55886D56D2E9}</a:tableStyleId>
              </a:tblPr>
              <a:tblGrid>
                <a:gridCol w="254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effectLst/>
                        </a:rPr>
                        <a:t>Тип узла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effectLst/>
                        </a:rPr>
                        <a:t>nodeName возвращает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 err="1">
                          <a:effectLst/>
                        </a:rPr>
                        <a:t>nodeValue</a:t>
                      </a:r>
                      <a:r>
                        <a:rPr lang="ru-RU" sz="900" b="1" dirty="0">
                          <a:effectLst/>
                        </a:rPr>
                        <a:t> возвращает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Документ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#document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Фрагмент Документа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#document fragment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Тип Документа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название типа документа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Ссылка Сущности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ссылки сущности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Элемент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элемента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Атрибут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атрибута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значение атрибута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Инструкция Обработки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цель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содержимое узла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Комментарий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#comment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текст комментария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Текст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#text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содержимое узла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Секция CDATA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#cdata-section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содержимое узла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Сущность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сущности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Нотация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нотации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null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1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/>
              <a:t>Типы Узлов – Именованные Константы</a:t>
            </a:r>
            <a:br>
              <a:rPr lang="ru-RU" dirty="0"/>
            </a:b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53922"/>
              </p:ext>
            </p:extLst>
          </p:nvPr>
        </p:nvGraphicFramePr>
        <p:xfrm>
          <a:off x="365759" y="789706"/>
          <a:ext cx="8267035" cy="3696199"/>
        </p:xfrm>
        <a:graphic>
          <a:graphicData uri="http://schemas.openxmlformats.org/drawingml/2006/table">
            <a:tbl>
              <a:tblPr firstRow="1" firstCol="1" bandRow="1">
                <a:tableStyleId>{EE8FE16C-D8B1-4CFE-AAB2-55886D56D2E9}</a:tableStyleId>
              </a:tblPr>
              <a:tblGrid>
                <a:gridCol w="54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effectLst/>
                        </a:rPr>
                        <a:t>Тип Узла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effectLst/>
                        </a:rPr>
                        <a:t>Именованная Константа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ELEMENT_NODE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ATTRIBUTE_NODE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TEXT_NODE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CDATA_SECTION_NODE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ENTITY_REFERENCE_NODE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ENTITY_NODE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PROCESSING_INSTRUCTION_NODE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COMMENT_NODE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DOCUMENT_NODE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DOCUMENT_TYPE_NODE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DOCUMENT_FRAGMENT_NODE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NOTATION_NODE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ru-RU" dirty="0" smtClean="0"/>
              <a:t>Опишем </a:t>
            </a:r>
            <a:r>
              <a:rPr lang="en-US" dirty="0" smtClean="0"/>
              <a:t>DOM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94" y="713855"/>
            <a:ext cx="6762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2" y="454914"/>
            <a:ext cx="6007608" cy="45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9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ru-RU" dirty="0" smtClean="0"/>
              <a:t>Не закрытые тэги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3758" y="720213"/>
            <a:ext cx="8520600" cy="3416400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smtClean="0"/>
              <a:t>p&gt;</a:t>
            </a:r>
            <a:r>
              <a:rPr lang="ru-RU" dirty="0" smtClean="0"/>
              <a:t>Программа </a:t>
            </a:r>
            <a:endParaRPr lang="ru-RU" dirty="0"/>
          </a:p>
          <a:p>
            <a:r>
              <a:rPr lang="ru-RU" dirty="0"/>
              <a:t>&lt;</a:t>
            </a:r>
            <a:r>
              <a:rPr lang="en-US" dirty="0" smtClean="0"/>
              <a:t>li&gt;</a:t>
            </a:r>
            <a:r>
              <a:rPr lang="en-US" dirty="0" err="1"/>
              <a:t>W</a:t>
            </a:r>
            <a:r>
              <a:rPr lang="en-US" dirty="0" err="1" smtClean="0"/>
              <a:t>ebdriver</a:t>
            </a:r>
            <a:endParaRPr lang="ru-RU" dirty="0"/>
          </a:p>
          <a:p>
            <a:r>
              <a:rPr lang="ru-RU" dirty="0"/>
              <a:t>&lt;</a:t>
            </a:r>
            <a:r>
              <a:rPr lang="en-US" dirty="0" smtClean="0"/>
              <a:t>li&gt;</a:t>
            </a:r>
            <a:r>
              <a:rPr lang="en-US" dirty="0" err="1" smtClean="0"/>
              <a:t>jMeter</a:t>
            </a:r>
            <a:endParaRPr lang="en-US" dirty="0"/>
          </a:p>
          <a:p>
            <a:r>
              <a:rPr lang="ru-RU" dirty="0" smtClean="0"/>
              <a:t>&lt;</a:t>
            </a:r>
            <a:r>
              <a:rPr lang="en-US" dirty="0" smtClean="0"/>
              <a:t>li&gt;</a:t>
            </a:r>
            <a:r>
              <a:rPr lang="en-US" dirty="0" err="1" smtClean="0"/>
              <a:t>Pentest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03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 html 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 dirty="0">
                <a:solidFill>
                  <a:srgbClr val="70809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&lt;!DOCTYPE HTML&gt;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head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Привет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head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 Школа автоматического тестирования </a:t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JS </a:t>
            </a:r>
            <a:r>
              <a:rPr lang="ru-RU" dirty="0" smtClean="0"/>
              <a:t>и </a:t>
            </a:r>
            <a:r>
              <a:rPr lang="en-US" dirty="0" smtClean="0"/>
              <a:t>DOM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94" y="713855"/>
            <a:ext cx="6762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9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41150" y="800375"/>
            <a:ext cx="87387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>
                <a:solidFill>
                  <a:srgbClr val="6A6A6A"/>
                </a:solidFill>
                <a:highlight>
                  <a:srgbClr val="FFFFFF"/>
                </a:highlight>
              </a:rPr>
              <a:t>“Плох тот народ</a:t>
            </a:r>
            <a:r>
              <a:rPr lang="ru" sz="3000">
                <a:solidFill>
                  <a:srgbClr val="545454"/>
                </a:solidFill>
                <a:highlight>
                  <a:srgbClr val="FFFFFF"/>
                </a:highlight>
              </a:rPr>
              <a:t>, </a:t>
            </a:r>
            <a:r>
              <a:rPr lang="ru" sz="3000">
                <a:solidFill>
                  <a:srgbClr val="6A6A6A"/>
                </a:solidFill>
                <a:highlight>
                  <a:srgbClr val="FFFFFF"/>
                </a:highlight>
              </a:rPr>
              <a:t>который не помнит</a:t>
            </a:r>
            <a:r>
              <a:rPr lang="ru" sz="3000">
                <a:solidFill>
                  <a:srgbClr val="545454"/>
                </a:solidFill>
                <a:highlight>
                  <a:srgbClr val="FFFFFF"/>
                </a:highlight>
              </a:rPr>
              <a:t>, не ценит и не любит </a:t>
            </a:r>
            <a:r>
              <a:rPr lang="ru" sz="3000">
                <a:solidFill>
                  <a:srgbClr val="6A6A6A"/>
                </a:solidFill>
                <a:highlight>
                  <a:srgbClr val="FFFFFF"/>
                </a:highlight>
              </a:rPr>
              <a:t>своей истории”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В.М. Васнецов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734775" y="202570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4800" b="1"/>
              <a:t>Август 2015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 descr="172196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110" y="1983849"/>
            <a:ext cx="1333774" cy="1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phot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49" y="1516500"/>
            <a:ext cx="2262900" cy="22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Auriga_logo_380x138-pn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6624" y="3703198"/>
            <a:ext cx="3330749" cy="12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NIIT-1.gi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4025" y="1842449"/>
            <a:ext cx="1458600" cy="14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0" y="787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 b="1"/>
              <a:t>Площадки школы автоматизации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74125" y="1658325"/>
            <a:ext cx="7337400" cy="163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9600" b="1" dirty="0" smtClean="0"/>
              <a:t>104</a:t>
            </a:r>
            <a:r>
              <a:rPr lang="ru" sz="9600" b="1" dirty="0" smtClean="0"/>
              <a:t> </a:t>
            </a:r>
            <a:endParaRPr lang="ru" sz="9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Оглавление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Курс по Webdriver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Курс по jMeter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Курс по тестированию безопасности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Менеджмент (опционально)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знания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4198" y="160017"/>
            <a:ext cx="8520600" cy="572700"/>
          </a:xfrm>
        </p:spPr>
        <p:txBody>
          <a:bodyPr/>
          <a:lstStyle/>
          <a:p>
            <a:r>
              <a:rPr lang="ru-RU" dirty="0" smtClean="0"/>
              <a:t>Что необходимо в первую очередь автоматизировать</a:t>
            </a: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3633849" y="1828800"/>
            <a:ext cx="1876301" cy="1876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 первую очередь</a:t>
            </a:r>
            <a:endParaRPr lang="en-US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3767" y="1579418"/>
            <a:ext cx="287382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Хорошо проработанные тест-кейсы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3767" y="2218706"/>
            <a:ext cx="287382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То, что легко автоматизируется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3767" y="2857994"/>
            <a:ext cx="287382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Приоритетные тест-кейсы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3767" y="3497282"/>
            <a:ext cx="287382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E2e </a:t>
            </a:r>
            <a:r>
              <a:rPr lang="ru-RU" dirty="0" smtClean="0"/>
              <a:t>тест-кейсы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676404" y="1969324"/>
            <a:ext cx="287382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Низко-уровневую функциональность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676404" y="2608612"/>
            <a:ext cx="287382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Труднодоступные места в системе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676404" y="3247900"/>
            <a:ext cx="287382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Часто повторяющиеся тест-кейсы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263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760</Words>
  <Application>Microsoft Office PowerPoint</Application>
  <PresentationFormat>Экран (16:9)</PresentationFormat>
  <Paragraphs>174</Paragraphs>
  <Slides>23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Verdana</vt:lpstr>
      <vt:lpstr>simple-light-2</vt:lpstr>
      <vt:lpstr>Школа автоматизации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Оглавление</vt:lpstr>
      <vt:lpstr>Базовые знания</vt:lpstr>
      <vt:lpstr>Что необходимо в первую очередь автоматизировать</vt:lpstr>
      <vt:lpstr>Расчет выгоды от автоматического тестирования</vt:lpstr>
      <vt:lpstr>Эффективность автоматизации</vt:lpstr>
      <vt:lpstr>ROI</vt:lpstr>
      <vt:lpstr>Selenium</vt:lpstr>
      <vt:lpstr>Проблемы тестирования GUI</vt:lpstr>
      <vt:lpstr>Дерево DOM</vt:lpstr>
      <vt:lpstr>Типы Узлов </vt:lpstr>
      <vt:lpstr>Типы Узлов – Возвращаемые Значения </vt:lpstr>
      <vt:lpstr>Типы Узлов – Именованные Константы </vt:lpstr>
      <vt:lpstr>Опишем DOM</vt:lpstr>
      <vt:lpstr>Не закрытые тэги</vt:lpstr>
      <vt:lpstr>Пример html </vt:lpstr>
      <vt:lpstr>JS и DOM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 автоматизации</dc:title>
  <cp:lastModifiedBy>Ujifyxbr</cp:lastModifiedBy>
  <cp:revision>20</cp:revision>
  <dcterms:modified xsi:type="dcterms:W3CDTF">2017-08-16T13:49:10Z</dcterms:modified>
</cp:coreProperties>
</file>