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6" r:id="rId6"/>
    <p:sldId id="262" r:id="rId7"/>
    <p:sldId id="267" r:id="rId8"/>
    <p:sldId id="263" r:id="rId9"/>
    <p:sldId id="264" r:id="rId10"/>
    <p:sldId id="269" r:id="rId11"/>
    <p:sldId id="268" r:id="rId12"/>
    <p:sldId id="273" r:id="rId13"/>
    <p:sldId id="270" r:id="rId14"/>
    <p:sldId id="272" r:id="rId15"/>
    <p:sldId id="271" r:id="rId16"/>
    <p:sldId id="274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8607" autoAdjust="0"/>
  </p:normalViewPr>
  <p:slideViewPr>
    <p:cSldViewPr>
      <p:cViewPr varScale="1">
        <p:scale>
          <a:sx n="88" d="100"/>
          <a:sy n="88" d="100"/>
        </p:scale>
        <p:origin x="-1674" y="-114"/>
      </p:cViewPr>
      <p:guideLst>
        <p:guide orient="horz" pos="4110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35AF6-1512-4EB3-B8DA-17EED7788AB0}" type="datetimeFigureOut">
              <a:rPr lang="ru-RU" smtClean="0"/>
              <a:pPr/>
              <a:t>28.02.2016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BB7F7-D193-44A4-9668-8D6356789D5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157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Еще есть </a:t>
            </a:r>
            <a:r>
              <a:rPr lang="ru-RU" dirty="0" err="1" smtClean="0"/>
              <a:t>яндекс</a:t>
            </a:r>
            <a:r>
              <a:rPr lang="ru-RU" dirty="0" smtClean="0"/>
              <a:t> танк</a:t>
            </a:r>
            <a:r>
              <a:rPr lang="ru-RU" baseline="0" dirty="0" smtClean="0"/>
              <a:t>. Теперь по сути эта обертка.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BB7F7-D193-44A4-9668-8D6356789D5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41731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77541-4EC6-48C6-B84B-BC443E9A3E4E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2598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Напомнить</a:t>
            </a:r>
            <a:r>
              <a:rPr lang="ru-RU" baseline="0" dirty="0" smtClean="0"/>
              <a:t>, что нужно проверять выполнение действий. </a:t>
            </a:r>
          </a:p>
          <a:p>
            <a:r>
              <a:rPr lang="ru-RU" baseline="0" dirty="0" smtClean="0"/>
              <a:t>Попробовать сделать комментарии с разными параметрами. </a:t>
            </a:r>
            <a:endParaRPr lang="en-US" baseline="0" dirty="0" smtClean="0"/>
          </a:p>
          <a:p>
            <a:r>
              <a:rPr lang="ru-RU" baseline="0" dirty="0" smtClean="0"/>
              <a:t>К сценарию подходить «по-человечески», подумать, как лично вы его бы реализовали.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77541-4EC6-48C6-B84B-BC443E9A3E4E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259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r>
              <a:rPr lang="en-US" baseline="0" dirty="0" smtClean="0"/>
              <a:t> </a:t>
            </a:r>
            <a:r>
              <a:rPr lang="ru-RU" baseline="0" dirty="0" smtClean="0"/>
              <a:t>– значит можно допилить под себя.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BB7F7-D193-44A4-9668-8D6356789D5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89778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Отсылает запросы последовательно:</a:t>
            </a:r>
            <a:r>
              <a:rPr lang="ru-RU" baseline="0" dirty="0" smtClean="0"/>
              <a:t> следующий запрос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BB7F7-D193-44A4-9668-8D6356789D5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29491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Thread Group</a:t>
            </a:r>
            <a:r>
              <a:rPr lang="ru-RU" dirty="0" smtClean="0"/>
              <a:t> – параллельные</a:t>
            </a:r>
            <a:r>
              <a:rPr lang="ru-RU" baseline="0" dirty="0" smtClean="0"/>
              <a:t> потоки, рассказать про стандартную и из плагинов.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Sampler – </a:t>
            </a:r>
            <a:r>
              <a:rPr lang="ru-RU" dirty="0" smtClean="0"/>
              <a:t>разные</a:t>
            </a:r>
            <a:r>
              <a:rPr lang="ru-RU" baseline="0" dirty="0" smtClean="0"/>
              <a:t> запросы, шлются последовательно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BB7F7-D193-44A4-9668-8D6356789D5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65303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77541-4EC6-48C6-B84B-BC443E9A3E4E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2598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77541-4EC6-48C6-B84B-BC443E9A3E4E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2598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Рассказать,</a:t>
            </a:r>
            <a:r>
              <a:rPr lang="ru-RU" baseline="0" dirty="0" smtClean="0"/>
              <a:t> что нужно сделать чтобы заработал </a:t>
            </a:r>
            <a:r>
              <a:rPr lang="en-US" baseline="0" dirty="0" smtClean="0"/>
              <a:t>WordPress.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Может</a:t>
            </a:r>
            <a:r>
              <a:rPr lang="ru-RU" baseline="0" dirty="0" smtClean="0"/>
              <a:t> быть рассказать для </a:t>
            </a:r>
            <a:r>
              <a:rPr lang="en-US" dirty="0" smtClean="0"/>
              <a:t>Regular Expression Extractor</a:t>
            </a:r>
            <a:r>
              <a:rPr lang="ru-RU" baseline="0" dirty="0" smtClean="0"/>
              <a:t> как извлечь массив. </a:t>
            </a:r>
            <a:endParaRPr lang="en-US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Про таймеры рассказать. 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77541-4EC6-48C6-B84B-BC443E9A3E4E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2598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Знать,</a:t>
            </a:r>
            <a:r>
              <a:rPr lang="ru-RU" baseline="0" dirty="0" smtClean="0"/>
              <a:t> сколько места на диске занимают </a:t>
            </a:r>
            <a:r>
              <a:rPr lang="ru-RU" baseline="0" dirty="0" err="1" smtClean="0"/>
              <a:t>логи</a:t>
            </a:r>
            <a:r>
              <a:rPr lang="ru-RU" baseline="0" dirty="0" smtClean="0"/>
              <a:t>!!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77541-4EC6-48C6-B84B-BC443E9A3E4E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2598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r>
              <a:rPr lang="ru-RU" baseline="0" dirty="0" smtClean="0"/>
              <a:t>: </a:t>
            </a:r>
            <a:r>
              <a:rPr lang="en-US" baseline="0" dirty="0" err="1" smtClean="0"/>
              <a:t>jmeter</a:t>
            </a:r>
            <a:r>
              <a:rPr lang="en-US" baseline="0" dirty="0" smtClean="0"/>
              <a:t> </a:t>
            </a:r>
            <a:r>
              <a:rPr lang="ru-RU" baseline="0" dirty="0" smtClean="0"/>
              <a:t>в рамках потока отсылает следующий запрос только после того, как получит ответ на предыдущий. Т.е. </a:t>
            </a:r>
            <a:r>
              <a:rPr lang="ru-RU" baseline="0" smtClean="0"/>
              <a:t>не одновременно.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77541-4EC6-48C6-B84B-BC443E9A3E4E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259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-plugins.org/wiki/InterThreadCommunicatio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meter-plugins.org/wiki/WebDriverSampler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mpserver.com/ru/" TargetMode="External"/><Relationship Id="rId7" Type="http://schemas.openxmlformats.org/officeDocument/2006/relationships/hyperlink" Target="https://ru.wordpress.org/themes/mediu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whttps://ru.wordpress.org/" TargetMode="External"/><Relationship Id="rId5" Type="http://schemas.openxmlformats.org/officeDocument/2006/relationships/hyperlink" Target="https://www.apachefriends.org/ru/index.html" TargetMode="External"/><Relationship Id="rId4" Type="http://schemas.openxmlformats.org/officeDocument/2006/relationships/hyperlink" Target="http://www.denwer.ru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jmeter.apache.or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jmeter-plugin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.com/" TargetMode="Externa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fiddl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72400" cy="1470025"/>
          </a:xfr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latin typeface="+mn-lt"/>
                <a:ea typeface="+mn-ea"/>
                <a:cs typeface="+mn-cs"/>
              </a:rPr>
              <a:t>Составление сценариев в </a:t>
            </a:r>
            <a:r>
              <a:rPr lang="en-US" b="1" dirty="0" err="1">
                <a:latin typeface="+mn-lt"/>
                <a:ea typeface="+mn-ea"/>
                <a:cs typeface="+mn-cs"/>
              </a:rPr>
              <a:t>JMeter</a:t>
            </a:r>
            <a:endParaRPr lang="ru-RU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://www.babybrick.ru/images/playing-with-le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664" y="3801193"/>
            <a:ext cx="4114800" cy="27241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811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2700" b="1" dirty="0" smtClean="0">
                <a:solidFill>
                  <a:schemeClr val="bg1">
                    <a:lumMod val="50000"/>
                  </a:schemeClr>
                </a:solidFill>
              </a:rPr>
              <a:t>Этапы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3. Отладка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Консоль браузера</a:t>
            </a:r>
            <a:r>
              <a:rPr lang="en-US" dirty="0"/>
              <a:t> – </a:t>
            </a:r>
            <a:r>
              <a:rPr lang="en-US" dirty="0" smtClean="0"/>
              <a:t>Network</a:t>
            </a:r>
            <a:endParaRPr lang="ru-RU" b="1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Listener </a:t>
            </a:r>
            <a:r>
              <a:rPr lang="ru-RU" dirty="0" smtClean="0">
                <a:sym typeface="Wingdings" pitchFamily="2" charset="2"/>
              </a:rPr>
              <a:t>– </a:t>
            </a:r>
            <a:r>
              <a:rPr lang="en-US" dirty="0" smtClean="0">
                <a:sym typeface="Wingdings" pitchFamily="2" charset="2"/>
              </a:rPr>
              <a:t>View </a:t>
            </a:r>
            <a:r>
              <a:rPr lang="en-US" dirty="0">
                <a:sym typeface="Wingdings" pitchFamily="2" charset="2"/>
              </a:rPr>
              <a:t>Results </a:t>
            </a:r>
            <a:r>
              <a:rPr lang="en-US" dirty="0" smtClean="0">
                <a:sym typeface="Wingdings" pitchFamily="2" charset="2"/>
              </a:rPr>
              <a:t>Tree</a:t>
            </a:r>
            <a:endParaRPr lang="ru-RU" dirty="0" smtClean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Sampler </a:t>
            </a:r>
            <a:r>
              <a:rPr lang="ru-RU" dirty="0">
                <a:sym typeface="Wingdings" pitchFamily="2" charset="2"/>
              </a:rPr>
              <a:t>–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Debug Sampler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67544" y="1484784"/>
            <a:ext cx="63367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4090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2</a:t>
            </a:r>
            <a:r>
              <a:rPr lang="ru-RU" b="1" dirty="0" smtClean="0"/>
              <a:t>. Составление нагрузочного сценария (пример)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Добавление новости в </a:t>
            </a:r>
            <a:r>
              <a:rPr lang="en-US" dirty="0" smtClean="0"/>
              <a:t>WordPress</a:t>
            </a:r>
            <a:endParaRPr lang="en-US" dirty="0"/>
          </a:p>
          <a:p>
            <a:pPr lvl="1"/>
            <a:r>
              <a:rPr lang="ru-RU" dirty="0" smtClean="0"/>
              <a:t>авторизация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HTTP Request (GET, POST)</a:t>
            </a:r>
          </a:p>
          <a:p>
            <a:pPr lvl="2"/>
            <a:r>
              <a:rPr lang="en-US" dirty="0"/>
              <a:t>HTTP Request </a:t>
            </a:r>
            <a:r>
              <a:rPr lang="en-US" dirty="0" smtClean="0"/>
              <a:t>Defaults</a:t>
            </a:r>
          </a:p>
          <a:p>
            <a:pPr lvl="2"/>
            <a:r>
              <a:rPr lang="en-US" dirty="0"/>
              <a:t>HTTP Cookie </a:t>
            </a:r>
            <a:r>
              <a:rPr lang="en-US" dirty="0" smtClean="0"/>
              <a:t>Manager</a:t>
            </a:r>
          </a:p>
          <a:p>
            <a:pPr lvl="2"/>
            <a:r>
              <a:rPr lang="en-US" dirty="0"/>
              <a:t>CSV Data Set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2"/>
            <a:r>
              <a:rPr lang="en-US" dirty="0"/>
              <a:t>Response </a:t>
            </a:r>
            <a:r>
              <a:rPr lang="en-US" dirty="0" smtClean="0"/>
              <a:t>Assertion</a:t>
            </a:r>
          </a:p>
          <a:p>
            <a:pPr lvl="2"/>
            <a:r>
              <a:rPr lang="ru-RU" dirty="0" smtClean="0"/>
              <a:t>Переменные</a:t>
            </a:r>
          </a:p>
          <a:p>
            <a:pPr lvl="1"/>
            <a:r>
              <a:rPr lang="ru-RU" dirty="0" smtClean="0"/>
              <a:t>добавление новости</a:t>
            </a:r>
            <a:endParaRPr lang="en-US" dirty="0" smtClean="0"/>
          </a:p>
          <a:p>
            <a:pPr lvl="2"/>
            <a:r>
              <a:rPr lang="en-US" dirty="0"/>
              <a:t>Regular Expression </a:t>
            </a:r>
            <a:r>
              <a:rPr lang="en-US" dirty="0" smtClean="0"/>
              <a:t>Extractor</a:t>
            </a:r>
          </a:p>
          <a:p>
            <a:pPr lvl="2"/>
            <a:r>
              <a:rPr lang="en-US" dirty="0" smtClean="0"/>
              <a:t>Functions</a:t>
            </a:r>
            <a:endParaRPr lang="ru-RU" dirty="0" smtClean="0"/>
          </a:p>
          <a:p>
            <a:pPr lvl="1"/>
            <a:endParaRPr lang="ru-RU" dirty="0" smtClean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67544" y="1412776"/>
            <a:ext cx="63367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778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 smtClean="0"/>
              <a:t>Сохранение результатов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Configure</a:t>
            </a:r>
          </a:p>
          <a:p>
            <a:r>
              <a:rPr lang="en-US" dirty="0" smtClean="0"/>
              <a:t>*.csv</a:t>
            </a:r>
            <a:endParaRPr lang="ru-RU" dirty="0" smtClean="0"/>
          </a:p>
          <a:p>
            <a:r>
              <a:rPr lang="ru-RU" dirty="0" smtClean="0"/>
              <a:t>Изолированное хранилище логов</a:t>
            </a:r>
          </a:p>
          <a:p>
            <a:pPr lvl="1"/>
            <a:endParaRPr lang="ru-RU" dirty="0" smtClean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67544" y="1412776"/>
            <a:ext cx="63367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696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 smtClean="0"/>
              <a:t>Тестирование </a:t>
            </a:r>
            <a:r>
              <a:rPr lang="en-US" b="1" dirty="0" smtClean="0"/>
              <a:t>AJAX </a:t>
            </a:r>
            <a:br>
              <a:rPr lang="en-US" b="1" dirty="0" smtClean="0"/>
            </a:br>
            <a:r>
              <a:rPr lang="ru-RU" b="1" dirty="0" smtClean="0"/>
              <a:t>с помощью </a:t>
            </a:r>
            <a:r>
              <a:rPr lang="en-US" b="1" dirty="0" err="1" smtClean="0"/>
              <a:t>JMeter</a:t>
            </a:r>
            <a:r>
              <a:rPr lang="en-US" b="1" dirty="0" smtClean="0"/>
              <a:t>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Без логики</a:t>
            </a:r>
            <a:endParaRPr lang="en-US" dirty="0" smtClean="0"/>
          </a:p>
          <a:p>
            <a:pPr lvl="1"/>
            <a:r>
              <a:rPr lang="ru-RU" dirty="0" smtClean="0"/>
              <a:t>Большое количество запросов</a:t>
            </a:r>
          </a:p>
          <a:p>
            <a:r>
              <a:rPr lang="ru-RU" dirty="0" smtClean="0"/>
              <a:t>С логикой</a:t>
            </a:r>
          </a:p>
          <a:p>
            <a:pPr lvl="1"/>
            <a:r>
              <a:rPr lang="en-US" dirty="0" err="1" smtClean="0">
                <a:hlinkClick r:id="rId3"/>
              </a:rPr>
              <a:t>InterThreadCommunication</a:t>
            </a:r>
            <a:r>
              <a:rPr lang="ru-RU" dirty="0" smtClean="0"/>
              <a:t> </a:t>
            </a:r>
          </a:p>
          <a:p>
            <a:pPr lvl="1"/>
            <a:r>
              <a:rPr lang="en-US" dirty="0" err="1" smtClean="0">
                <a:hlinkClick r:id="rId4"/>
              </a:rPr>
              <a:t>WebDriverSampler</a:t>
            </a:r>
            <a:r>
              <a:rPr lang="ru-RU" dirty="0" smtClean="0"/>
              <a:t> </a:t>
            </a:r>
          </a:p>
          <a:p>
            <a:pPr lvl="1"/>
            <a:endParaRPr lang="ru-RU" dirty="0" smtClean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67544" y="1412776"/>
            <a:ext cx="63367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912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4000" b="1" dirty="0" smtClean="0"/>
              <a:t>Домашнее задание </a:t>
            </a:r>
            <a:br>
              <a:rPr lang="ru-RU" sz="4000" b="1" dirty="0" smtClean="0"/>
            </a:br>
            <a:r>
              <a:rPr lang="ru-RU" sz="4000" b="1" dirty="0" smtClean="0"/>
              <a:t>(окружение)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Платформа для веб-разработки (</a:t>
            </a:r>
            <a:r>
              <a:rPr lang="en-US" dirty="0" smtClean="0">
                <a:hlinkClick r:id="rId3"/>
              </a:rPr>
              <a:t>WAMP</a:t>
            </a:r>
            <a:r>
              <a:rPr lang="en-US" dirty="0" smtClean="0"/>
              <a:t>/ </a:t>
            </a:r>
            <a:r>
              <a:rPr lang="en-US" dirty="0" err="1" smtClean="0">
                <a:hlinkClick r:id="rId4"/>
              </a:rPr>
              <a:t>Denwer</a:t>
            </a:r>
            <a:r>
              <a:rPr lang="en-US" dirty="0"/>
              <a:t>/ </a:t>
            </a:r>
            <a:r>
              <a:rPr lang="en-US" dirty="0" smtClean="0">
                <a:hlinkClick r:id="rId5"/>
              </a:rPr>
              <a:t>XAMPP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WordPress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WordPress Theme - Medium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ru-RU" dirty="0" smtClean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67544" y="1412776"/>
            <a:ext cx="63367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7620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 smtClean="0"/>
              <a:t>Домашнее задание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Сценарий:</a:t>
            </a:r>
          </a:p>
          <a:p>
            <a:pPr marL="0" indent="0">
              <a:buNone/>
            </a:pPr>
            <a:r>
              <a:rPr lang="ru-RU" dirty="0" smtClean="0"/>
              <a:t>В течении 1 минуты:</a:t>
            </a:r>
          </a:p>
          <a:p>
            <a:pPr lvl="1"/>
            <a:r>
              <a:rPr lang="ru-RU" dirty="0" smtClean="0"/>
              <a:t>неавторизованные пользователи в 5 потоков с интервалом 1сек. переходят на главную страницу, страницу новости и добавляют комментарии.</a:t>
            </a:r>
          </a:p>
          <a:p>
            <a:pPr lvl="1"/>
            <a:r>
              <a:rPr lang="ru-RU" dirty="0" smtClean="0"/>
              <a:t>1 авторизованный пользователь переходит на главную страницу, страницу новости и добавляет комментарий с интервалом в 10сек. </a:t>
            </a:r>
          </a:p>
          <a:p>
            <a:pPr lvl="1"/>
            <a:endParaRPr lang="ru-RU" dirty="0" smtClean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67544" y="1412776"/>
            <a:ext cx="63367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0105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http://varug.ru/_ph/2/9042350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44" y="692696"/>
            <a:ext cx="9217024" cy="5760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834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467544" y="1412776"/>
            <a:ext cx="63367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AutoShape 4" descr="https://violadesign.ru/images/under-construc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6" descr="https://violadesign.ru/images/under-construc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8" descr="https://violadesign.ru/images/under-construction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7" name="Picture 13" descr="http://qaengineer.ru/wp-content/uploads/2013/03/Yandex.Tank_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41" b="5808"/>
          <a:stretch/>
        </p:blipFill>
        <p:spPr bwMode="auto">
          <a:xfrm>
            <a:off x="5654447" y="2092901"/>
            <a:ext cx="3004761" cy="15878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Группа 11"/>
          <p:cNvGrpSpPr/>
          <p:nvPr/>
        </p:nvGrpSpPr>
        <p:grpSpPr>
          <a:xfrm>
            <a:off x="346697" y="1622345"/>
            <a:ext cx="2919601" cy="2956467"/>
            <a:chOff x="355793" y="1768677"/>
            <a:chExt cx="2919601" cy="2956467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1187624" y="3792417"/>
              <a:ext cx="831831" cy="932727"/>
              <a:chOff x="1187624" y="3614846"/>
              <a:chExt cx="831831" cy="932727"/>
            </a:xfrm>
          </p:grpSpPr>
          <p:pic>
            <p:nvPicPr>
              <p:cNvPr id="17" name="Picture 2" descr="http://www.all-generator.ru/honda/picture2/em5500cxs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7624" y="3755484"/>
                <a:ext cx="831831" cy="792089"/>
              </a:xfrm>
              <a:prstGeom prst="rect">
                <a:avLst/>
              </a:prstGeom>
              <a:ln w="12700">
                <a:prstDash val="dash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5" name="Picture 11" descr="http://smmis.ru/wp-content/uploads/2015/01/monitiringsocsetey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2901" y="3614846"/>
                <a:ext cx="281275" cy="281275"/>
              </a:xfrm>
              <a:prstGeom prst="rect">
                <a:avLst/>
              </a:prstGeom>
              <a:ln w="12700">
                <a:prstDash val="dash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" name="Группа 26"/>
            <p:cNvGrpSpPr/>
            <p:nvPr/>
          </p:nvGrpSpPr>
          <p:grpSpPr>
            <a:xfrm>
              <a:off x="2443563" y="1950387"/>
              <a:ext cx="831831" cy="932727"/>
              <a:chOff x="1187624" y="3614846"/>
              <a:chExt cx="831831" cy="932727"/>
            </a:xfrm>
          </p:grpSpPr>
          <p:pic>
            <p:nvPicPr>
              <p:cNvPr id="28" name="Picture 2" descr="http://www.all-generator.ru/honda/picture2/em5500cxs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7624" y="3755484"/>
                <a:ext cx="831831" cy="792089"/>
              </a:xfrm>
              <a:prstGeom prst="rect">
                <a:avLst/>
              </a:prstGeom>
              <a:ln w="12700">
                <a:prstDash val="dash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1" descr="http://smmis.ru/wp-content/uploads/2015/01/monitiringsocsetey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2901" y="3614846"/>
                <a:ext cx="281275" cy="281275"/>
              </a:xfrm>
              <a:prstGeom prst="rect">
                <a:avLst/>
              </a:prstGeom>
              <a:ln w="12700">
                <a:prstDash val="dash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0" name="Группа 29"/>
            <p:cNvGrpSpPr/>
            <p:nvPr/>
          </p:nvGrpSpPr>
          <p:grpSpPr>
            <a:xfrm>
              <a:off x="1718205" y="2841120"/>
              <a:ext cx="831831" cy="932727"/>
              <a:chOff x="1187624" y="3614846"/>
              <a:chExt cx="831831" cy="932727"/>
            </a:xfrm>
          </p:grpSpPr>
          <p:pic>
            <p:nvPicPr>
              <p:cNvPr id="31" name="Picture 2" descr="http://www.all-generator.ru/honda/picture2/em5500cxs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7624" y="3755484"/>
                <a:ext cx="831831" cy="792089"/>
              </a:xfrm>
              <a:prstGeom prst="rect">
                <a:avLst/>
              </a:prstGeom>
              <a:ln w="12700">
                <a:prstDash val="dash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11" descr="http://smmis.ru/wp-content/uploads/2015/01/monitiringsocsetey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2901" y="3614846"/>
                <a:ext cx="281275" cy="281275"/>
              </a:xfrm>
              <a:prstGeom prst="rect">
                <a:avLst/>
              </a:prstGeom>
              <a:ln w="12700">
                <a:prstDash val="dash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3" name="Группа 32"/>
            <p:cNvGrpSpPr/>
            <p:nvPr/>
          </p:nvGrpSpPr>
          <p:grpSpPr>
            <a:xfrm>
              <a:off x="587805" y="3027130"/>
              <a:ext cx="831831" cy="932727"/>
              <a:chOff x="1187624" y="3614846"/>
              <a:chExt cx="831831" cy="932727"/>
            </a:xfrm>
          </p:grpSpPr>
          <p:pic>
            <p:nvPicPr>
              <p:cNvPr id="34" name="Picture 2" descr="http://www.all-generator.ru/honda/picture2/em5500cxs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7624" y="3755484"/>
                <a:ext cx="831831" cy="792089"/>
              </a:xfrm>
              <a:prstGeom prst="rect">
                <a:avLst/>
              </a:prstGeom>
              <a:ln w="12700">
                <a:prstDash val="dash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11" descr="http://smmis.ru/wp-content/uploads/2015/01/monitiringsocsetey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2901" y="3614846"/>
                <a:ext cx="281275" cy="281275"/>
              </a:xfrm>
              <a:prstGeom prst="rect">
                <a:avLst/>
              </a:prstGeom>
              <a:ln w="12700">
                <a:prstDash val="dash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Группа 35"/>
            <p:cNvGrpSpPr/>
            <p:nvPr/>
          </p:nvGrpSpPr>
          <p:grpSpPr>
            <a:xfrm>
              <a:off x="1369545" y="1768677"/>
              <a:ext cx="831831" cy="932727"/>
              <a:chOff x="1187624" y="3614846"/>
              <a:chExt cx="831831" cy="932727"/>
            </a:xfrm>
          </p:grpSpPr>
          <p:pic>
            <p:nvPicPr>
              <p:cNvPr id="37" name="Picture 2" descr="http://www.all-generator.ru/honda/picture2/em5500cxs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7624" y="3755484"/>
                <a:ext cx="831831" cy="792089"/>
              </a:xfrm>
              <a:prstGeom prst="rect">
                <a:avLst/>
              </a:prstGeom>
              <a:ln w="12700">
                <a:prstDash val="dash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11" descr="http://smmis.ru/wp-content/uploads/2015/01/monitiringsocsetey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2901" y="3614846"/>
                <a:ext cx="281275" cy="281275"/>
              </a:xfrm>
              <a:prstGeom prst="rect">
                <a:avLst/>
              </a:prstGeom>
              <a:ln w="12700">
                <a:prstDash val="dash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Группа 38"/>
            <p:cNvGrpSpPr/>
            <p:nvPr/>
          </p:nvGrpSpPr>
          <p:grpSpPr>
            <a:xfrm>
              <a:off x="355793" y="2094403"/>
              <a:ext cx="831831" cy="932727"/>
              <a:chOff x="1187624" y="3614846"/>
              <a:chExt cx="831831" cy="932727"/>
            </a:xfrm>
          </p:grpSpPr>
          <p:pic>
            <p:nvPicPr>
              <p:cNvPr id="40" name="Picture 2" descr="http://www.all-generator.ru/honda/picture2/em5500cxs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7624" y="3755484"/>
                <a:ext cx="831831" cy="792089"/>
              </a:xfrm>
              <a:prstGeom prst="rect">
                <a:avLst/>
              </a:prstGeom>
              <a:ln w="12700">
                <a:prstDash val="dash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11" descr="http://smmis.ru/wp-content/uploads/2015/01/monitiringsocsetey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2901" y="3614846"/>
                <a:ext cx="281275" cy="281275"/>
              </a:xfrm>
              <a:prstGeom prst="rect">
                <a:avLst/>
              </a:prstGeom>
              <a:ln w="12700">
                <a:prstDash val="dash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3" name="Группа 12"/>
          <p:cNvGrpSpPr/>
          <p:nvPr/>
        </p:nvGrpSpPr>
        <p:grpSpPr>
          <a:xfrm>
            <a:off x="3275856" y="4365104"/>
            <a:ext cx="2593211" cy="1809217"/>
            <a:chOff x="3275394" y="3132463"/>
            <a:chExt cx="2593211" cy="1809217"/>
          </a:xfrm>
        </p:grpSpPr>
        <p:pic>
          <p:nvPicPr>
            <p:cNvPr id="1033" name="Picture 9" descr="D:\школа\img\under-constructi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394" y="3132463"/>
              <a:ext cx="2593211" cy="180921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1" descr="http://smmis.ru/wp-content/uploads/2015/01/monitiringsocsetey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994" y="3140968"/>
              <a:ext cx="396046" cy="39604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1" descr="http://smmis.ru/wp-content/uploads/2015/01/monitiringsocsetey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2058" y="3537010"/>
              <a:ext cx="396046" cy="39604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1" descr="http://smmis.ru/wp-content/uploads/2015/01/monitiringsocsetey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284984"/>
              <a:ext cx="396046" cy="39604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Заголовок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4000" b="1" dirty="0" smtClean="0"/>
              <a:t>Схема нагрузки</a:t>
            </a:r>
            <a:endParaRPr lang="ru-RU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53986" y="464648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4"/>
                </a:solidFill>
              </a:rPr>
              <a:t>Генераторы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98209" y="5989655"/>
            <a:ext cx="147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4"/>
                </a:solidFill>
              </a:rPr>
              <a:t>Приложение</a:t>
            </a:r>
          </a:p>
        </p:txBody>
      </p:sp>
      <p:pic>
        <p:nvPicPr>
          <p:cNvPr id="1039" name="Picture 15" descr="http://vignette2.wikia.nocookie.net/grimm/images/1/1c/%D0%A1%D1%82%D1%80%D0%B5%D0%BB%D0%BA%D0%B0_%D0%B2%D0%BD%D0%B8%D0%B7.png/revision/20130529053529?path-prefix=ru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65879">
            <a:off x="2484756" y="3264800"/>
            <a:ext cx="1415874" cy="14158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6156176" y="3788071"/>
            <a:ext cx="221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4"/>
                </a:solidFill>
              </a:rPr>
              <a:t>Анализ результатов</a:t>
            </a:r>
          </a:p>
        </p:txBody>
      </p:sp>
      <p:sp>
        <p:nvSpPr>
          <p:cNvPr id="1028" name="Полилиния 1027"/>
          <p:cNvSpPr/>
          <p:nvPr/>
        </p:nvSpPr>
        <p:spPr>
          <a:xfrm>
            <a:off x="859692" y="1456207"/>
            <a:ext cx="4837723" cy="1544901"/>
          </a:xfrm>
          <a:custGeom>
            <a:avLst/>
            <a:gdLst>
              <a:gd name="connsiteX0" fmla="*/ 0 w 4837723"/>
              <a:gd name="connsiteY0" fmla="*/ 544531 h 1544901"/>
              <a:gd name="connsiteX1" fmla="*/ 1156677 w 4837723"/>
              <a:gd name="connsiteY1" fmla="*/ 44347 h 1544901"/>
              <a:gd name="connsiteX2" fmla="*/ 4837723 w 4837723"/>
              <a:gd name="connsiteY2" fmla="*/ 1544901 h 154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7723" h="1544901">
                <a:moveTo>
                  <a:pt x="0" y="544531"/>
                </a:moveTo>
                <a:cubicBezTo>
                  <a:pt x="175195" y="211075"/>
                  <a:pt x="350390" y="-122381"/>
                  <a:pt x="1156677" y="44347"/>
                </a:cubicBezTo>
                <a:cubicBezTo>
                  <a:pt x="1962964" y="211075"/>
                  <a:pt x="4225518" y="1294809"/>
                  <a:pt x="4837723" y="1544901"/>
                </a:cubicBez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29" name="Полилиния 1028"/>
          <p:cNvSpPr/>
          <p:nvPr/>
        </p:nvSpPr>
        <p:spPr>
          <a:xfrm>
            <a:off x="1860062" y="1695938"/>
            <a:ext cx="3829538" cy="1289539"/>
          </a:xfrm>
          <a:custGeom>
            <a:avLst/>
            <a:gdLst>
              <a:gd name="connsiteX0" fmla="*/ 0 w 3829538"/>
              <a:gd name="connsiteY0" fmla="*/ 0 h 1289539"/>
              <a:gd name="connsiteX1" fmla="*/ 2540000 w 3829538"/>
              <a:gd name="connsiteY1" fmla="*/ 257908 h 1289539"/>
              <a:gd name="connsiteX2" fmla="*/ 3829538 w 3829538"/>
              <a:gd name="connsiteY2" fmla="*/ 1289539 h 1289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9538" h="1289539">
                <a:moveTo>
                  <a:pt x="0" y="0"/>
                </a:moveTo>
                <a:cubicBezTo>
                  <a:pt x="950872" y="21492"/>
                  <a:pt x="1901744" y="42985"/>
                  <a:pt x="2540000" y="257908"/>
                </a:cubicBezTo>
                <a:cubicBezTo>
                  <a:pt x="3178256" y="472831"/>
                  <a:pt x="3503897" y="881185"/>
                  <a:pt x="3829538" y="1289539"/>
                </a:cubicBez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30" name="Полилиния 1029"/>
          <p:cNvSpPr/>
          <p:nvPr/>
        </p:nvSpPr>
        <p:spPr>
          <a:xfrm>
            <a:off x="2930769" y="1938215"/>
            <a:ext cx="2727569" cy="1039447"/>
          </a:xfrm>
          <a:custGeom>
            <a:avLst/>
            <a:gdLst>
              <a:gd name="connsiteX0" fmla="*/ 0 w 2727569"/>
              <a:gd name="connsiteY0" fmla="*/ 0 h 1039447"/>
              <a:gd name="connsiteX1" fmla="*/ 1742831 w 2727569"/>
              <a:gd name="connsiteY1" fmla="*/ 343877 h 1039447"/>
              <a:gd name="connsiteX2" fmla="*/ 2727569 w 2727569"/>
              <a:gd name="connsiteY2" fmla="*/ 1039447 h 103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7569" h="1039447">
                <a:moveTo>
                  <a:pt x="0" y="0"/>
                </a:moveTo>
                <a:cubicBezTo>
                  <a:pt x="644118" y="85318"/>
                  <a:pt x="1288236" y="170636"/>
                  <a:pt x="1742831" y="343877"/>
                </a:cubicBezTo>
                <a:cubicBezTo>
                  <a:pt x="2197426" y="517118"/>
                  <a:pt x="2568656" y="928729"/>
                  <a:pt x="2727569" y="1039447"/>
                </a:cubicBez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31" name="Полилиния 1030"/>
          <p:cNvSpPr/>
          <p:nvPr/>
        </p:nvSpPr>
        <p:spPr>
          <a:xfrm>
            <a:off x="1062892" y="2297629"/>
            <a:ext cx="4603262" cy="695663"/>
          </a:xfrm>
          <a:custGeom>
            <a:avLst/>
            <a:gdLst>
              <a:gd name="connsiteX0" fmla="*/ 0 w 4603262"/>
              <a:gd name="connsiteY0" fmla="*/ 656586 h 695663"/>
              <a:gd name="connsiteX1" fmla="*/ 1703754 w 4603262"/>
              <a:gd name="connsiteY1" fmla="*/ 94 h 695663"/>
              <a:gd name="connsiteX2" fmla="*/ 4603262 w 4603262"/>
              <a:gd name="connsiteY2" fmla="*/ 695663 h 69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3262" h="695663">
                <a:moveTo>
                  <a:pt x="0" y="656586"/>
                </a:moveTo>
                <a:cubicBezTo>
                  <a:pt x="468272" y="325083"/>
                  <a:pt x="936544" y="-6419"/>
                  <a:pt x="1703754" y="94"/>
                </a:cubicBezTo>
                <a:cubicBezTo>
                  <a:pt x="2470964" y="6607"/>
                  <a:pt x="3537113" y="351135"/>
                  <a:pt x="4603262" y="695663"/>
                </a:cubicBez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2" name="Полилиния 1031"/>
          <p:cNvSpPr/>
          <p:nvPr/>
        </p:nvSpPr>
        <p:spPr>
          <a:xfrm>
            <a:off x="2243015" y="2372107"/>
            <a:ext cx="3407508" cy="613370"/>
          </a:xfrm>
          <a:custGeom>
            <a:avLst/>
            <a:gdLst>
              <a:gd name="connsiteX0" fmla="*/ 0 w 3407508"/>
              <a:gd name="connsiteY0" fmla="*/ 402355 h 613370"/>
              <a:gd name="connsiteX1" fmla="*/ 1375508 w 3407508"/>
              <a:gd name="connsiteY1" fmla="*/ 3770 h 613370"/>
              <a:gd name="connsiteX2" fmla="*/ 3407508 w 3407508"/>
              <a:gd name="connsiteY2" fmla="*/ 613370 h 61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7508" h="613370">
                <a:moveTo>
                  <a:pt x="0" y="402355"/>
                </a:moveTo>
                <a:cubicBezTo>
                  <a:pt x="403795" y="185478"/>
                  <a:pt x="807590" y="-31399"/>
                  <a:pt x="1375508" y="3770"/>
                </a:cubicBezTo>
                <a:cubicBezTo>
                  <a:pt x="1943426" y="38939"/>
                  <a:pt x="2675467" y="326154"/>
                  <a:pt x="3407508" y="613370"/>
                </a:cubicBez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34" name="Полилиния 1033"/>
          <p:cNvSpPr/>
          <p:nvPr/>
        </p:nvSpPr>
        <p:spPr>
          <a:xfrm>
            <a:off x="1703754" y="2282160"/>
            <a:ext cx="3954584" cy="1445778"/>
          </a:xfrm>
          <a:custGeom>
            <a:avLst/>
            <a:gdLst>
              <a:gd name="connsiteX0" fmla="*/ 0 w 3954584"/>
              <a:gd name="connsiteY0" fmla="*/ 1445778 h 1445778"/>
              <a:gd name="connsiteX1" fmla="*/ 2032000 w 3954584"/>
              <a:gd name="connsiteY1" fmla="*/ 23378 h 1445778"/>
              <a:gd name="connsiteX2" fmla="*/ 3954584 w 3954584"/>
              <a:gd name="connsiteY2" fmla="*/ 695502 h 1445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4584" h="1445778">
                <a:moveTo>
                  <a:pt x="0" y="1445778"/>
                </a:moveTo>
                <a:cubicBezTo>
                  <a:pt x="686451" y="797101"/>
                  <a:pt x="1372903" y="148424"/>
                  <a:pt x="2032000" y="23378"/>
                </a:cubicBezTo>
                <a:cubicBezTo>
                  <a:pt x="2691097" y="-101668"/>
                  <a:pt x="3322840" y="296917"/>
                  <a:pt x="3954584" y="695502"/>
                </a:cubicBez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6" name="Полилиния 1035"/>
          <p:cNvSpPr/>
          <p:nvPr/>
        </p:nvSpPr>
        <p:spPr>
          <a:xfrm>
            <a:off x="3931138" y="3001108"/>
            <a:ext cx="1695939" cy="1563077"/>
          </a:xfrm>
          <a:custGeom>
            <a:avLst/>
            <a:gdLst>
              <a:gd name="connsiteX0" fmla="*/ 0 w 1695939"/>
              <a:gd name="connsiteY0" fmla="*/ 1563077 h 1563077"/>
              <a:gd name="connsiteX1" fmla="*/ 296985 w 1695939"/>
              <a:gd name="connsiteY1" fmla="*/ 484554 h 1563077"/>
              <a:gd name="connsiteX2" fmla="*/ 1695939 w 1695939"/>
              <a:gd name="connsiteY2" fmla="*/ 0 h 15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5939" h="1563077">
                <a:moveTo>
                  <a:pt x="0" y="1563077"/>
                </a:moveTo>
                <a:cubicBezTo>
                  <a:pt x="7164" y="1154072"/>
                  <a:pt x="14328" y="745067"/>
                  <a:pt x="296985" y="484554"/>
                </a:cubicBezTo>
                <a:cubicBezTo>
                  <a:pt x="579642" y="224041"/>
                  <a:pt x="1137790" y="112020"/>
                  <a:pt x="1695939" y="0"/>
                </a:cubicBez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38" name="Полилиния 1037"/>
          <p:cNvSpPr/>
          <p:nvPr/>
        </p:nvSpPr>
        <p:spPr>
          <a:xfrm>
            <a:off x="4708429" y="2993292"/>
            <a:ext cx="957725" cy="1430216"/>
          </a:xfrm>
          <a:custGeom>
            <a:avLst/>
            <a:gdLst>
              <a:gd name="connsiteX0" fmla="*/ 4248 w 957725"/>
              <a:gd name="connsiteY0" fmla="*/ 1430216 h 1430216"/>
              <a:gd name="connsiteX1" fmla="*/ 144925 w 957725"/>
              <a:gd name="connsiteY1" fmla="*/ 562708 h 1430216"/>
              <a:gd name="connsiteX2" fmla="*/ 957725 w 957725"/>
              <a:gd name="connsiteY2" fmla="*/ 0 h 143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725" h="1430216">
                <a:moveTo>
                  <a:pt x="4248" y="1430216"/>
                </a:moveTo>
                <a:cubicBezTo>
                  <a:pt x="-4870" y="1115646"/>
                  <a:pt x="-13988" y="801077"/>
                  <a:pt x="144925" y="562708"/>
                </a:cubicBezTo>
                <a:cubicBezTo>
                  <a:pt x="303838" y="324339"/>
                  <a:pt x="630781" y="162169"/>
                  <a:pt x="957725" y="0"/>
                </a:cubicBez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0" name="Полилиния 1039"/>
          <p:cNvSpPr/>
          <p:nvPr/>
        </p:nvSpPr>
        <p:spPr>
          <a:xfrm>
            <a:off x="5315355" y="3001108"/>
            <a:ext cx="342983" cy="1836615"/>
          </a:xfrm>
          <a:custGeom>
            <a:avLst/>
            <a:gdLst>
              <a:gd name="connsiteX0" fmla="*/ 14737 w 342983"/>
              <a:gd name="connsiteY0" fmla="*/ 1836615 h 1836615"/>
              <a:gd name="connsiteX1" fmla="*/ 38183 w 342983"/>
              <a:gd name="connsiteY1" fmla="*/ 578338 h 1836615"/>
              <a:gd name="connsiteX2" fmla="*/ 342983 w 342983"/>
              <a:gd name="connsiteY2" fmla="*/ 0 h 18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83" h="1836615">
                <a:moveTo>
                  <a:pt x="14737" y="1836615"/>
                </a:moveTo>
                <a:cubicBezTo>
                  <a:pt x="-894" y="1360527"/>
                  <a:pt x="-16525" y="884440"/>
                  <a:pt x="38183" y="578338"/>
                </a:cubicBezTo>
                <a:cubicBezTo>
                  <a:pt x="92891" y="272236"/>
                  <a:pt x="217937" y="136118"/>
                  <a:pt x="342983" y="0"/>
                </a:cubicBez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8169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467544" y="1412776"/>
            <a:ext cx="63367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AutoShape 4" descr="https://violadesign.ru/images/under-construc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8" descr="https://violadesign.ru/images/under-construction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7" name="Заголовок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4000" b="1" dirty="0" smtClean="0"/>
              <a:t>Генераторы</a:t>
            </a:r>
            <a:endParaRPr lang="ru-RU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815" r="73094" b="78581"/>
          <a:stretch/>
        </p:blipFill>
        <p:spPr bwMode="auto">
          <a:xfrm>
            <a:off x="3549052" y="1737197"/>
            <a:ext cx="3186649" cy="100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6056" y="3233776"/>
            <a:ext cx="24765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84168" y="5451318"/>
            <a:ext cx="22860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WAP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38" y="5349856"/>
            <a:ext cx="209550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oapUI - The Home of Functional Test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10160"/>
            <a:ext cx="2524125" cy="94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0606" t="9293" r="30114" b="77174"/>
          <a:stretch/>
        </p:blipFill>
        <p:spPr bwMode="auto">
          <a:xfrm>
            <a:off x="917575" y="1740324"/>
            <a:ext cx="1344591" cy="122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17" descr="https://yt3.ggpht.com/-r8IAK02syjk/AAAAAAAAAAI/AAAAAAAAAAA/7-iGZNygfP8/s900-c-k-no/photo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6" name="Picture 18" descr="D:\школа\img\phot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87" y="4941168"/>
            <a:ext cx="1110090" cy="11100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4166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467544" y="1412776"/>
            <a:ext cx="63367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AutoShape 4" descr="https://violadesign.ru/images/under-construc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8" descr="https://violadesign.ru/images/under-construction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7" name="Заголовок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4000" b="1" dirty="0" smtClean="0"/>
              <a:t>Окружение</a:t>
            </a:r>
            <a:endParaRPr lang="ru-RU" sz="2400" b="1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30" y="3717032"/>
            <a:ext cx="24765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AutoShape 17" descr="https://yt3.ggpht.com/-r8IAK02syjk/AAAAAAAAAAI/AAAAAAAAAAA/7-iGZNygfP8/s900-c-k-no/photo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8765" r="80118" b="84957"/>
          <a:stretch/>
        </p:blipFill>
        <p:spPr bwMode="auto">
          <a:xfrm>
            <a:off x="521430" y="5373216"/>
            <a:ext cx="3635896" cy="71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 descr="http://blog.newrelic.com/wp-content/uploads/java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42" y="1903796"/>
            <a:ext cx="2160240" cy="13273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572000" y="2400160"/>
            <a:ext cx="3041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www.java.com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66101" y="5547310"/>
            <a:ext cx="3527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7"/>
              </a:rPr>
              <a:t>http://jmeter-plugins.org</a:t>
            </a:r>
            <a:r>
              <a:rPr lang="en-US" sz="2400" dirty="0" smtClean="0">
                <a:hlinkClick r:id="rId7"/>
              </a:rPr>
              <a:t>/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72000" y="4128101"/>
            <a:ext cx="3490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8"/>
              </a:rPr>
              <a:t>http://jmeter.apache.org</a:t>
            </a:r>
            <a:r>
              <a:rPr lang="en-US" sz="2400" dirty="0" smtClean="0">
                <a:hlinkClick r:id="rId8"/>
              </a:rPr>
              <a:t>/</a:t>
            </a:r>
            <a:r>
              <a:rPr lang="ru-RU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327260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</a:t>
            </a:r>
            <a:endParaRPr lang="ru-RU" dirty="0" smtClean="0"/>
          </a:p>
          <a:p>
            <a:r>
              <a:rPr lang="ru-RU" dirty="0" smtClean="0"/>
              <a:t>Не браузер</a:t>
            </a:r>
          </a:p>
          <a:p>
            <a:r>
              <a:rPr lang="ru-RU" dirty="0" smtClean="0"/>
              <a:t>Отсылает запросы последовательно</a:t>
            </a:r>
            <a:endParaRPr lang="en-US" dirty="0" smtClean="0"/>
          </a:p>
          <a:p>
            <a:r>
              <a:rPr lang="ru-RU" dirty="0" smtClean="0"/>
              <a:t>Справка + документация</a:t>
            </a:r>
            <a:endParaRPr lang="en-US" dirty="0" smtClean="0"/>
          </a:p>
          <a:p>
            <a:r>
              <a:rPr lang="en-US" dirty="0" smtClean="0"/>
              <a:t>Open Source</a:t>
            </a:r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67544" y="1412776"/>
            <a:ext cx="63367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4000" b="1" dirty="0" smtClean="0"/>
              <a:t>Особенности </a:t>
            </a:r>
            <a:r>
              <a:rPr lang="en-US" sz="4000" b="1" dirty="0" err="1" smtClean="0"/>
              <a:t>JMeter</a:t>
            </a:r>
            <a:r>
              <a:rPr lang="en-US" sz="4000" b="1" dirty="0" smtClean="0"/>
              <a:t> </a:t>
            </a:r>
            <a:endParaRPr lang="ru-RU" sz="2400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4345702"/>
            <a:ext cx="3998818" cy="22027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248574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jmeter.bat</a:t>
            </a:r>
            <a:r>
              <a:rPr lang="ru-RU" dirty="0" smtClean="0"/>
              <a:t> </a:t>
            </a:r>
            <a:r>
              <a:rPr lang="ru-RU" dirty="0"/>
              <a:t>- </a:t>
            </a:r>
            <a:r>
              <a:rPr lang="en-US" dirty="0"/>
              <a:t>Java </a:t>
            </a:r>
            <a:r>
              <a:rPr lang="en-US" dirty="0" err="1"/>
              <a:t>HotSpot</a:t>
            </a:r>
            <a:r>
              <a:rPr lang="en-US" dirty="0"/>
              <a:t> VM </a:t>
            </a:r>
            <a:r>
              <a:rPr lang="en-US" dirty="0" smtClean="0"/>
              <a:t>Options</a:t>
            </a:r>
            <a:endParaRPr lang="ru-RU" dirty="0" smtClean="0"/>
          </a:p>
          <a:p>
            <a:r>
              <a:rPr lang="en-US" dirty="0" err="1" smtClean="0"/>
              <a:t>jmeter.properties</a:t>
            </a:r>
            <a:r>
              <a:rPr lang="ru-RU" dirty="0" smtClean="0"/>
              <a:t> - настройки</a:t>
            </a:r>
          </a:p>
          <a:p>
            <a:endParaRPr lang="en-US" dirty="0"/>
          </a:p>
          <a:p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67544" y="1412776"/>
            <a:ext cx="63367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4000" b="1" dirty="0" smtClean="0"/>
              <a:t>Запуск</a:t>
            </a:r>
            <a:endParaRPr lang="ru-RU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9287" r="59789" b="45195"/>
          <a:stretch/>
        </p:blipFill>
        <p:spPr bwMode="auto">
          <a:xfrm>
            <a:off x="895110" y="3429000"/>
            <a:ext cx="7353780" cy="291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661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Thread </a:t>
            </a:r>
            <a:r>
              <a:rPr lang="en-US" dirty="0" smtClean="0"/>
              <a:t>Group</a:t>
            </a:r>
            <a:endParaRPr lang="ru-RU" dirty="0" smtClean="0"/>
          </a:p>
          <a:p>
            <a:pPr lvl="1"/>
            <a:r>
              <a:rPr lang="en-US" dirty="0" smtClean="0"/>
              <a:t>Sampler</a:t>
            </a:r>
            <a:endParaRPr lang="ru-RU" dirty="0" smtClean="0"/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Logic Controller</a:t>
            </a:r>
          </a:p>
          <a:p>
            <a:pPr lvl="1"/>
            <a:r>
              <a:rPr lang="en-US" dirty="0" smtClean="0"/>
              <a:t>Timer</a:t>
            </a:r>
          </a:p>
          <a:p>
            <a:pPr lvl="1"/>
            <a:r>
              <a:rPr lang="en-US" dirty="0" smtClean="0"/>
              <a:t>Assertion</a:t>
            </a:r>
          </a:p>
          <a:p>
            <a:pPr lvl="1"/>
            <a:r>
              <a:rPr lang="en-US" dirty="0" smtClean="0"/>
              <a:t>Pre and Post Processors</a:t>
            </a:r>
          </a:p>
          <a:p>
            <a:pPr lvl="1"/>
            <a:r>
              <a:rPr lang="en-US" dirty="0" smtClean="0"/>
              <a:t>Listeners</a:t>
            </a:r>
          </a:p>
          <a:p>
            <a:r>
              <a:rPr lang="en-US" dirty="0" err="1" smtClean="0"/>
              <a:t>jp@gc</a:t>
            </a:r>
            <a:r>
              <a:rPr lang="ru-RU" dirty="0" smtClean="0"/>
              <a:t> – элементы </a:t>
            </a:r>
            <a:r>
              <a:rPr lang="ru-RU" dirty="0" err="1" smtClean="0"/>
              <a:t>плагинов</a:t>
            </a:r>
            <a:endParaRPr lang="ru-RU" dirty="0" smtClean="0"/>
          </a:p>
          <a:p>
            <a:r>
              <a:rPr lang="ru-RU" dirty="0" smtClean="0"/>
              <a:t>Иерархия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67544" y="1412776"/>
            <a:ext cx="63367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4000" b="1" dirty="0" smtClean="0"/>
              <a:t>Элементы сценария в </a:t>
            </a:r>
            <a:r>
              <a:rPr lang="en-US" sz="4000" b="1" dirty="0" err="1" smtClean="0"/>
              <a:t>JMeter</a:t>
            </a:r>
            <a:r>
              <a:rPr lang="en-US" sz="4000" b="1" dirty="0" smtClean="0"/>
              <a:t> </a:t>
            </a:r>
            <a:endParaRPr lang="ru-RU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907" t="10043" r="68201" b="43348"/>
          <a:stretch/>
        </p:blipFill>
        <p:spPr bwMode="auto">
          <a:xfrm>
            <a:off x="5531331" y="1700808"/>
            <a:ext cx="3492019" cy="486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3088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Изучение запросов с технической стороны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Составление сценария в </a:t>
            </a:r>
            <a:r>
              <a:rPr lang="en-US" dirty="0" err="1" smtClean="0"/>
              <a:t>JMeter</a:t>
            </a:r>
            <a:endParaRPr lang="ru-RU" dirty="0" smtClean="0"/>
          </a:p>
          <a:p>
            <a:pPr marL="914400" lvl="1" indent="-514350"/>
            <a:r>
              <a:rPr lang="ru-RU" dirty="0" smtClean="0"/>
              <a:t>нагрузочный </a:t>
            </a:r>
          </a:p>
          <a:p>
            <a:pPr marL="914400" lvl="1" indent="-514350"/>
            <a:r>
              <a:rPr lang="ru-RU" dirty="0" smtClean="0"/>
              <a:t>функциональный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Отладка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67544" y="1412776"/>
            <a:ext cx="63367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4000" b="1" dirty="0" smtClean="0"/>
              <a:t>Этапы составления сценария</a:t>
            </a:r>
            <a:endParaRPr lang="ru-RU" sz="2400" b="1" dirty="0"/>
          </a:p>
        </p:txBody>
      </p:sp>
    </p:spTree>
    <p:extLst>
      <p:ext uri="{BB962C8B-B14F-4D97-AF65-F5344CB8AC3E}">
        <p14:creationId xmlns="" xmlns:p14="http://schemas.microsoft.com/office/powerpoint/2010/main" val="15555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2700" b="1" dirty="0" smtClean="0">
                <a:solidFill>
                  <a:schemeClr val="bg1">
                    <a:lumMod val="50000"/>
                  </a:schemeClr>
                </a:solidFill>
              </a:rPr>
              <a:t>Этапы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1. Изучение запросов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Консоль браузера</a:t>
            </a:r>
            <a:r>
              <a:rPr lang="en-US" dirty="0" smtClean="0"/>
              <a:t> – Network  </a:t>
            </a:r>
            <a:endParaRPr lang="ru-RU" dirty="0" smtClean="0"/>
          </a:p>
          <a:p>
            <a:r>
              <a:rPr lang="en-US" dirty="0" smtClean="0"/>
              <a:t>Proxy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www.telerik.com/fiddler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JMeter</a:t>
            </a:r>
            <a:r>
              <a:rPr lang="en-US" dirty="0"/>
              <a:t> - HTTP(S) Test Script Recorder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67544" y="1412776"/>
            <a:ext cx="63367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957" t="33022" b="7320"/>
          <a:stretch/>
        </p:blipFill>
        <p:spPr bwMode="auto">
          <a:xfrm>
            <a:off x="503548" y="3573016"/>
            <a:ext cx="8136904" cy="3005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903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381</Words>
  <Application>Microsoft Office PowerPoint</Application>
  <PresentationFormat>Экран (4:3)</PresentationFormat>
  <Paragraphs>100</Paragraphs>
  <Slides>16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Составление сценариев в JMeter</vt:lpstr>
      <vt:lpstr>Схема нагрузки</vt:lpstr>
      <vt:lpstr>Генераторы</vt:lpstr>
      <vt:lpstr>Окружение</vt:lpstr>
      <vt:lpstr>Особенности JMeter </vt:lpstr>
      <vt:lpstr>Запуск</vt:lpstr>
      <vt:lpstr>Элементы сценария в JMeter </vt:lpstr>
      <vt:lpstr>Этапы составления сценария</vt:lpstr>
      <vt:lpstr>Этапы 1. Изучение запросов</vt:lpstr>
      <vt:lpstr>Этапы 3. Отладка</vt:lpstr>
      <vt:lpstr>2. Составление нагрузочного сценария (пример)</vt:lpstr>
      <vt:lpstr>Сохранение результатов</vt:lpstr>
      <vt:lpstr>Тестирование AJAX  с помощью JMeter </vt:lpstr>
      <vt:lpstr>Домашнее задание  (окружение)</vt:lpstr>
      <vt:lpstr>Домашнее задание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Составление сценариев в JMeter</dc:title>
  <cp:lastModifiedBy>ILYA</cp:lastModifiedBy>
  <cp:revision>71</cp:revision>
  <dcterms:modified xsi:type="dcterms:W3CDTF">2016-02-28T15:10:00Z</dcterms:modified>
</cp:coreProperties>
</file>