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entation.xml" ContentType="application/vnd.openxmlformats-officedocument.presentationml.presentation.main+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27.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6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21" r:id="rId23"/>
    <p:sldId id="278" r:id="rId24"/>
    <p:sldId id="279" r:id="rId25"/>
    <p:sldId id="280" r:id="rId26"/>
    <p:sldId id="281" r:id="rId27"/>
    <p:sldId id="282" r:id="rId28"/>
    <p:sldId id="317" r:id="rId29"/>
    <p:sldId id="318" r:id="rId30"/>
    <p:sldId id="319" r:id="rId31"/>
    <p:sldId id="320" r:id="rId32"/>
    <p:sldId id="283" r:id="rId33"/>
    <p:sldId id="322" r:id="rId34"/>
    <p:sldId id="323" r:id="rId35"/>
    <p:sldId id="285" r:id="rId36"/>
    <p:sldId id="286" r:id="rId37"/>
    <p:sldId id="287" r:id="rId38"/>
    <p:sldId id="288" r:id="rId39"/>
    <p:sldId id="289" r:id="rId40"/>
    <p:sldId id="290" r:id="rId41"/>
    <p:sldId id="324" r:id="rId42"/>
    <p:sldId id="292" r:id="rId43"/>
    <p:sldId id="293" r:id="rId44"/>
    <p:sldId id="298" r:id="rId45"/>
    <p:sldId id="299" r:id="rId46"/>
    <p:sldId id="294" r:id="rId47"/>
    <p:sldId id="295" r:id="rId48"/>
    <p:sldId id="325" r:id="rId49"/>
    <p:sldId id="297" r:id="rId50"/>
    <p:sldId id="308" r:id="rId51"/>
    <p:sldId id="309" r:id="rId52"/>
    <p:sldId id="326" r:id="rId53"/>
    <p:sldId id="306" r:id="rId54"/>
    <p:sldId id="307" r:id="rId55"/>
    <p:sldId id="313" r:id="rId56"/>
    <p:sldId id="314" r:id="rId57"/>
    <p:sldId id="327" r:id="rId58"/>
    <p:sldId id="301" r:id="rId59"/>
    <p:sldId id="302" r:id="rId60"/>
    <p:sldId id="310" r:id="rId61"/>
    <p:sldId id="311" r:id="rId62"/>
    <p:sldId id="328" r:id="rId63"/>
    <p:sldId id="304" r:id="rId64"/>
    <p:sldId id="305"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15" autoAdjust="0"/>
    <p:restoredTop sz="58717" autoAdjust="0"/>
  </p:normalViewPr>
  <p:slideViewPr>
    <p:cSldViewPr snapToGrid="0">
      <p:cViewPr varScale="1">
        <p:scale>
          <a:sx n="46" d="100"/>
          <a:sy n="46" d="100"/>
        </p:scale>
        <p:origin x="163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3C647-9788-4F0E-BD16-1A2A4845CC95}" type="datetimeFigureOut">
              <a:rPr lang="en-GB" smtClean="0"/>
              <a:t>09/05/2025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2200E-873B-41F7-BAEC-04C0967A0E41}" type="slidenum">
              <a:rPr lang="en-GB" smtClean="0"/>
              <a:t>‹#›</a:t>
            </a:fld>
            <a:endParaRPr lang="en-GB"/>
          </a:p>
        </p:txBody>
      </p:sp>
    </p:spTree>
    <p:extLst>
      <p:ext uri="{BB962C8B-B14F-4D97-AF65-F5344CB8AC3E}">
        <p14:creationId xmlns:p14="http://schemas.microsoft.com/office/powerpoint/2010/main" val="873288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Welcome, everyone. Over the next two days, we’re going to dive deep into </a:t>
            </a:r>
            <a:r>
              <a:rPr lang="en-GB" b="1" dirty="0"/>
              <a:t>Test-Driven Development (TDD)</a:t>
            </a:r>
            <a:r>
              <a:rPr lang="en-GB" dirty="0"/>
              <a:t>—specifically how to apply it effectively in </a:t>
            </a:r>
            <a:r>
              <a:rPr lang="en-GB" b="1" dirty="0"/>
              <a:t>modern frontend development using React or Angular</a:t>
            </a:r>
            <a:r>
              <a:rPr lang="en-GB" dirty="0"/>
              <a:t>.</a:t>
            </a:r>
            <a:br>
              <a:rPr lang="en-GB" dirty="0"/>
            </a:br>
            <a:endParaRPr lang="en-GB" dirty="0"/>
          </a:p>
          <a:p>
            <a:pPr>
              <a:buNone/>
            </a:pPr>
            <a:r>
              <a:rPr lang="en-GB" dirty="0"/>
              <a:t>You already know how to build features. This course is about improving how you </a:t>
            </a:r>
            <a:r>
              <a:rPr lang="en-GB" b="1" dirty="0"/>
              <a:t>design, structure, and verify</a:t>
            </a:r>
            <a:r>
              <a:rPr lang="en-GB" dirty="0"/>
              <a:t> those features using tests.</a:t>
            </a:r>
            <a:br>
              <a:rPr lang="en-GB" dirty="0"/>
            </a:br>
            <a:endParaRPr lang="en-GB" dirty="0"/>
          </a:p>
          <a:p>
            <a:pPr>
              <a:buNone/>
            </a:pPr>
            <a:r>
              <a:rPr lang="en-GB" dirty="0"/>
              <a:t>Even if you’ve written some tests before, TDD takes it a step further—</a:t>
            </a:r>
            <a:r>
              <a:rPr lang="en-GB" b="1" dirty="0"/>
              <a:t>writing tests first</a:t>
            </a:r>
            <a:r>
              <a:rPr lang="en-GB" dirty="0"/>
              <a:t> and letting them shape your implementation. That may sound backward at first, but it’s one of the best ways to catch bugs early, build with confidence, and write clean, testable code.</a:t>
            </a:r>
            <a:br>
              <a:rPr lang="en-GB" dirty="0"/>
            </a:br>
            <a:endParaRPr lang="en-GB" dirty="0"/>
          </a:p>
          <a:p>
            <a:r>
              <a:rPr lang="en-GB" dirty="0"/>
              <a:t>We’ll keep things very </a:t>
            </a:r>
            <a:r>
              <a:rPr lang="en-GB" b="1" dirty="0"/>
              <a:t>practical, hands-on</a:t>
            </a:r>
            <a:r>
              <a:rPr lang="en-GB" dirty="0"/>
              <a:t>, and grounded in </a:t>
            </a:r>
            <a:r>
              <a:rPr lang="en-GB" b="1" dirty="0"/>
              <a:t>real-world patterns</a:t>
            </a:r>
            <a:r>
              <a:rPr lang="en-GB" dirty="0"/>
              <a:t>—nothing too academic or theoretical. You’ll come away with tools you can use in your day-to-day work.</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1</a:t>
            </a:fld>
            <a:endParaRPr lang="en-GB"/>
          </a:p>
        </p:txBody>
      </p:sp>
    </p:spTree>
    <p:extLst>
      <p:ext uri="{BB962C8B-B14F-4D97-AF65-F5344CB8AC3E}">
        <p14:creationId xmlns:p14="http://schemas.microsoft.com/office/powerpoint/2010/main" val="2163704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move on to the fundamentals of TDD or </a:t>
            </a:r>
            <a:r>
              <a:rPr lang="en-GB" b="1" dirty="0"/>
              <a:t>Test-Driven Development</a:t>
            </a:r>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10</a:t>
            </a:fld>
            <a:endParaRPr lang="en-GB"/>
          </a:p>
        </p:txBody>
      </p:sp>
    </p:spTree>
    <p:extLst>
      <p:ext uri="{BB962C8B-B14F-4D97-AF65-F5344CB8AC3E}">
        <p14:creationId xmlns:p14="http://schemas.microsoft.com/office/powerpoint/2010/main" val="235560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Before we talk about TDD, let’s look at why we’re even here.</a:t>
            </a:r>
          </a:p>
          <a:p>
            <a:pPr>
              <a:buNone/>
            </a:pPr>
            <a:endParaRPr lang="en-GB" dirty="0"/>
          </a:p>
          <a:p>
            <a:pPr>
              <a:buNone/>
            </a:pPr>
            <a:r>
              <a:rPr lang="en-GB" dirty="0"/>
              <a:t>In traditional setups, testing is often treated as an </a:t>
            </a:r>
            <a:r>
              <a:rPr lang="en-GB" b="1" dirty="0"/>
              <a:t>afterthought</a:t>
            </a:r>
            <a:r>
              <a:rPr lang="en-GB" dirty="0"/>
              <a:t> — something done when the feature is ‘done’ or even skipped when time runs short.</a:t>
            </a:r>
          </a:p>
          <a:p>
            <a:pPr>
              <a:buNone/>
            </a:pPr>
            <a:endParaRPr lang="en-GB" dirty="0"/>
          </a:p>
          <a:p>
            <a:pPr>
              <a:buNone/>
            </a:pPr>
            <a:r>
              <a:rPr lang="en-GB" dirty="0"/>
              <a:t>What we end up with is </a:t>
            </a:r>
            <a:r>
              <a:rPr lang="en-GB" b="1" dirty="0"/>
              <a:t>incomplete test coverage</a:t>
            </a:r>
            <a:r>
              <a:rPr lang="en-GB" dirty="0"/>
              <a:t>, test suites that lag behind the real code, and </a:t>
            </a:r>
            <a:r>
              <a:rPr lang="en-GB" b="1" dirty="0"/>
              <a:t>low confidence</a:t>
            </a:r>
            <a:r>
              <a:rPr lang="en-GB" dirty="0"/>
              <a:t> in whether changes will break things.</a:t>
            </a:r>
          </a:p>
          <a:p>
            <a:pPr>
              <a:buNone/>
            </a:pPr>
            <a:endParaRPr lang="en-GB" dirty="0"/>
          </a:p>
          <a:p>
            <a:pPr>
              <a:buNone/>
            </a:pPr>
            <a:r>
              <a:rPr lang="en-GB" dirty="0"/>
              <a:t>This kills velocity over time. Refactoring becomes scary. And we stop trusting our tests to catch regressions.</a:t>
            </a:r>
          </a:p>
          <a:p>
            <a:pPr>
              <a:buNone/>
            </a:pPr>
            <a:endParaRPr lang="en-GB" dirty="0"/>
          </a:p>
          <a:p>
            <a:r>
              <a:rPr lang="en-GB" dirty="0"/>
              <a:t>TDD is a response to these problems. It doesn’t just help you write tests — it helps you </a:t>
            </a:r>
            <a:r>
              <a:rPr lang="en-GB" b="1" dirty="0"/>
              <a:t>write better, more testable code</a:t>
            </a:r>
            <a:r>
              <a:rPr lang="en-GB" dirty="0"/>
              <a:t>, with higher confidence and less risk.</a:t>
            </a:r>
          </a:p>
        </p:txBody>
      </p:sp>
      <p:sp>
        <p:nvSpPr>
          <p:cNvPr id="4" name="Slide Number Placeholder 3"/>
          <p:cNvSpPr>
            <a:spLocks noGrp="1"/>
          </p:cNvSpPr>
          <p:nvPr>
            <p:ph type="sldNum" sz="quarter" idx="5"/>
          </p:nvPr>
        </p:nvSpPr>
        <p:spPr/>
        <p:txBody>
          <a:bodyPr/>
          <a:lstStyle/>
          <a:p>
            <a:fld id="{0242200E-873B-41F7-BAEC-04C0967A0E41}" type="slidenum">
              <a:rPr lang="en-GB" smtClean="0"/>
              <a:t>11</a:t>
            </a:fld>
            <a:endParaRPr lang="en-GB"/>
          </a:p>
        </p:txBody>
      </p:sp>
    </p:spTree>
    <p:extLst>
      <p:ext uri="{BB962C8B-B14F-4D97-AF65-F5344CB8AC3E}">
        <p14:creationId xmlns:p14="http://schemas.microsoft.com/office/powerpoint/2010/main" val="3769027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TDD isn’t just a technique — it’s a way of thinking.</a:t>
            </a:r>
          </a:p>
          <a:p>
            <a:pPr>
              <a:buNone/>
            </a:pPr>
            <a:endParaRPr lang="en-GB" dirty="0"/>
          </a:p>
          <a:p>
            <a:pPr>
              <a:buNone/>
            </a:pPr>
            <a:r>
              <a:rPr lang="en-GB" dirty="0"/>
              <a:t>First, your tests become </a:t>
            </a:r>
            <a:r>
              <a:rPr lang="en-GB" b="1" dirty="0"/>
              <a:t>living documentation</a:t>
            </a:r>
            <a:r>
              <a:rPr lang="en-GB" dirty="0"/>
              <a:t>. Anyone can read them and understand the intent behind your code — they’re not buried in a spec document.</a:t>
            </a:r>
          </a:p>
          <a:p>
            <a:pPr>
              <a:buNone/>
            </a:pPr>
            <a:endParaRPr lang="en-GB" dirty="0"/>
          </a:p>
          <a:p>
            <a:pPr>
              <a:buNone/>
            </a:pPr>
            <a:r>
              <a:rPr lang="en-GB" dirty="0"/>
              <a:t>Second, you build </a:t>
            </a:r>
            <a:r>
              <a:rPr lang="en-GB" b="1" dirty="0"/>
              <a:t>confidence</a:t>
            </a:r>
            <a:r>
              <a:rPr lang="en-GB" dirty="0"/>
              <a:t>. When your tests fail, they tell you </a:t>
            </a:r>
            <a:r>
              <a:rPr lang="en-GB" i="1" dirty="0"/>
              <a:t>exactly what broke</a:t>
            </a:r>
            <a:r>
              <a:rPr lang="en-GB" dirty="0"/>
              <a:t> and </a:t>
            </a:r>
            <a:r>
              <a:rPr lang="en-GB" i="1" dirty="0"/>
              <a:t>where</a:t>
            </a:r>
            <a:r>
              <a:rPr lang="en-GB" dirty="0"/>
              <a:t>. That makes changing or refactoring code far less scary.</a:t>
            </a:r>
          </a:p>
          <a:p>
            <a:pPr>
              <a:buNone/>
            </a:pPr>
            <a:endParaRPr lang="en-GB" dirty="0"/>
          </a:p>
          <a:p>
            <a:pPr>
              <a:buNone/>
            </a:pPr>
            <a:r>
              <a:rPr lang="en-GB" dirty="0"/>
              <a:t>And third, you end up with </a:t>
            </a:r>
            <a:r>
              <a:rPr lang="en-GB" b="1" dirty="0"/>
              <a:t>stronger, more intentional test coverage</a:t>
            </a:r>
            <a:r>
              <a:rPr lang="en-GB" dirty="0"/>
              <a:t> — not because someone said ‘aim for 80%’, but because you’re designing tests around </a:t>
            </a:r>
            <a:r>
              <a:rPr lang="en-GB" b="1" dirty="0"/>
              <a:t>what matters</a:t>
            </a:r>
            <a:r>
              <a:rPr lang="en-GB" dirty="0"/>
              <a:t> from the start.</a:t>
            </a:r>
          </a:p>
          <a:p>
            <a:pPr>
              <a:buNone/>
            </a:pPr>
            <a:endParaRPr lang="en-GB" dirty="0"/>
          </a:p>
          <a:p>
            <a:r>
              <a:rPr lang="en-GB" dirty="0"/>
              <a:t>TDD helps you write code that’s not only functional, but also </a:t>
            </a:r>
            <a:r>
              <a:rPr lang="en-GB" b="1" dirty="0"/>
              <a:t>more maintainable and explainable</a:t>
            </a:r>
            <a:r>
              <a:rPr lang="en-GB" dirty="0"/>
              <a:t>.</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12</a:t>
            </a:fld>
            <a:endParaRPr lang="en-GB"/>
          </a:p>
        </p:txBody>
      </p:sp>
    </p:spTree>
    <p:extLst>
      <p:ext uri="{BB962C8B-B14F-4D97-AF65-F5344CB8AC3E}">
        <p14:creationId xmlns:p14="http://schemas.microsoft.com/office/powerpoint/2010/main" val="1800231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Let’s ground this with a real-world analogy.</a:t>
            </a:r>
          </a:p>
          <a:p>
            <a:pPr>
              <a:buNone/>
            </a:pPr>
            <a:endParaRPr lang="en-GB" dirty="0"/>
          </a:p>
          <a:p>
            <a:pPr>
              <a:buNone/>
            </a:pPr>
            <a:r>
              <a:rPr lang="en-GB" dirty="0"/>
              <a:t>Imagine a car manufacturer building vehicles without having </a:t>
            </a:r>
            <a:r>
              <a:rPr lang="en-GB" b="1" dirty="0"/>
              <a:t>quality checks</a:t>
            </a:r>
            <a:r>
              <a:rPr lang="en-GB" dirty="0"/>
              <a:t> in place until the very end. That’s risky, wasteful, and expensive.</a:t>
            </a:r>
          </a:p>
          <a:p>
            <a:pPr>
              <a:buNone/>
            </a:pPr>
            <a:endParaRPr lang="en-GB" dirty="0"/>
          </a:p>
          <a:p>
            <a:pPr>
              <a:buNone/>
            </a:pPr>
            <a:r>
              <a:rPr lang="en-GB" dirty="0"/>
              <a:t>TDD flips our typical dev mindset. </a:t>
            </a:r>
          </a:p>
          <a:p>
            <a:pPr>
              <a:buNone/>
            </a:pPr>
            <a:r>
              <a:rPr lang="en-GB" dirty="0"/>
              <a:t>	Instead of </a:t>
            </a:r>
            <a:r>
              <a:rPr lang="en-GB" b="1" dirty="0"/>
              <a:t>writing code and hoping it works</a:t>
            </a:r>
            <a:r>
              <a:rPr lang="en-GB" dirty="0"/>
              <a:t>, we start by defining </a:t>
            </a:r>
            <a:r>
              <a:rPr lang="en-GB" b="1" dirty="0"/>
              <a:t>what working even means</a:t>
            </a:r>
            <a:r>
              <a:rPr lang="en-GB" dirty="0"/>
              <a:t> — in the form of a test.</a:t>
            </a:r>
          </a:p>
          <a:p>
            <a:pPr>
              <a:buNone/>
            </a:pPr>
            <a:endParaRPr lang="en-GB" dirty="0"/>
          </a:p>
          <a:p>
            <a:pPr>
              <a:buNone/>
            </a:pPr>
            <a:r>
              <a:rPr lang="en-GB" dirty="0"/>
              <a:t>That test becomes a contract. It guides the implementation and forces us to clarify the behaviour we actually want.</a:t>
            </a:r>
          </a:p>
          <a:p>
            <a:pPr>
              <a:buNone/>
            </a:pPr>
            <a:endParaRPr lang="en-GB" dirty="0"/>
          </a:p>
          <a:p>
            <a:r>
              <a:rPr lang="en-GB" dirty="0"/>
              <a:t>It might feel strange at first — writing tests for something that doesn’t exist yet — but think of it like setting up </a:t>
            </a:r>
            <a:r>
              <a:rPr lang="en-GB" b="1" dirty="0"/>
              <a:t>inspection points on an assembly line</a:t>
            </a:r>
            <a:r>
              <a:rPr lang="en-GB" dirty="0"/>
              <a:t>. </a:t>
            </a:r>
          </a:p>
          <a:p>
            <a:endParaRPr lang="en-GB" dirty="0"/>
          </a:p>
          <a:p>
            <a:r>
              <a:rPr lang="en-GB" dirty="0"/>
              <a:t>The better they are, the smoother the process becomes.</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13</a:t>
            </a:fld>
            <a:endParaRPr lang="en-GB"/>
          </a:p>
        </p:txBody>
      </p:sp>
    </p:spTree>
    <p:extLst>
      <p:ext uri="{BB962C8B-B14F-4D97-AF65-F5344CB8AC3E}">
        <p14:creationId xmlns:p14="http://schemas.microsoft.com/office/powerpoint/2010/main" val="3334657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This is the trap we fall into with test-after development.</a:t>
            </a:r>
          </a:p>
          <a:p>
            <a:pPr>
              <a:buNone/>
            </a:pPr>
            <a:endParaRPr lang="en-GB" dirty="0"/>
          </a:p>
          <a:p>
            <a:pPr>
              <a:buNone/>
            </a:pPr>
            <a:r>
              <a:rPr lang="en-GB" dirty="0"/>
              <a:t>We write the code first — maybe under time pressure — and then come back to write tests afterward. </a:t>
            </a:r>
          </a:p>
          <a:p>
            <a:pPr>
              <a:buNone/>
            </a:pPr>
            <a:endParaRPr lang="en-GB" dirty="0"/>
          </a:p>
          <a:p>
            <a:pPr>
              <a:buNone/>
            </a:pPr>
            <a:r>
              <a:rPr lang="en-GB" dirty="0"/>
              <a:t>But by then, the code has already taken shape, and we’re just writing tests that </a:t>
            </a:r>
            <a:r>
              <a:rPr lang="en-GB" b="1" dirty="0"/>
              <a:t>confirm what we built</a:t>
            </a:r>
            <a:r>
              <a:rPr lang="en-GB" dirty="0"/>
              <a:t>, not challenge it.</a:t>
            </a:r>
          </a:p>
          <a:p>
            <a:pPr>
              <a:buNone/>
            </a:pPr>
            <a:endParaRPr lang="en-GB" dirty="0"/>
          </a:p>
          <a:p>
            <a:pPr>
              <a:buNone/>
            </a:pPr>
            <a:r>
              <a:rPr lang="en-GB" dirty="0"/>
              <a:t>That means </a:t>
            </a:r>
            <a:r>
              <a:rPr lang="en-GB" b="1" dirty="0"/>
              <a:t>key logic paths often go untested</a:t>
            </a:r>
            <a:r>
              <a:rPr lang="en-GB" dirty="0"/>
              <a:t> — especially edge cases and failure scenarios. </a:t>
            </a:r>
          </a:p>
          <a:p>
            <a:pPr>
              <a:buNone/>
            </a:pPr>
            <a:endParaRPr lang="en-GB" dirty="0"/>
          </a:p>
          <a:p>
            <a:pPr>
              <a:buNone/>
            </a:pPr>
            <a:r>
              <a:rPr lang="en-GB" dirty="0"/>
              <a:t>You get that false comfort of having ‘some tests’, but the test suite might not catch regressions, and you won't trust it when you really need it.</a:t>
            </a:r>
          </a:p>
          <a:p>
            <a:pPr>
              <a:buNone/>
            </a:pPr>
            <a:endParaRPr lang="en-GB" dirty="0"/>
          </a:p>
          <a:p>
            <a:r>
              <a:rPr lang="en-GB" dirty="0"/>
              <a:t>Refactoring becomes risky, because you’re not sure what areas the tests are protecting. And the longer this continues, the more fragile the system gets.</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14</a:t>
            </a:fld>
            <a:endParaRPr lang="en-GB"/>
          </a:p>
        </p:txBody>
      </p:sp>
    </p:spTree>
    <p:extLst>
      <p:ext uri="{BB962C8B-B14F-4D97-AF65-F5344CB8AC3E}">
        <p14:creationId xmlns:p14="http://schemas.microsoft.com/office/powerpoint/2010/main" val="33282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Here’s the flip side of what we just saw.</a:t>
            </a:r>
          </a:p>
          <a:p>
            <a:pPr>
              <a:buNone/>
            </a:pPr>
            <a:endParaRPr lang="en-GB" dirty="0"/>
          </a:p>
          <a:p>
            <a:pPr>
              <a:buNone/>
            </a:pPr>
            <a:r>
              <a:rPr lang="en-GB" dirty="0"/>
              <a:t>When you write tests </a:t>
            </a:r>
            <a:r>
              <a:rPr lang="en-GB" i="1" dirty="0"/>
              <a:t>first</a:t>
            </a:r>
            <a:r>
              <a:rPr lang="en-GB" dirty="0"/>
              <a:t>, you’re designing with clarity. </a:t>
            </a:r>
          </a:p>
          <a:p>
            <a:pPr>
              <a:buNone/>
            </a:pPr>
            <a:endParaRPr lang="en-GB" dirty="0"/>
          </a:p>
          <a:p>
            <a:pPr>
              <a:buNone/>
            </a:pPr>
            <a:r>
              <a:rPr lang="en-GB" dirty="0"/>
              <a:t>You're thinking: </a:t>
            </a:r>
            <a:r>
              <a:rPr lang="en-GB" i="1" dirty="0"/>
              <a:t>What do I expect this code to do? What cases should it handle?</a:t>
            </a:r>
            <a:r>
              <a:rPr lang="en-GB" dirty="0"/>
              <a:t> </a:t>
            </a:r>
          </a:p>
          <a:p>
            <a:pPr>
              <a:buNone/>
            </a:pPr>
            <a:endParaRPr lang="en-GB" dirty="0"/>
          </a:p>
          <a:p>
            <a:pPr>
              <a:buNone/>
            </a:pPr>
            <a:r>
              <a:rPr lang="en-GB" dirty="0"/>
              <a:t>That thought process alone results in </a:t>
            </a:r>
            <a:r>
              <a:rPr lang="en-GB" b="1" dirty="0"/>
              <a:t>stronger coverage</a:t>
            </a:r>
            <a:r>
              <a:rPr lang="en-GB" dirty="0"/>
              <a:t> — not because you chased a percentage, but because you had to be precise about the behaviour from the start.</a:t>
            </a:r>
          </a:p>
          <a:p>
            <a:pPr>
              <a:buNone/>
            </a:pPr>
            <a:endParaRPr lang="en-GB" dirty="0"/>
          </a:p>
          <a:p>
            <a:pPr>
              <a:buNone/>
            </a:pPr>
            <a:r>
              <a:rPr lang="en-GB" dirty="0"/>
              <a:t>You’ll catch edge cases sooner. You’ll write smaller, more modular functions because your test needs them to be that way. </a:t>
            </a:r>
          </a:p>
          <a:p>
            <a:pPr>
              <a:buNone/>
            </a:pPr>
            <a:r>
              <a:rPr lang="en-GB" dirty="0"/>
              <a:t>	And your tests will reflect </a:t>
            </a:r>
            <a:r>
              <a:rPr lang="en-GB" i="1" dirty="0"/>
              <a:t>why</a:t>
            </a:r>
            <a:r>
              <a:rPr lang="en-GB" dirty="0"/>
              <a:t> the code exists, not just what it does.</a:t>
            </a:r>
          </a:p>
          <a:p>
            <a:pPr>
              <a:buNone/>
            </a:pPr>
            <a:endParaRPr lang="en-GB" dirty="0"/>
          </a:p>
          <a:p>
            <a:r>
              <a:rPr lang="en-GB" dirty="0"/>
              <a:t>TDD creates a kind of safety net: when your code starts to drift, your tests will catch it — fast.</a:t>
            </a:r>
          </a:p>
        </p:txBody>
      </p:sp>
      <p:sp>
        <p:nvSpPr>
          <p:cNvPr id="4" name="Slide Number Placeholder 3"/>
          <p:cNvSpPr>
            <a:spLocks noGrp="1"/>
          </p:cNvSpPr>
          <p:nvPr>
            <p:ph type="sldNum" sz="quarter" idx="5"/>
          </p:nvPr>
        </p:nvSpPr>
        <p:spPr/>
        <p:txBody>
          <a:bodyPr/>
          <a:lstStyle/>
          <a:p>
            <a:fld id="{0242200E-873B-41F7-BAEC-04C0967A0E41}" type="slidenum">
              <a:rPr lang="en-GB" smtClean="0"/>
              <a:t>15</a:t>
            </a:fld>
            <a:endParaRPr lang="en-GB"/>
          </a:p>
        </p:txBody>
      </p:sp>
    </p:spTree>
    <p:extLst>
      <p:ext uri="{BB962C8B-B14F-4D97-AF65-F5344CB8AC3E}">
        <p14:creationId xmlns:p14="http://schemas.microsoft.com/office/powerpoint/2010/main" val="2853372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This is the </a:t>
            </a:r>
            <a:r>
              <a:rPr lang="en-GB" b="1" dirty="0"/>
              <a:t>heartbeat of TDD</a:t>
            </a:r>
            <a:r>
              <a:rPr lang="en-GB" dirty="0"/>
              <a:t> — the Red, Green, Refactor loop</a:t>
            </a:r>
          </a:p>
          <a:p>
            <a:pPr>
              <a:buNone/>
            </a:pPr>
            <a:r>
              <a:rPr lang="en-GB" dirty="0"/>
              <a:t>.</a:t>
            </a:r>
          </a:p>
          <a:p>
            <a:pPr lvl="1">
              <a:buFont typeface="Arial" panose="020B0604020202020204" pitchFamily="34" charset="0"/>
              <a:buChar char="•"/>
            </a:pPr>
            <a:r>
              <a:rPr lang="en-GB" dirty="0"/>
              <a:t> You start with </a:t>
            </a:r>
            <a:r>
              <a:rPr lang="en-GB" b="1" dirty="0"/>
              <a:t>Red</a:t>
            </a:r>
            <a:r>
              <a:rPr lang="en-GB" dirty="0"/>
              <a:t>: write a test that fails because the functionality isn’t there yet.</a:t>
            </a:r>
          </a:p>
          <a:p>
            <a:pPr lvl="1">
              <a:buFont typeface="Arial" panose="020B0604020202020204" pitchFamily="34" charset="0"/>
              <a:buChar char="•"/>
            </a:pPr>
            <a:r>
              <a:rPr lang="en-GB" dirty="0"/>
              <a:t> Then </a:t>
            </a:r>
            <a:r>
              <a:rPr lang="en-GB" b="1" dirty="0"/>
              <a:t>Green</a:t>
            </a:r>
            <a:r>
              <a:rPr lang="en-GB" dirty="0"/>
              <a:t>: write just enough code to make it pass. Don't overbuild.</a:t>
            </a:r>
          </a:p>
          <a:p>
            <a:pPr lvl="1">
              <a:buFont typeface="Arial" panose="020B0604020202020204" pitchFamily="34" charset="0"/>
              <a:buChar char="•"/>
            </a:pPr>
            <a:r>
              <a:rPr lang="en-GB" dirty="0"/>
              <a:t> Then </a:t>
            </a:r>
            <a:r>
              <a:rPr lang="en-GB" b="1" dirty="0"/>
              <a:t>Refactor</a:t>
            </a:r>
            <a:r>
              <a:rPr lang="en-GB" dirty="0"/>
              <a:t>: clean up the code, improve the design — because the test gives you safety.</a:t>
            </a:r>
          </a:p>
          <a:p>
            <a:pPr lvl="1">
              <a:buFont typeface="Arial" panose="020B0604020202020204" pitchFamily="34" charset="0"/>
              <a:buChar char="•"/>
            </a:pPr>
            <a:endParaRPr lang="en-GB" dirty="0"/>
          </a:p>
          <a:p>
            <a:pPr>
              <a:buNone/>
            </a:pPr>
            <a:r>
              <a:rPr lang="en-GB" dirty="0"/>
              <a:t>You’ll repeat this loop dozens of times in even a short session. It feels mechanical at first, but it becomes second nature — like test-driven breathing.</a:t>
            </a:r>
          </a:p>
          <a:p>
            <a:pPr>
              <a:buNone/>
            </a:pPr>
            <a:endParaRPr lang="en-GB" dirty="0"/>
          </a:p>
          <a:p>
            <a:r>
              <a:rPr lang="en-GB" dirty="0"/>
              <a:t>The key is discipline. Don’t skip ahead. Don’t write tests </a:t>
            </a:r>
            <a:r>
              <a:rPr lang="en-GB" i="1" dirty="0"/>
              <a:t>after</a:t>
            </a:r>
            <a:r>
              <a:rPr lang="en-GB" dirty="0"/>
              <a:t> the fact. Let this loop </a:t>
            </a:r>
            <a:r>
              <a:rPr lang="en-GB" b="1" dirty="0"/>
              <a:t>drive your development decisions.</a:t>
            </a:r>
            <a:endParaRPr lang="en-GB" dirty="0"/>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16</a:t>
            </a:fld>
            <a:endParaRPr lang="en-GB"/>
          </a:p>
        </p:txBody>
      </p:sp>
    </p:spTree>
    <p:extLst>
      <p:ext uri="{BB962C8B-B14F-4D97-AF65-F5344CB8AC3E}">
        <p14:creationId xmlns:p14="http://schemas.microsoft.com/office/powerpoint/2010/main" val="17508106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TDD doesn't start in code — it starts with </a:t>
            </a:r>
            <a:r>
              <a:rPr lang="en-GB" b="1" dirty="0"/>
              <a:t>the feature you're building.</a:t>
            </a:r>
          </a:p>
          <a:p>
            <a:pPr>
              <a:buNone/>
            </a:pPr>
            <a:endParaRPr lang="en-GB" dirty="0"/>
          </a:p>
          <a:p>
            <a:pPr>
              <a:buNone/>
            </a:pPr>
            <a:r>
              <a:rPr lang="en-GB" dirty="0"/>
              <a:t>User stories, acceptance criteria, product specs — these are all rich sources of test ideas. They're how we know what the system should do, and more importantly, what it should </a:t>
            </a:r>
            <a:r>
              <a:rPr lang="en-GB" i="1" dirty="0"/>
              <a:t>not</a:t>
            </a:r>
            <a:r>
              <a:rPr lang="en-GB" dirty="0"/>
              <a:t> do.</a:t>
            </a:r>
          </a:p>
          <a:p>
            <a:pPr>
              <a:buNone/>
            </a:pPr>
            <a:endParaRPr lang="en-GB" dirty="0"/>
          </a:p>
          <a:p>
            <a:pPr>
              <a:buNone/>
            </a:pPr>
            <a:r>
              <a:rPr lang="en-GB" dirty="0"/>
              <a:t>When a story says, ‘As a user, I want to reset my password via email,’ we can turn that into tests:</a:t>
            </a:r>
          </a:p>
          <a:p>
            <a:pPr lvl="1">
              <a:buFont typeface="Arial" panose="020B0604020202020204" pitchFamily="34" charset="0"/>
              <a:buChar char="•"/>
            </a:pPr>
            <a:r>
              <a:rPr lang="en-GB" dirty="0"/>
              <a:t> What happens when a valid email is entered?</a:t>
            </a:r>
          </a:p>
          <a:p>
            <a:pPr lvl="1">
              <a:buFont typeface="Arial" panose="020B0604020202020204" pitchFamily="34" charset="0"/>
              <a:buChar char="•"/>
            </a:pPr>
            <a:r>
              <a:rPr lang="en-GB" dirty="0"/>
              <a:t> What about an invalid email?</a:t>
            </a:r>
          </a:p>
          <a:p>
            <a:pPr lvl="1">
              <a:buFont typeface="Arial" panose="020B0604020202020204" pitchFamily="34" charset="0"/>
              <a:buChar char="•"/>
            </a:pPr>
            <a:r>
              <a:rPr lang="en-GB" dirty="0"/>
              <a:t> What if the user isn’t registered?</a:t>
            </a:r>
          </a:p>
          <a:p>
            <a:pPr lvl="1">
              <a:buFont typeface="Arial" panose="020B0604020202020204" pitchFamily="34" charset="0"/>
              <a:buChar char="•"/>
            </a:pPr>
            <a:endParaRPr lang="en-GB" dirty="0"/>
          </a:p>
          <a:p>
            <a:r>
              <a:rPr lang="en-GB" dirty="0"/>
              <a:t>TDD helps you </a:t>
            </a:r>
            <a:r>
              <a:rPr lang="en-GB" b="1" dirty="0"/>
              <a:t>nail down these behaviours early</a:t>
            </a:r>
            <a:r>
              <a:rPr lang="en-GB" dirty="0"/>
              <a:t>, reducing rework and catching gaps in understanding before you ship.</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17</a:t>
            </a:fld>
            <a:endParaRPr lang="en-GB"/>
          </a:p>
        </p:txBody>
      </p:sp>
    </p:spTree>
    <p:extLst>
      <p:ext uri="{BB962C8B-B14F-4D97-AF65-F5344CB8AC3E}">
        <p14:creationId xmlns:p14="http://schemas.microsoft.com/office/powerpoint/2010/main" val="2978368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This is where TDD starts to feel real.</a:t>
            </a:r>
          </a:p>
          <a:p>
            <a:pPr>
              <a:buNone/>
            </a:pPr>
            <a:endParaRPr lang="en-GB" dirty="0"/>
          </a:p>
          <a:p>
            <a:pPr>
              <a:buNone/>
            </a:pPr>
            <a:r>
              <a:rPr lang="en-GB" dirty="0"/>
              <a:t>Let’s say your product owner requests a new feature: a spinner should appear while the app is fetching data.</a:t>
            </a:r>
          </a:p>
          <a:p>
            <a:pPr>
              <a:buNone/>
            </a:pPr>
            <a:endParaRPr lang="en-GB" dirty="0"/>
          </a:p>
          <a:p>
            <a:pPr>
              <a:buNone/>
            </a:pPr>
            <a:r>
              <a:rPr lang="en-GB" dirty="0"/>
              <a:t>Before you build anything, ask: </a:t>
            </a:r>
          </a:p>
          <a:p>
            <a:pPr>
              <a:buNone/>
            </a:pPr>
            <a:r>
              <a:rPr lang="en-GB" i="1" dirty="0"/>
              <a:t>	What does this actually mean from the user's perspective?</a:t>
            </a:r>
            <a:r>
              <a:rPr lang="en-GB" dirty="0"/>
              <a:t> </a:t>
            </a:r>
          </a:p>
          <a:p>
            <a:pPr>
              <a:buNone/>
            </a:pPr>
            <a:r>
              <a:rPr lang="en-GB" dirty="0"/>
              <a:t>	</a:t>
            </a:r>
            <a:r>
              <a:rPr lang="en-GB" i="1" dirty="0"/>
              <a:t>What should always happen? </a:t>
            </a:r>
          </a:p>
          <a:p>
            <a:pPr>
              <a:buNone/>
            </a:pPr>
            <a:r>
              <a:rPr lang="en-GB" i="1" dirty="0"/>
              <a:t>	What should never happen?</a:t>
            </a:r>
          </a:p>
          <a:p>
            <a:pPr>
              <a:buNone/>
            </a:pPr>
            <a:endParaRPr lang="en-GB" dirty="0"/>
          </a:p>
          <a:p>
            <a:pPr>
              <a:buNone/>
            </a:pPr>
            <a:r>
              <a:rPr lang="en-GB" dirty="0"/>
              <a:t>From this one story, we’ve already got three meaningful test cases — and that’s before touching the implementation.</a:t>
            </a:r>
          </a:p>
          <a:p>
            <a:pPr>
              <a:buNone/>
            </a:pPr>
            <a:endParaRPr lang="en-GB" dirty="0"/>
          </a:p>
          <a:p>
            <a:r>
              <a:rPr lang="en-GB" dirty="0"/>
              <a:t>The test you see here is the </a:t>
            </a:r>
            <a:r>
              <a:rPr lang="en-GB" b="1" dirty="0"/>
              <a:t>Red phase</a:t>
            </a:r>
            <a:r>
              <a:rPr lang="en-GB" dirty="0"/>
              <a:t> — it’ll fail at first, because we haven’t built the logic or the spinner yet. </a:t>
            </a:r>
          </a:p>
          <a:p>
            <a:endParaRPr lang="en-GB" dirty="0"/>
          </a:p>
          <a:p>
            <a:r>
              <a:rPr lang="en-GB" dirty="0"/>
              <a:t>And that’s perfect. That failure will guide us as we move forward.</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18</a:t>
            </a:fld>
            <a:endParaRPr lang="en-GB"/>
          </a:p>
        </p:txBody>
      </p:sp>
    </p:spTree>
    <p:extLst>
      <p:ext uri="{BB962C8B-B14F-4D97-AF65-F5344CB8AC3E}">
        <p14:creationId xmlns:p14="http://schemas.microsoft.com/office/powerpoint/2010/main" val="23024739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Requirements don’t magically become components — they go through a chain of understanding.</a:t>
            </a:r>
          </a:p>
          <a:p>
            <a:pPr>
              <a:buNone/>
            </a:pPr>
            <a:endParaRPr lang="en-GB" dirty="0"/>
          </a:p>
          <a:p>
            <a:pPr>
              <a:buNone/>
            </a:pPr>
            <a:r>
              <a:rPr lang="en-GB" dirty="0"/>
              <a:t>It starts with the </a:t>
            </a:r>
            <a:r>
              <a:rPr lang="en-GB" b="1" dirty="0"/>
              <a:t>Product Owner</a:t>
            </a:r>
            <a:r>
              <a:rPr lang="en-GB" dirty="0"/>
              <a:t>, who defines the user need or business requirement. That’s often expressed in a user story.</a:t>
            </a:r>
          </a:p>
          <a:p>
            <a:pPr>
              <a:buNone/>
            </a:pPr>
            <a:endParaRPr lang="en-GB" dirty="0"/>
          </a:p>
          <a:p>
            <a:pPr>
              <a:buNone/>
            </a:pPr>
            <a:r>
              <a:rPr lang="en-GB" dirty="0"/>
              <a:t>The </a:t>
            </a:r>
            <a:r>
              <a:rPr lang="en-GB" b="1" dirty="0"/>
              <a:t>development team</a:t>
            </a:r>
            <a:r>
              <a:rPr lang="en-GB" dirty="0"/>
              <a:t> then breaks that down into </a:t>
            </a:r>
            <a:r>
              <a:rPr lang="en-GB" b="1" dirty="0"/>
              <a:t>specific behaviours</a:t>
            </a:r>
            <a:r>
              <a:rPr lang="en-GB" dirty="0"/>
              <a:t> the app must support.</a:t>
            </a:r>
          </a:p>
          <a:p>
            <a:pPr>
              <a:buNone/>
            </a:pPr>
            <a:endParaRPr lang="en-GB" dirty="0"/>
          </a:p>
          <a:p>
            <a:pPr>
              <a:buNone/>
            </a:pPr>
            <a:r>
              <a:rPr lang="en-GB" dirty="0"/>
              <a:t>And finally, the </a:t>
            </a:r>
            <a:r>
              <a:rPr lang="en-GB" b="1" dirty="0"/>
              <a:t>frontend developer</a:t>
            </a:r>
            <a:r>
              <a:rPr lang="en-GB" dirty="0"/>
              <a:t> turns that into a real UI — using components, props, state, hooks, and so on.</a:t>
            </a:r>
          </a:p>
          <a:p>
            <a:pPr>
              <a:buNone/>
            </a:pPr>
            <a:endParaRPr lang="en-GB" dirty="0"/>
          </a:p>
          <a:p>
            <a:pPr>
              <a:buNone/>
            </a:pPr>
            <a:r>
              <a:rPr lang="en-GB" dirty="0"/>
              <a:t>TDD helps you </a:t>
            </a:r>
            <a:r>
              <a:rPr lang="en-GB" b="1" dirty="0"/>
              <a:t>tie it all together</a:t>
            </a:r>
            <a:r>
              <a:rPr lang="en-GB" dirty="0"/>
              <a:t>. Your test becomes the glue that ensures what you're building at the UI layer actually reflects what was asked for.</a:t>
            </a:r>
          </a:p>
          <a:p>
            <a:pPr>
              <a:buNone/>
            </a:pPr>
            <a:endParaRPr lang="en-GB" dirty="0"/>
          </a:p>
          <a:p>
            <a:r>
              <a:rPr lang="en-GB" dirty="0"/>
              <a:t>If something gets lost in translation, a failing test will catch it early — before the user does.</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19</a:t>
            </a:fld>
            <a:endParaRPr lang="en-GB"/>
          </a:p>
        </p:txBody>
      </p:sp>
    </p:spTree>
    <p:extLst>
      <p:ext uri="{BB962C8B-B14F-4D97-AF65-F5344CB8AC3E}">
        <p14:creationId xmlns:p14="http://schemas.microsoft.com/office/powerpoint/2010/main" val="3685236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This is where we set the tone. The goal isn’t just to learn how to use Jest—we’re here to build your </a:t>
            </a:r>
            <a:r>
              <a:rPr lang="en-GB" b="1" dirty="0"/>
              <a:t>TDD muscle</a:t>
            </a:r>
            <a:r>
              <a:rPr lang="en-GB" dirty="0"/>
              <a:t> so you can think like a test-first developer.</a:t>
            </a:r>
            <a:br>
              <a:rPr lang="en-GB" dirty="0"/>
            </a:br>
            <a:endParaRPr lang="en-GB" dirty="0"/>
          </a:p>
          <a:p>
            <a:pPr>
              <a:buNone/>
            </a:pPr>
            <a:r>
              <a:rPr lang="en-GB" dirty="0"/>
              <a:t>We’ll look at both React and Angular examples, but you don’t need to know both. You’ll work in the framework you're most comfortable with.</a:t>
            </a:r>
            <a:br>
              <a:rPr lang="en-GB" dirty="0"/>
            </a:br>
            <a:endParaRPr lang="en-GB" dirty="0"/>
          </a:p>
          <a:p>
            <a:pPr>
              <a:buNone/>
            </a:pPr>
            <a:r>
              <a:rPr lang="en-GB" dirty="0"/>
              <a:t>This course is </a:t>
            </a:r>
            <a:r>
              <a:rPr lang="en-GB" b="1" dirty="0"/>
              <a:t>intensely practical</a:t>
            </a:r>
            <a:r>
              <a:rPr lang="en-GB" dirty="0"/>
              <a:t>—you’ll be coding, refactoring, and testing constantly. Every section includes </a:t>
            </a:r>
            <a:r>
              <a:rPr lang="en-GB" b="1" dirty="0"/>
              <a:t>guided exercises</a:t>
            </a:r>
            <a:r>
              <a:rPr lang="en-GB" dirty="0"/>
              <a:t> and real-time feedback loops.</a:t>
            </a:r>
            <a:br>
              <a:rPr lang="en-GB" dirty="0"/>
            </a:br>
            <a:endParaRPr lang="en-GB" dirty="0"/>
          </a:p>
          <a:p>
            <a:r>
              <a:rPr lang="en-GB" dirty="0"/>
              <a:t>We’re not just looking for ‘green tests’—we’re aiming to </a:t>
            </a:r>
            <a:r>
              <a:rPr lang="en-GB" b="1" dirty="0"/>
              <a:t>build software that’s easier to change without fear.</a:t>
            </a:r>
            <a:r>
              <a:rPr lang="en-GB" dirty="0"/>
              <a:t> That’s the real value of TDD.</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2</a:t>
            </a:fld>
            <a:endParaRPr lang="en-GB"/>
          </a:p>
        </p:txBody>
      </p:sp>
    </p:spTree>
    <p:extLst>
      <p:ext uri="{BB962C8B-B14F-4D97-AF65-F5344CB8AC3E}">
        <p14:creationId xmlns:p14="http://schemas.microsoft.com/office/powerpoint/2010/main" val="957645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When we say ‘unit testing’ in frontend, we’re usually talking about </a:t>
            </a:r>
            <a:r>
              <a:rPr lang="en-GB" b="1" dirty="0"/>
              <a:t>components</a:t>
            </a:r>
            <a:r>
              <a:rPr lang="en-GB" dirty="0"/>
              <a:t>.</a:t>
            </a:r>
          </a:p>
          <a:p>
            <a:pPr>
              <a:buNone/>
            </a:pPr>
            <a:endParaRPr lang="en-GB" dirty="0"/>
          </a:p>
          <a:p>
            <a:pPr>
              <a:buNone/>
            </a:pPr>
            <a:r>
              <a:rPr lang="en-GB" dirty="0"/>
              <a:t>In React, that might be a functional component or a hook. In Angular, it might be a component, service, or pipe.</a:t>
            </a:r>
          </a:p>
          <a:p>
            <a:pPr>
              <a:buNone/>
            </a:pPr>
            <a:endParaRPr lang="en-GB" dirty="0"/>
          </a:p>
          <a:p>
            <a:pPr>
              <a:buNone/>
            </a:pPr>
            <a:r>
              <a:rPr lang="en-GB" dirty="0"/>
              <a:t>Our job is to write tests that </a:t>
            </a:r>
            <a:r>
              <a:rPr lang="en-GB" b="1" dirty="0"/>
              <a:t>focus on the behaviour of that unit in isolation</a:t>
            </a:r>
            <a:r>
              <a:rPr lang="en-GB" dirty="0"/>
              <a:t> — based on its inputs and outputs. </a:t>
            </a:r>
          </a:p>
          <a:p>
            <a:pPr>
              <a:buNone/>
            </a:pPr>
            <a:r>
              <a:rPr lang="en-GB" dirty="0"/>
              <a:t>	We don’t need to test React or Angular itself — they’re already tested.</a:t>
            </a:r>
          </a:p>
          <a:p>
            <a:pPr>
              <a:buNone/>
            </a:pPr>
            <a:endParaRPr lang="en-GB" dirty="0"/>
          </a:p>
          <a:p>
            <a:pPr>
              <a:buNone/>
            </a:pPr>
            <a:r>
              <a:rPr lang="en-GB" dirty="0"/>
              <a:t>We test:</a:t>
            </a:r>
          </a:p>
          <a:p>
            <a:pPr lvl="1">
              <a:buFont typeface="Arial" panose="020B0604020202020204" pitchFamily="34" charset="0"/>
              <a:buChar char="•"/>
            </a:pPr>
            <a:r>
              <a:rPr lang="en-GB" dirty="0"/>
              <a:t> What happens when props or inputs change?</a:t>
            </a:r>
          </a:p>
          <a:p>
            <a:pPr lvl="1">
              <a:buFont typeface="Arial" panose="020B0604020202020204" pitchFamily="34" charset="0"/>
              <a:buChar char="•"/>
            </a:pPr>
            <a:r>
              <a:rPr lang="en-GB" dirty="0"/>
              <a:t> How does the UI respond to user interaction?</a:t>
            </a:r>
          </a:p>
          <a:p>
            <a:pPr lvl="1">
              <a:buFont typeface="Arial" panose="020B0604020202020204" pitchFamily="34" charset="0"/>
              <a:buChar char="•"/>
            </a:pPr>
            <a:r>
              <a:rPr lang="en-GB" dirty="0"/>
              <a:t> What gets rendered based on state?</a:t>
            </a:r>
          </a:p>
          <a:p>
            <a:pPr>
              <a:buFont typeface="Arial" panose="020B0604020202020204" pitchFamily="34" charset="0"/>
              <a:buChar char="•"/>
            </a:pPr>
            <a:endParaRPr lang="en-GB" dirty="0"/>
          </a:p>
          <a:p>
            <a:r>
              <a:rPr lang="en-GB" dirty="0"/>
              <a:t>TDD keeps these units </a:t>
            </a:r>
            <a:r>
              <a:rPr lang="en-GB" b="1" dirty="0"/>
              <a:t>small, clear, and verifiable</a:t>
            </a:r>
            <a:r>
              <a:rPr lang="en-GB" dirty="0"/>
              <a:t>, which leads to better architecture and less coupling over time.</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20</a:t>
            </a:fld>
            <a:endParaRPr lang="en-GB"/>
          </a:p>
        </p:txBody>
      </p:sp>
    </p:spTree>
    <p:extLst>
      <p:ext uri="{BB962C8B-B14F-4D97-AF65-F5344CB8AC3E}">
        <p14:creationId xmlns:p14="http://schemas.microsoft.com/office/powerpoint/2010/main" val="3623412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Tests don’t always start as code — they start as </a:t>
            </a:r>
            <a:r>
              <a:rPr lang="en-GB" b="1" dirty="0"/>
              <a:t>information</a:t>
            </a:r>
            <a:r>
              <a:rPr lang="en-GB" dirty="0"/>
              <a:t>.</a:t>
            </a:r>
          </a:p>
          <a:p>
            <a:pPr>
              <a:buNone/>
            </a:pPr>
            <a:endParaRPr lang="en-GB" dirty="0"/>
          </a:p>
          <a:p>
            <a:pPr>
              <a:buNone/>
            </a:pPr>
            <a:r>
              <a:rPr lang="en-GB" dirty="0"/>
              <a:t>That might be:</a:t>
            </a:r>
          </a:p>
          <a:p>
            <a:pPr lvl="1">
              <a:buFont typeface="Arial" panose="020B0604020202020204" pitchFamily="34" charset="0"/>
              <a:buChar char="•"/>
            </a:pPr>
            <a:r>
              <a:rPr lang="en-GB" dirty="0"/>
              <a:t> An acceptance criterion: </a:t>
            </a:r>
            <a:r>
              <a:rPr lang="en-GB" i="1" dirty="0"/>
              <a:t>‘Button should be disabled until input is valid’</a:t>
            </a:r>
            <a:endParaRPr lang="en-GB" dirty="0"/>
          </a:p>
          <a:p>
            <a:pPr lvl="1">
              <a:buFont typeface="Arial" panose="020B0604020202020204" pitchFamily="34" charset="0"/>
              <a:buChar char="•"/>
            </a:pPr>
            <a:r>
              <a:rPr lang="en-GB" dirty="0"/>
              <a:t> A spec-by-example: </a:t>
            </a:r>
            <a:r>
              <a:rPr lang="en-GB" i="1" dirty="0"/>
              <a:t>‘If value is X, output should be Y’</a:t>
            </a:r>
            <a:endParaRPr lang="en-GB" dirty="0"/>
          </a:p>
          <a:p>
            <a:pPr lvl="1">
              <a:buFont typeface="Arial" panose="020B0604020202020204" pitchFamily="34" charset="0"/>
              <a:buChar char="•"/>
            </a:pPr>
            <a:r>
              <a:rPr lang="en-GB" dirty="0"/>
              <a:t> A truth table: listing combinations of inputs and expected results</a:t>
            </a:r>
          </a:p>
          <a:p>
            <a:pPr>
              <a:buNone/>
            </a:pPr>
            <a:endParaRPr lang="en-GB" dirty="0"/>
          </a:p>
          <a:p>
            <a:pPr>
              <a:buNone/>
            </a:pPr>
            <a:r>
              <a:rPr lang="en-GB" dirty="0"/>
              <a:t>They all point to </a:t>
            </a:r>
            <a:r>
              <a:rPr lang="en-GB" b="1" dirty="0"/>
              <a:t>stateful expectations</a:t>
            </a:r>
            <a:r>
              <a:rPr lang="en-GB" dirty="0"/>
              <a:t> — what your component should be doing in a given scenario.</a:t>
            </a:r>
          </a:p>
          <a:p>
            <a:pPr>
              <a:buNone/>
            </a:pPr>
            <a:endParaRPr lang="en-GB" dirty="0"/>
          </a:p>
          <a:p>
            <a:pPr>
              <a:buNone/>
            </a:pPr>
            <a:r>
              <a:rPr lang="en-GB" dirty="0"/>
              <a:t>Your job as an engineer is to </a:t>
            </a:r>
            <a:r>
              <a:rPr lang="en-GB" b="1" dirty="0"/>
              <a:t>extract the logic</a:t>
            </a:r>
            <a:r>
              <a:rPr lang="en-GB" dirty="0"/>
              <a:t>, </a:t>
            </a:r>
            <a:r>
              <a:rPr lang="en-GB" b="1" dirty="0"/>
              <a:t>capture the cases</a:t>
            </a:r>
            <a:r>
              <a:rPr lang="en-GB" dirty="0"/>
              <a:t>, and </a:t>
            </a:r>
            <a:r>
              <a:rPr lang="en-GB" b="1" dirty="0"/>
              <a:t>inject the right data</a:t>
            </a:r>
            <a:r>
              <a:rPr lang="en-GB" dirty="0"/>
              <a:t> into your tests — whether that’s props, mocked services, or simulated user events.</a:t>
            </a:r>
          </a:p>
          <a:p>
            <a:endParaRPr lang="en-GB" dirty="0"/>
          </a:p>
          <a:p>
            <a:r>
              <a:rPr lang="en-GB" dirty="0"/>
              <a:t>And here’s the key:</a:t>
            </a:r>
          </a:p>
          <a:p>
            <a:r>
              <a:rPr lang="en-GB" b="1" dirty="0"/>
              <a:t>	There is no magic bullet.</a:t>
            </a:r>
            <a:br>
              <a:rPr lang="en-GB" dirty="0"/>
            </a:br>
            <a:r>
              <a:rPr lang="en-GB" dirty="0"/>
              <a:t>	It takes critical thinking and experience to structure good tests — just like writing good code.”</a:t>
            </a:r>
          </a:p>
        </p:txBody>
      </p:sp>
      <p:sp>
        <p:nvSpPr>
          <p:cNvPr id="4" name="Slide Number Placeholder 3"/>
          <p:cNvSpPr>
            <a:spLocks noGrp="1"/>
          </p:cNvSpPr>
          <p:nvPr>
            <p:ph type="sldNum" sz="quarter" idx="5"/>
          </p:nvPr>
        </p:nvSpPr>
        <p:spPr/>
        <p:txBody>
          <a:bodyPr/>
          <a:lstStyle/>
          <a:p>
            <a:fld id="{0242200E-873B-41F7-BAEC-04C0967A0E41}" type="slidenum">
              <a:rPr lang="en-GB" smtClean="0"/>
              <a:t>21</a:t>
            </a:fld>
            <a:endParaRPr lang="en-GB"/>
          </a:p>
        </p:txBody>
      </p:sp>
    </p:spTree>
    <p:extLst>
      <p:ext uri="{BB962C8B-B14F-4D97-AF65-F5344CB8AC3E}">
        <p14:creationId xmlns:p14="http://schemas.microsoft.com/office/powerpoint/2010/main" val="2758059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Emphasise </a:t>
            </a:r>
            <a:r>
              <a:rPr lang="en-GB" b="1" dirty="0"/>
              <a:t>small testable steps</a:t>
            </a:r>
          </a:p>
          <a:p>
            <a:br>
              <a:rPr lang="en-GB" dirty="0"/>
            </a:br>
            <a:r>
              <a:rPr lang="en-GB" dirty="0"/>
              <a:t>Encourage learners to only write code to pass the current test</a:t>
            </a:r>
          </a:p>
          <a:p>
            <a:pPr>
              <a:buNone/>
            </a:pPr>
            <a:br>
              <a:rPr lang="en-GB" dirty="0"/>
            </a:br>
            <a:r>
              <a:rPr lang="en-GB" dirty="0"/>
              <a:t>Support pairing or solo work, TDD is the main skill being developed</a:t>
            </a:r>
            <a:br>
              <a:rPr lang="en-GB" dirty="0"/>
            </a:br>
            <a:br>
              <a:rPr lang="en-GB" dirty="0"/>
            </a:br>
            <a:r>
              <a:rPr lang="en-GB" b="1" dirty="0"/>
              <a:t>React Tips</a:t>
            </a:r>
          </a:p>
          <a:p>
            <a:pPr>
              <a:buFont typeface="Arial" panose="020B0604020202020204" pitchFamily="34" charset="0"/>
              <a:buChar char="•"/>
            </a:pPr>
            <a:r>
              <a:rPr lang="en-GB" dirty="0"/>
              <a:t> Start with a failing test: initial value = 0</a:t>
            </a:r>
          </a:p>
          <a:p>
            <a:pPr>
              <a:buFont typeface="Arial" panose="020B0604020202020204" pitchFamily="34" charset="0"/>
              <a:buChar char="•"/>
            </a:pPr>
            <a:r>
              <a:rPr lang="en-GB" dirty="0"/>
              <a:t> Add </a:t>
            </a:r>
            <a:r>
              <a:rPr lang="en-GB" b="1" dirty="0"/>
              <a:t>+</a:t>
            </a:r>
            <a:r>
              <a:rPr lang="en-GB" dirty="0"/>
              <a:t> and </a:t>
            </a:r>
            <a:r>
              <a:rPr lang="en-GB" b="1" dirty="0"/>
              <a:t>–</a:t>
            </a:r>
            <a:r>
              <a:rPr lang="en-GB" dirty="0"/>
              <a:t> buttons; test increment/decrement</a:t>
            </a:r>
          </a:p>
          <a:p>
            <a:pPr>
              <a:buFont typeface="Arial" panose="020B0604020202020204" pitchFamily="34" charset="0"/>
              <a:buChar char="•"/>
            </a:pPr>
            <a:r>
              <a:rPr lang="en-GB" dirty="0"/>
              <a:t> Add a step prop (step={5}) and test its effect</a:t>
            </a:r>
          </a:p>
          <a:p>
            <a:pPr>
              <a:buFont typeface="Arial" panose="020B0604020202020204" pitchFamily="34" charset="0"/>
              <a:buChar char="•"/>
            </a:pPr>
            <a:r>
              <a:rPr lang="en-GB" dirty="0"/>
              <a:t> Use: </a:t>
            </a:r>
            <a:r>
              <a:rPr lang="en-GB" dirty="0" err="1"/>
              <a:t>useState</a:t>
            </a:r>
            <a:r>
              <a:rPr lang="en-GB" dirty="0"/>
              <a:t>, </a:t>
            </a:r>
            <a:r>
              <a:rPr lang="en-GB" dirty="0" err="1"/>
              <a:t>fireEvent.click</a:t>
            </a:r>
            <a:r>
              <a:rPr lang="en-GB" dirty="0"/>
              <a:t>, </a:t>
            </a:r>
            <a:r>
              <a:rPr lang="en-GB" dirty="0" err="1"/>
              <a:t>getByText</a:t>
            </a:r>
            <a:r>
              <a:rPr lang="en-GB" dirty="0"/>
              <a:t>, </a:t>
            </a:r>
            <a:r>
              <a:rPr lang="en-GB" dirty="0" err="1"/>
              <a:t>getByRole</a:t>
            </a:r>
            <a:endParaRPr lang="en-GB" dirty="0"/>
          </a:p>
          <a:p>
            <a:pPr>
              <a:buFont typeface="Arial" panose="020B0604020202020204" pitchFamily="34" charset="0"/>
              <a:buChar char="•"/>
            </a:pPr>
            <a:endParaRPr lang="en-GB" dirty="0"/>
          </a:p>
          <a:p>
            <a:pPr>
              <a:buNone/>
            </a:pPr>
            <a:r>
              <a:rPr lang="en-GB" b="1" dirty="0"/>
              <a:t>Angular Tips</a:t>
            </a:r>
          </a:p>
          <a:p>
            <a:pPr>
              <a:buFont typeface="Arial" panose="020B0604020202020204" pitchFamily="34" charset="0"/>
              <a:buChar char="•"/>
            </a:pPr>
            <a:r>
              <a:rPr lang="en-GB" dirty="0"/>
              <a:t> Write test using </a:t>
            </a:r>
            <a:r>
              <a:rPr lang="en-GB" dirty="0" err="1"/>
              <a:t>TestBed</a:t>
            </a:r>
            <a:r>
              <a:rPr lang="en-GB" dirty="0"/>
              <a:t> for initial value = 0</a:t>
            </a:r>
          </a:p>
          <a:p>
            <a:pPr>
              <a:buFont typeface="Arial" panose="020B0604020202020204" pitchFamily="34" charset="0"/>
              <a:buChar char="•"/>
            </a:pPr>
            <a:r>
              <a:rPr lang="en-GB" dirty="0"/>
              <a:t> Add </a:t>
            </a:r>
            <a:r>
              <a:rPr lang="en-GB" b="1" dirty="0"/>
              <a:t>+</a:t>
            </a:r>
            <a:r>
              <a:rPr lang="en-GB" dirty="0"/>
              <a:t> and </a:t>
            </a:r>
            <a:r>
              <a:rPr lang="en-GB" b="1" dirty="0"/>
              <a:t>–</a:t>
            </a:r>
            <a:r>
              <a:rPr lang="en-GB" dirty="0"/>
              <a:t> buttons to template and test updates</a:t>
            </a:r>
          </a:p>
          <a:p>
            <a:pPr>
              <a:buFont typeface="Arial" panose="020B0604020202020204" pitchFamily="34" charset="0"/>
              <a:buChar char="•"/>
            </a:pPr>
            <a:r>
              <a:rPr lang="en-GB" dirty="0"/>
              <a:t> Add @Input() step = 1 and test custom step (e.g. step="5")</a:t>
            </a:r>
          </a:p>
          <a:p>
            <a:pPr>
              <a:buFont typeface="Arial" panose="020B0604020202020204" pitchFamily="34" charset="0"/>
              <a:buChar char="•"/>
            </a:pPr>
            <a:r>
              <a:rPr lang="en-GB" dirty="0"/>
              <a:t> Use: </a:t>
            </a:r>
            <a:r>
              <a:rPr lang="en-GB" dirty="0" err="1"/>
              <a:t>ComponentFixture</a:t>
            </a:r>
            <a:r>
              <a:rPr lang="en-GB" dirty="0"/>
              <a:t>, </a:t>
            </a:r>
            <a:r>
              <a:rPr lang="en-GB" dirty="0" err="1"/>
              <a:t>detectChanges</a:t>
            </a:r>
            <a:r>
              <a:rPr lang="en-GB" dirty="0"/>
              <a:t>, </a:t>
            </a:r>
            <a:r>
              <a:rPr lang="en-GB" dirty="0" err="1"/>
              <a:t>jest.fn</a:t>
            </a:r>
            <a:r>
              <a:rPr lang="en-GB" dirty="0"/>
              <a:t>(), click()</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22</a:t>
            </a:fld>
            <a:endParaRPr lang="en-GB"/>
          </a:p>
        </p:txBody>
      </p:sp>
    </p:spTree>
    <p:extLst>
      <p:ext uri="{BB962C8B-B14F-4D97-AF65-F5344CB8AC3E}">
        <p14:creationId xmlns:p14="http://schemas.microsoft.com/office/powerpoint/2010/main" val="3921986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If there’s one rhythm to take away from TDD, it’s this:</a:t>
            </a:r>
          </a:p>
          <a:p>
            <a:pPr>
              <a:buNone/>
            </a:pPr>
            <a:endParaRPr lang="en-GB" dirty="0"/>
          </a:p>
          <a:p>
            <a:pPr>
              <a:buNone/>
            </a:pPr>
            <a:r>
              <a:rPr lang="en-GB" b="1" dirty="0"/>
              <a:t>	Red → Green → Refactor → Commit → Push → Repeat.</a:t>
            </a:r>
          </a:p>
          <a:p>
            <a:pPr>
              <a:buNone/>
            </a:pPr>
            <a:endParaRPr lang="en-GB" dirty="0"/>
          </a:p>
          <a:p>
            <a:pPr>
              <a:buNone/>
            </a:pPr>
            <a:r>
              <a:rPr lang="en-GB" dirty="0"/>
              <a:t>You’re writing one test at a time. You’re writing the minimum code to satisfy it. </a:t>
            </a:r>
          </a:p>
          <a:p>
            <a:pPr>
              <a:buNone/>
            </a:pPr>
            <a:endParaRPr lang="en-GB" dirty="0"/>
          </a:p>
          <a:p>
            <a:pPr>
              <a:buNone/>
            </a:pPr>
            <a:r>
              <a:rPr lang="en-GB" dirty="0"/>
              <a:t>And you’re using </a:t>
            </a:r>
            <a:r>
              <a:rPr lang="en-GB" b="1" dirty="0"/>
              <a:t>source control</a:t>
            </a:r>
            <a:r>
              <a:rPr lang="en-GB" dirty="0"/>
              <a:t> — not as an afterthought, but as part of the TDD cycle.</a:t>
            </a:r>
          </a:p>
          <a:p>
            <a:pPr>
              <a:buNone/>
            </a:pPr>
            <a:endParaRPr lang="en-GB" dirty="0"/>
          </a:p>
          <a:p>
            <a:pPr>
              <a:buNone/>
            </a:pPr>
            <a:r>
              <a:rPr lang="en-GB" dirty="0"/>
              <a:t>When a test passes, </a:t>
            </a:r>
            <a:r>
              <a:rPr lang="en-GB" b="1" dirty="0"/>
              <a:t>commit it</a:t>
            </a:r>
            <a:r>
              <a:rPr lang="en-GB" dirty="0"/>
              <a:t>. If you refactor, </a:t>
            </a:r>
            <a:r>
              <a:rPr lang="en-GB" b="1" dirty="0"/>
              <a:t>make sure your tests still pass</a:t>
            </a:r>
            <a:r>
              <a:rPr lang="en-GB" dirty="0"/>
              <a:t>, then push. </a:t>
            </a:r>
          </a:p>
          <a:p>
            <a:pPr>
              <a:buNone/>
            </a:pPr>
            <a:r>
              <a:rPr lang="en-GB" dirty="0"/>
              <a:t>This helps you isolate changes and catch regressions fast.</a:t>
            </a:r>
          </a:p>
          <a:p>
            <a:pPr>
              <a:buNone/>
            </a:pPr>
            <a:endParaRPr lang="en-GB" dirty="0"/>
          </a:p>
          <a:p>
            <a:pPr>
              <a:buNone/>
            </a:pPr>
            <a:r>
              <a:rPr lang="en-GB" dirty="0"/>
              <a:t>And here’s the trap: if you try to do too much at once — multiple tests, multiple features — and something breaks, you won’t know </a:t>
            </a:r>
            <a:r>
              <a:rPr lang="en-GB" b="1" dirty="0"/>
              <a:t>where</a:t>
            </a:r>
            <a:r>
              <a:rPr lang="en-GB" dirty="0"/>
              <a:t> or </a:t>
            </a:r>
            <a:r>
              <a:rPr lang="en-GB" b="1" dirty="0"/>
              <a:t>why</a:t>
            </a:r>
            <a:r>
              <a:rPr lang="en-GB" dirty="0"/>
              <a:t>.</a:t>
            </a:r>
          </a:p>
          <a:p>
            <a:pPr>
              <a:buNone/>
            </a:pPr>
            <a:endParaRPr lang="en-GB" dirty="0"/>
          </a:p>
          <a:p>
            <a:r>
              <a:rPr lang="en-GB" b="1" dirty="0"/>
              <a:t>Small steps make debugging easier, changes safer, and progress visible.</a:t>
            </a:r>
            <a:endParaRPr lang="en-GB" dirty="0"/>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23</a:t>
            </a:fld>
            <a:endParaRPr lang="en-GB"/>
          </a:p>
        </p:txBody>
      </p:sp>
    </p:spTree>
    <p:extLst>
      <p:ext uri="{BB962C8B-B14F-4D97-AF65-F5344CB8AC3E}">
        <p14:creationId xmlns:p14="http://schemas.microsoft.com/office/powerpoint/2010/main" val="33916956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Every good test follows the </a:t>
            </a:r>
            <a:r>
              <a:rPr lang="en-GB" b="1" dirty="0"/>
              <a:t>AAA pattern</a:t>
            </a:r>
            <a:r>
              <a:rPr lang="en-GB" dirty="0"/>
              <a:t> — Arrange, Act, Assert.</a:t>
            </a:r>
          </a:p>
          <a:p>
            <a:pPr>
              <a:buNone/>
            </a:pPr>
            <a:endParaRPr lang="en-GB" dirty="0"/>
          </a:p>
          <a:p>
            <a:pPr lvl="1">
              <a:buFont typeface="Arial" panose="020B0604020202020204" pitchFamily="34" charset="0"/>
              <a:buChar char="•"/>
            </a:pPr>
            <a:r>
              <a:rPr lang="en-GB" b="1" dirty="0"/>
              <a:t> Arrange</a:t>
            </a:r>
            <a:r>
              <a:rPr lang="en-GB" dirty="0"/>
              <a:t> means setting up the test scenario: render the component, mock any services or props, and get the test environment ready.</a:t>
            </a:r>
          </a:p>
          <a:p>
            <a:pPr lvl="1">
              <a:buFont typeface="Arial" panose="020B0604020202020204" pitchFamily="34" charset="0"/>
              <a:buChar char="•"/>
            </a:pPr>
            <a:endParaRPr lang="en-GB" dirty="0"/>
          </a:p>
          <a:p>
            <a:pPr lvl="1">
              <a:buFont typeface="Arial" panose="020B0604020202020204" pitchFamily="34" charset="0"/>
              <a:buChar char="•"/>
            </a:pPr>
            <a:r>
              <a:rPr lang="en-GB" b="1" dirty="0"/>
              <a:t> Act</a:t>
            </a:r>
            <a:r>
              <a:rPr lang="en-GB" dirty="0"/>
              <a:t> is where you perform the action that drives the behaviour — like a click, an input, or a service call.</a:t>
            </a:r>
          </a:p>
          <a:p>
            <a:pPr lvl="1">
              <a:buFont typeface="Arial" panose="020B0604020202020204" pitchFamily="34" charset="0"/>
              <a:buChar char="•"/>
            </a:pPr>
            <a:endParaRPr lang="en-GB" dirty="0"/>
          </a:p>
          <a:p>
            <a:pPr lvl="1">
              <a:buFont typeface="Arial" panose="020B0604020202020204" pitchFamily="34" charset="0"/>
              <a:buChar char="•"/>
            </a:pPr>
            <a:r>
              <a:rPr lang="en-GB" b="1" dirty="0"/>
              <a:t> Assert</a:t>
            </a:r>
            <a:r>
              <a:rPr lang="en-GB" dirty="0"/>
              <a:t> checks that the result is what you expected — is something rendered? Did a value change? Did a method get called?</a:t>
            </a:r>
          </a:p>
          <a:p>
            <a:pPr lvl="1">
              <a:buFont typeface="Arial" panose="020B0604020202020204" pitchFamily="34" charset="0"/>
              <a:buChar char="•"/>
            </a:pPr>
            <a:endParaRPr lang="en-GB" dirty="0"/>
          </a:p>
          <a:p>
            <a:pPr>
              <a:buNone/>
            </a:pPr>
            <a:r>
              <a:rPr lang="en-GB" dirty="0"/>
              <a:t>This pattern works the same whether you’re using </a:t>
            </a:r>
            <a:r>
              <a:rPr lang="en-GB" b="1" dirty="0"/>
              <a:t>React Testing Library</a:t>
            </a:r>
            <a:r>
              <a:rPr lang="en-GB" dirty="0"/>
              <a:t> or </a:t>
            </a:r>
            <a:r>
              <a:rPr lang="en-GB" b="1" dirty="0" err="1"/>
              <a:t>Angular’s</a:t>
            </a:r>
            <a:r>
              <a:rPr lang="en-GB" b="1" dirty="0"/>
              <a:t> </a:t>
            </a:r>
            <a:r>
              <a:rPr lang="en-GB" b="1" dirty="0" err="1"/>
              <a:t>TestBed</a:t>
            </a:r>
            <a:r>
              <a:rPr lang="en-GB" dirty="0"/>
              <a:t> — the structure is universal.</a:t>
            </a:r>
          </a:p>
          <a:p>
            <a:pPr>
              <a:buNone/>
            </a:pPr>
            <a:endParaRPr lang="en-GB" dirty="0"/>
          </a:p>
          <a:p>
            <a:r>
              <a:rPr lang="en-GB" dirty="0"/>
              <a:t>Once you internalize AAA, your tests become </a:t>
            </a:r>
            <a:r>
              <a:rPr lang="en-GB" b="1" dirty="0"/>
              <a:t>clearer, more predictable, and easier to debug</a:t>
            </a:r>
            <a:r>
              <a:rPr lang="en-GB" dirty="0"/>
              <a:t>.</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24</a:t>
            </a:fld>
            <a:endParaRPr lang="en-GB"/>
          </a:p>
        </p:txBody>
      </p:sp>
    </p:spTree>
    <p:extLst>
      <p:ext uri="{BB962C8B-B14F-4D97-AF65-F5344CB8AC3E}">
        <p14:creationId xmlns:p14="http://schemas.microsoft.com/office/powerpoint/2010/main" val="262433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25</a:t>
            </a:fld>
            <a:endParaRPr lang="en-GB"/>
          </a:p>
        </p:txBody>
      </p:sp>
    </p:spTree>
    <p:extLst>
      <p:ext uri="{BB962C8B-B14F-4D97-AF65-F5344CB8AC3E}">
        <p14:creationId xmlns:p14="http://schemas.microsoft.com/office/powerpoint/2010/main" val="3949373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When we talk about a </a:t>
            </a:r>
            <a:r>
              <a:rPr lang="en-GB" i="1" dirty="0"/>
              <a:t>good</a:t>
            </a:r>
            <a:r>
              <a:rPr lang="en-GB" dirty="0"/>
              <a:t> unit test, we’re really asking: </a:t>
            </a:r>
          </a:p>
          <a:p>
            <a:pPr>
              <a:buNone/>
            </a:pPr>
            <a:r>
              <a:rPr lang="en-GB" dirty="0"/>
              <a:t>	is this test giving me value?</a:t>
            </a:r>
          </a:p>
          <a:p>
            <a:pPr>
              <a:buNone/>
            </a:pPr>
            <a:r>
              <a:rPr lang="en-GB" dirty="0"/>
              <a:t>	Is it helping me change code with confidence?</a:t>
            </a:r>
          </a:p>
          <a:p>
            <a:pPr>
              <a:buNone/>
            </a:pPr>
            <a:endParaRPr lang="en-GB" dirty="0"/>
          </a:p>
          <a:p>
            <a:pPr>
              <a:buNone/>
            </a:pPr>
            <a:r>
              <a:rPr lang="en-GB" dirty="0"/>
              <a:t>Here’s what that looks like:</a:t>
            </a:r>
          </a:p>
          <a:p>
            <a:pPr lvl="1">
              <a:buFont typeface="Arial" panose="020B0604020202020204" pitchFamily="34" charset="0"/>
              <a:buChar char="•"/>
            </a:pPr>
            <a:r>
              <a:rPr lang="en-GB" dirty="0"/>
              <a:t> First, it’s focused on the </a:t>
            </a:r>
            <a:r>
              <a:rPr lang="en-GB" b="1" dirty="0"/>
              <a:t>CUT — the Component Under Test</a:t>
            </a:r>
            <a:r>
              <a:rPr lang="en-GB" dirty="0"/>
              <a:t>. That could be a component, a service, a function, or a custom hook.</a:t>
            </a:r>
          </a:p>
          <a:p>
            <a:pPr lvl="1">
              <a:buFont typeface="Arial" panose="020B0604020202020204" pitchFamily="34" charset="0"/>
              <a:buChar char="•"/>
            </a:pPr>
            <a:endParaRPr lang="en-GB" dirty="0"/>
          </a:p>
          <a:p>
            <a:pPr lvl="1">
              <a:buFont typeface="Arial" panose="020B0604020202020204" pitchFamily="34" charset="0"/>
              <a:buChar char="•"/>
            </a:pPr>
            <a:r>
              <a:rPr lang="en-GB" dirty="0"/>
              <a:t> It’s </a:t>
            </a:r>
            <a:r>
              <a:rPr lang="en-GB" b="1" dirty="0"/>
              <a:t>isolated</a:t>
            </a:r>
            <a:r>
              <a:rPr lang="en-GB" dirty="0"/>
              <a:t>. That means no database calls, no HTTP requests, no file system operations. We use </a:t>
            </a:r>
            <a:r>
              <a:rPr lang="en-GB" b="1" dirty="0"/>
              <a:t>test doubles</a:t>
            </a:r>
            <a:r>
              <a:rPr lang="en-GB" dirty="0"/>
              <a:t> — like mocks and stubs — to simulate those interactions.</a:t>
            </a:r>
          </a:p>
          <a:p>
            <a:pPr lvl="1">
              <a:buFont typeface="Arial" panose="020B0604020202020204" pitchFamily="34" charset="0"/>
              <a:buChar char="•"/>
            </a:pPr>
            <a:endParaRPr lang="en-GB" dirty="0"/>
          </a:p>
          <a:p>
            <a:pPr lvl="1">
              <a:buFont typeface="Arial" panose="020B0604020202020204" pitchFamily="34" charset="0"/>
              <a:buChar char="•"/>
            </a:pPr>
            <a:r>
              <a:rPr lang="en-GB" dirty="0"/>
              <a:t> It’s </a:t>
            </a:r>
            <a:r>
              <a:rPr lang="en-GB" b="1" dirty="0"/>
              <a:t>fast</a:t>
            </a:r>
            <a:r>
              <a:rPr lang="en-GB" dirty="0"/>
              <a:t>. Unit tests should run in milliseconds. That speed is what makes TDD possible.</a:t>
            </a:r>
          </a:p>
          <a:p>
            <a:pPr lvl="1">
              <a:buFont typeface="Arial" panose="020B0604020202020204" pitchFamily="34" charset="0"/>
              <a:buChar char="•"/>
            </a:pPr>
            <a:endParaRPr lang="en-GB" dirty="0"/>
          </a:p>
          <a:p>
            <a:pPr lvl="1">
              <a:buFont typeface="Arial" panose="020B0604020202020204" pitchFamily="34" charset="0"/>
              <a:buChar char="•"/>
            </a:pPr>
            <a:r>
              <a:rPr lang="en-GB" dirty="0"/>
              <a:t> It’s </a:t>
            </a:r>
            <a:r>
              <a:rPr lang="en-GB" b="1" dirty="0"/>
              <a:t>independent</a:t>
            </a:r>
            <a:r>
              <a:rPr lang="en-GB" dirty="0"/>
              <a:t> and </a:t>
            </a:r>
            <a:r>
              <a:rPr lang="en-GB" b="1" dirty="0"/>
              <a:t>repeatable</a:t>
            </a:r>
            <a:r>
              <a:rPr lang="en-GB" dirty="0"/>
              <a:t> — it doesn’t break if another test runs first, and it doesn’t pass only sometimes.</a:t>
            </a:r>
          </a:p>
          <a:p>
            <a:pPr lvl="1">
              <a:buFont typeface="Arial" panose="020B0604020202020204" pitchFamily="34" charset="0"/>
              <a:buChar char="•"/>
            </a:pPr>
            <a:endParaRPr lang="en-GB" dirty="0"/>
          </a:p>
          <a:p>
            <a:pPr lvl="1">
              <a:buFont typeface="Arial" panose="020B0604020202020204" pitchFamily="34" charset="0"/>
              <a:buChar char="•"/>
            </a:pPr>
            <a:r>
              <a:rPr lang="en-GB" dirty="0"/>
              <a:t> And finally, it’s </a:t>
            </a:r>
            <a:r>
              <a:rPr lang="en-GB" b="1" dirty="0"/>
              <a:t>readable</a:t>
            </a:r>
            <a:r>
              <a:rPr lang="en-GB" dirty="0"/>
              <a:t> — future you (or your teammates) should understand what’s being tested and why without having to decode it.</a:t>
            </a:r>
          </a:p>
          <a:p>
            <a:pPr lvl="1">
              <a:buFont typeface="Arial" panose="020B0604020202020204" pitchFamily="34" charset="0"/>
              <a:buChar char="•"/>
            </a:pPr>
            <a:endParaRPr lang="en-GB" dirty="0"/>
          </a:p>
          <a:p>
            <a:r>
              <a:rPr lang="en-GB" dirty="0"/>
              <a:t>If your test follows these principles, it's more likely to survive over time and help you build safer, more maintainable code.</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26</a:t>
            </a:fld>
            <a:endParaRPr lang="en-GB"/>
          </a:p>
        </p:txBody>
      </p:sp>
    </p:spTree>
    <p:extLst>
      <p:ext uri="{BB962C8B-B14F-4D97-AF65-F5344CB8AC3E}">
        <p14:creationId xmlns:p14="http://schemas.microsoft.com/office/powerpoint/2010/main" val="2432520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Let’s look at a perfect example of the </a:t>
            </a:r>
            <a:r>
              <a:rPr lang="en-GB" b="1" dirty="0"/>
              <a:t>Green phase</a:t>
            </a:r>
            <a:r>
              <a:rPr lang="en-GB" dirty="0"/>
              <a:t> in TDD — where we write just enough code to make the failing test pass.</a:t>
            </a:r>
          </a:p>
          <a:p>
            <a:pPr>
              <a:buNone/>
            </a:pPr>
            <a:endParaRPr lang="en-GB" dirty="0"/>
          </a:p>
          <a:p>
            <a:pPr>
              <a:buNone/>
            </a:pPr>
            <a:r>
              <a:rPr lang="en-GB" dirty="0"/>
              <a:t>The test expects a greeting to appear when the button is clicked.</a:t>
            </a:r>
          </a:p>
          <a:p>
            <a:pPr>
              <a:buNone/>
            </a:pPr>
            <a:endParaRPr lang="en-GB" dirty="0"/>
          </a:p>
          <a:p>
            <a:pPr>
              <a:buNone/>
            </a:pPr>
            <a:r>
              <a:rPr lang="en-GB" dirty="0"/>
              <a:t>In response, we write the smallest possible component that satisfies that behaviour. </a:t>
            </a:r>
          </a:p>
          <a:p>
            <a:pPr>
              <a:buNone/>
            </a:pPr>
            <a:r>
              <a:rPr lang="en-GB" dirty="0"/>
              <a:t>	Nothing more. </a:t>
            </a:r>
          </a:p>
          <a:p>
            <a:pPr>
              <a:buNone/>
            </a:pPr>
            <a:r>
              <a:rPr lang="en-GB" dirty="0"/>
              <a:t>		No greeting before the click. </a:t>
            </a:r>
          </a:p>
          <a:p>
            <a:pPr>
              <a:buNone/>
            </a:pPr>
            <a:r>
              <a:rPr lang="en-GB" dirty="0"/>
              <a:t>		No extra conditions. </a:t>
            </a:r>
          </a:p>
          <a:p>
            <a:pPr>
              <a:buNone/>
            </a:pPr>
            <a:r>
              <a:rPr lang="en-GB" dirty="0"/>
              <a:t>		Just enough logic to make the test go green.</a:t>
            </a:r>
          </a:p>
          <a:p>
            <a:pPr>
              <a:buNone/>
            </a:pPr>
            <a:endParaRPr lang="en-GB" dirty="0"/>
          </a:p>
          <a:p>
            <a:pPr>
              <a:buNone/>
            </a:pPr>
            <a:r>
              <a:rPr lang="en-GB" dirty="0"/>
              <a:t>This might feel a bit too minimal at first — but that’s the point. </a:t>
            </a:r>
            <a:r>
              <a:rPr lang="en-GB" b="1" dirty="0"/>
              <a:t>TDD is about focus.</a:t>
            </a:r>
            <a:r>
              <a:rPr lang="en-GB" dirty="0"/>
              <a:t> </a:t>
            </a:r>
          </a:p>
          <a:p>
            <a:pPr>
              <a:buNone/>
            </a:pPr>
            <a:endParaRPr lang="en-GB" dirty="0"/>
          </a:p>
          <a:p>
            <a:pPr>
              <a:buNone/>
            </a:pPr>
            <a:r>
              <a:rPr lang="en-GB" dirty="0"/>
              <a:t>One behaviour at a time. The rest will come later, through new tests.</a:t>
            </a:r>
          </a:p>
          <a:p>
            <a:r>
              <a:rPr lang="en-GB" dirty="0"/>
              <a:t>	Resist the urge to overbuild. </a:t>
            </a:r>
          </a:p>
          <a:p>
            <a:endParaRPr lang="en-GB" dirty="0"/>
          </a:p>
          <a:p>
            <a:r>
              <a:rPr lang="en-GB" dirty="0"/>
              <a:t>You’re not writing the whole feature — you’re writing just enough to prove that this slice works.</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27</a:t>
            </a:fld>
            <a:endParaRPr lang="en-GB"/>
          </a:p>
        </p:txBody>
      </p:sp>
    </p:spTree>
    <p:extLst>
      <p:ext uri="{BB962C8B-B14F-4D97-AF65-F5344CB8AC3E}">
        <p14:creationId xmlns:p14="http://schemas.microsoft.com/office/powerpoint/2010/main" val="17353603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Snapshot testing sounds great at first. </a:t>
            </a:r>
          </a:p>
          <a:p>
            <a:pPr>
              <a:buNone/>
            </a:pPr>
            <a:endParaRPr lang="en-GB" dirty="0"/>
          </a:p>
          <a:p>
            <a:pPr>
              <a:buNone/>
            </a:pPr>
            <a:r>
              <a:rPr lang="en-GB" dirty="0"/>
              <a:t>You render a component, save its DOM output, and Jest will tell you if it ever changes.</a:t>
            </a:r>
          </a:p>
          <a:p>
            <a:pPr>
              <a:buNone/>
            </a:pPr>
            <a:endParaRPr lang="en-GB" dirty="0"/>
          </a:p>
          <a:p>
            <a:pPr>
              <a:buNone/>
            </a:pPr>
            <a:r>
              <a:rPr lang="en-GB" dirty="0"/>
              <a:t>But like many good tools, it’s best used </a:t>
            </a:r>
            <a:r>
              <a:rPr lang="en-GB" b="1" dirty="0"/>
              <a:t>in moderation</a:t>
            </a:r>
            <a:r>
              <a:rPr lang="en-GB" dirty="0"/>
              <a:t>.</a:t>
            </a:r>
          </a:p>
          <a:p>
            <a:pPr>
              <a:buNone/>
            </a:pPr>
            <a:endParaRPr lang="en-GB" dirty="0"/>
          </a:p>
          <a:p>
            <a:pPr>
              <a:buNone/>
            </a:pPr>
            <a:r>
              <a:rPr lang="en-GB" dirty="0"/>
              <a:t>	Snapshots are great for </a:t>
            </a:r>
            <a:r>
              <a:rPr lang="en-GB" b="1" dirty="0"/>
              <a:t>layout-heavy</a:t>
            </a:r>
            <a:r>
              <a:rPr lang="en-GB" dirty="0"/>
              <a:t> or </a:t>
            </a:r>
            <a:r>
              <a:rPr lang="en-GB" b="1" dirty="0"/>
              <a:t>pure presentational</a:t>
            </a:r>
            <a:r>
              <a:rPr lang="en-GB" dirty="0"/>
              <a:t> components </a:t>
            </a:r>
          </a:p>
          <a:p>
            <a:pPr>
              <a:buNone/>
            </a:pPr>
            <a:r>
              <a:rPr lang="en-GB" dirty="0"/>
              <a:t>		— things like cards, menus, headers — </a:t>
            </a:r>
          </a:p>
          <a:p>
            <a:pPr>
              <a:buNone/>
            </a:pPr>
            <a:r>
              <a:rPr lang="en-GB" dirty="0"/>
              <a:t>	where you want to catch unexpected changes in structure or style.</a:t>
            </a:r>
          </a:p>
          <a:p>
            <a:pPr>
              <a:buNone/>
            </a:pPr>
            <a:endParaRPr lang="en-GB" dirty="0"/>
          </a:p>
          <a:p>
            <a:pPr>
              <a:buNone/>
            </a:pPr>
            <a:r>
              <a:rPr lang="en-GB" dirty="0"/>
              <a:t>But they become </a:t>
            </a:r>
            <a:r>
              <a:rPr lang="en-GB" b="1" dirty="0"/>
              <a:t>noise</a:t>
            </a:r>
            <a:r>
              <a:rPr lang="en-GB" dirty="0"/>
              <a:t> when used on:</a:t>
            </a:r>
          </a:p>
          <a:p>
            <a:pPr lvl="1">
              <a:buFont typeface="Arial" panose="020B0604020202020204" pitchFamily="34" charset="0"/>
              <a:buChar char="•"/>
            </a:pPr>
            <a:r>
              <a:rPr lang="en-GB" dirty="0"/>
              <a:t> Dynamic components</a:t>
            </a:r>
          </a:p>
          <a:p>
            <a:pPr lvl="1">
              <a:buFont typeface="Arial" panose="020B0604020202020204" pitchFamily="34" charset="0"/>
              <a:buChar char="•"/>
            </a:pPr>
            <a:r>
              <a:rPr lang="en-GB" dirty="0"/>
              <a:t> Logic-heavy flows</a:t>
            </a:r>
          </a:p>
          <a:p>
            <a:pPr lvl="1">
              <a:buFont typeface="Arial" panose="020B0604020202020204" pitchFamily="34" charset="0"/>
              <a:buChar char="•"/>
            </a:pPr>
            <a:r>
              <a:rPr lang="en-GB" dirty="0"/>
              <a:t> Components with conditional rendering</a:t>
            </a:r>
          </a:p>
          <a:p>
            <a:pPr lvl="1">
              <a:buFont typeface="Arial" panose="020B0604020202020204" pitchFamily="34" charset="0"/>
              <a:buChar char="•"/>
            </a:pPr>
            <a:endParaRPr lang="en-GB" dirty="0"/>
          </a:p>
          <a:p>
            <a:pPr>
              <a:buNone/>
            </a:pPr>
            <a:r>
              <a:rPr lang="en-GB" dirty="0"/>
              <a:t>Also, reviewing snapshot diffs in PRs is </a:t>
            </a:r>
            <a:r>
              <a:rPr lang="en-GB" b="1" dirty="0"/>
              <a:t>hard</a:t>
            </a:r>
            <a:r>
              <a:rPr lang="en-GB" dirty="0"/>
              <a:t>. </a:t>
            </a:r>
          </a:p>
          <a:p>
            <a:pPr>
              <a:buNone/>
            </a:pPr>
            <a:endParaRPr lang="en-GB" dirty="0"/>
          </a:p>
          <a:p>
            <a:pPr>
              <a:buNone/>
            </a:pPr>
            <a:r>
              <a:rPr lang="en-GB" dirty="0"/>
              <a:t>You often get diffs like &lt;div&gt; changed to &lt;section&gt; — but no context why.</a:t>
            </a:r>
          </a:p>
          <a:p>
            <a:endParaRPr lang="en-GB" dirty="0"/>
          </a:p>
          <a:p>
            <a:r>
              <a:rPr lang="en-GB" dirty="0"/>
              <a:t>So: use it for static UI, and use it </a:t>
            </a:r>
            <a:r>
              <a:rPr lang="en-GB" b="1" dirty="0"/>
              <a:t>sparingly</a:t>
            </a:r>
            <a:r>
              <a:rPr lang="en-GB" dirty="0"/>
              <a:t>.</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28</a:t>
            </a:fld>
            <a:endParaRPr lang="en-GB"/>
          </a:p>
        </p:txBody>
      </p:sp>
    </p:spTree>
    <p:extLst>
      <p:ext uri="{BB962C8B-B14F-4D97-AF65-F5344CB8AC3E}">
        <p14:creationId xmlns:p14="http://schemas.microsoft.com/office/powerpoint/2010/main" val="1465070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run saves the snapshot; future runs compare to it. </a:t>
            </a:r>
          </a:p>
          <a:p>
            <a:endParaRPr lang="en-GB" dirty="0"/>
          </a:p>
          <a:p>
            <a:r>
              <a:rPr lang="en-GB" dirty="0"/>
              <a:t>If the DOM output changes, the test fails.</a:t>
            </a:r>
          </a:p>
        </p:txBody>
      </p:sp>
      <p:sp>
        <p:nvSpPr>
          <p:cNvPr id="4" name="Slide Number Placeholder 3"/>
          <p:cNvSpPr>
            <a:spLocks noGrp="1"/>
          </p:cNvSpPr>
          <p:nvPr>
            <p:ph type="sldNum" sz="quarter" idx="5"/>
          </p:nvPr>
        </p:nvSpPr>
        <p:spPr/>
        <p:txBody>
          <a:bodyPr/>
          <a:lstStyle/>
          <a:p>
            <a:fld id="{0242200E-873B-41F7-BAEC-04C0967A0E41}" type="slidenum">
              <a:rPr lang="en-GB" smtClean="0"/>
              <a:t>29</a:t>
            </a:fld>
            <a:endParaRPr lang="en-GB"/>
          </a:p>
        </p:txBody>
      </p:sp>
    </p:spTree>
    <p:extLst>
      <p:ext uri="{BB962C8B-B14F-4D97-AF65-F5344CB8AC3E}">
        <p14:creationId xmlns:p14="http://schemas.microsoft.com/office/powerpoint/2010/main" val="690256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Let’s go over a few practical details before we dive into the code.</a:t>
            </a:r>
            <a:br>
              <a:rPr lang="en-GB" dirty="0"/>
            </a:br>
            <a:endParaRPr lang="en-GB" dirty="0"/>
          </a:p>
          <a:p>
            <a:pPr>
              <a:buNone/>
            </a:pPr>
            <a:r>
              <a:rPr lang="en-GB" dirty="0"/>
              <a:t>You should have access to the lab environment or Git repo for the starter project. We’ll make sure you’re set up to run tests locally using Jest.</a:t>
            </a:r>
            <a:br>
              <a:rPr lang="en-GB" dirty="0"/>
            </a:br>
            <a:endParaRPr lang="en-GB" dirty="0"/>
          </a:p>
          <a:p>
            <a:pPr>
              <a:buNone/>
            </a:pPr>
            <a:r>
              <a:rPr lang="en-GB" dirty="0"/>
              <a:t>We’ll follow a typical training rhythm—morning and afternoon sessions with </a:t>
            </a:r>
            <a:r>
              <a:rPr lang="en-GB" b="1" dirty="0"/>
              <a:t>breaks around midpoints</a:t>
            </a:r>
            <a:r>
              <a:rPr lang="en-GB" dirty="0"/>
              <a:t>, and </a:t>
            </a:r>
            <a:r>
              <a:rPr lang="en-GB" b="1" dirty="0"/>
              <a:t>an hour lunch</a:t>
            </a:r>
            <a:r>
              <a:rPr lang="en-GB" dirty="0"/>
              <a:t>.</a:t>
            </a:r>
            <a:br>
              <a:rPr lang="en-GB" dirty="0"/>
            </a:br>
            <a:endParaRPr lang="en-GB" dirty="0"/>
          </a:p>
          <a:p>
            <a:r>
              <a:rPr lang="en-GB" dirty="0"/>
              <a:t>If you hit any snags—technical or conceptual—</a:t>
            </a:r>
            <a:r>
              <a:rPr lang="en-GB" b="1" dirty="0"/>
              <a:t>speak up!</a:t>
            </a:r>
            <a:r>
              <a:rPr lang="en-GB" dirty="0"/>
              <a:t> You can message me directly or post in the group chat. Don’t struggle in silence. </a:t>
            </a:r>
          </a:p>
          <a:p>
            <a:endParaRPr lang="en-GB" dirty="0"/>
          </a:p>
          <a:p>
            <a:r>
              <a:rPr lang="en-GB" dirty="0"/>
              <a:t>Also, lean on each other—</a:t>
            </a:r>
            <a:r>
              <a:rPr lang="en-GB" b="1" dirty="0"/>
              <a:t>pairing and peer feedback</a:t>
            </a:r>
            <a:r>
              <a:rPr lang="en-GB" dirty="0"/>
              <a:t> are part of the TDD process.</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3</a:t>
            </a:fld>
            <a:endParaRPr lang="en-GB"/>
          </a:p>
        </p:txBody>
      </p:sp>
    </p:spTree>
    <p:extLst>
      <p:ext uri="{BB962C8B-B14F-4D97-AF65-F5344CB8AC3E}">
        <p14:creationId xmlns:p14="http://schemas.microsoft.com/office/powerpoint/2010/main" val="14907408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Interaction testing focuses on </a:t>
            </a:r>
            <a:r>
              <a:rPr lang="en-GB" b="1" dirty="0"/>
              <a:t>how users interact with your app,</a:t>
            </a:r>
            <a:r>
              <a:rPr lang="en-GB" dirty="0"/>
              <a:t> not how your code behaves internally.</a:t>
            </a:r>
          </a:p>
          <a:p>
            <a:pPr>
              <a:buNone/>
            </a:pPr>
            <a:endParaRPr lang="en-GB" dirty="0"/>
          </a:p>
          <a:p>
            <a:pPr>
              <a:buNone/>
            </a:pPr>
            <a:r>
              <a:rPr lang="en-GB" dirty="0"/>
              <a:t>You're testing </a:t>
            </a:r>
            <a:r>
              <a:rPr lang="en-GB" b="1" dirty="0"/>
              <a:t>visible outcomes</a:t>
            </a:r>
            <a:r>
              <a:rPr lang="en-GB" dirty="0"/>
              <a:t> like:</a:t>
            </a:r>
          </a:p>
          <a:p>
            <a:pPr lvl="1">
              <a:buFont typeface="Arial" panose="020B0604020202020204" pitchFamily="34" charset="0"/>
              <a:buChar char="•"/>
            </a:pPr>
            <a:r>
              <a:rPr lang="en-GB" dirty="0"/>
              <a:t> A message showing up</a:t>
            </a:r>
          </a:p>
          <a:p>
            <a:pPr lvl="1">
              <a:buFont typeface="Arial" panose="020B0604020202020204" pitchFamily="34" charset="0"/>
              <a:buChar char="•"/>
            </a:pPr>
            <a:r>
              <a:rPr lang="en-GB" dirty="0"/>
              <a:t> A button being disabled</a:t>
            </a:r>
          </a:p>
          <a:p>
            <a:pPr lvl="1">
              <a:buFont typeface="Arial" panose="020B0604020202020204" pitchFamily="34" charset="0"/>
              <a:buChar char="•"/>
            </a:pPr>
            <a:r>
              <a:rPr lang="en-GB" dirty="0"/>
              <a:t> A modal appearing</a:t>
            </a:r>
          </a:p>
          <a:p>
            <a:pPr>
              <a:buFont typeface="Arial" panose="020B0604020202020204" pitchFamily="34" charset="0"/>
              <a:buChar char="•"/>
            </a:pPr>
            <a:endParaRPr lang="en-GB" dirty="0"/>
          </a:p>
          <a:p>
            <a:r>
              <a:rPr lang="en-GB" dirty="0"/>
              <a:t>This is where your tests start to feel </a:t>
            </a:r>
            <a:r>
              <a:rPr lang="en-GB" b="1" dirty="0"/>
              <a:t>real.</a:t>
            </a:r>
            <a:r>
              <a:rPr lang="en-GB" dirty="0"/>
              <a:t> </a:t>
            </a:r>
          </a:p>
          <a:p>
            <a:endParaRPr lang="en-GB" dirty="0"/>
          </a:p>
          <a:p>
            <a:r>
              <a:rPr lang="en-GB" dirty="0"/>
              <a:t>You're checking whether the app responds to users as expected.</a:t>
            </a:r>
          </a:p>
          <a:p>
            <a:endParaRPr lang="en-GB" dirty="0"/>
          </a:p>
          <a:p>
            <a:pPr>
              <a:buNone/>
            </a:pPr>
            <a:r>
              <a:rPr lang="en-GB" dirty="0"/>
              <a:t>Whether in </a:t>
            </a:r>
            <a:r>
              <a:rPr lang="en-GB" b="1" dirty="0"/>
              <a:t>React</a:t>
            </a:r>
            <a:r>
              <a:rPr lang="en-GB" dirty="0"/>
              <a:t> or </a:t>
            </a:r>
            <a:r>
              <a:rPr lang="en-GB" b="1" dirty="0"/>
              <a:t>Angular</a:t>
            </a:r>
            <a:r>
              <a:rPr lang="en-GB" dirty="0"/>
              <a:t>, follow the classic </a:t>
            </a:r>
            <a:r>
              <a:rPr lang="en-GB" b="1" dirty="0"/>
              <a:t>Arrange → Act → Assert</a:t>
            </a:r>
            <a:r>
              <a:rPr lang="en-GB" dirty="0"/>
              <a:t> pattern:</a:t>
            </a:r>
          </a:p>
          <a:p>
            <a:pPr>
              <a:buNone/>
            </a:pPr>
            <a:endParaRPr lang="en-GB" dirty="0"/>
          </a:p>
          <a:p>
            <a:pPr>
              <a:buFont typeface="+mj-lt"/>
              <a:buAutoNum type="arabicPeriod"/>
            </a:pPr>
            <a:r>
              <a:rPr lang="en-GB" dirty="0"/>
              <a:t> Arrange your component</a:t>
            </a:r>
          </a:p>
          <a:p>
            <a:pPr>
              <a:buFont typeface="+mj-lt"/>
              <a:buAutoNum type="arabicPeriod"/>
            </a:pPr>
            <a:r>
              <a:rPr lang="en-GB" dirty="0"/>
              <a:t> Act by simulating a user event (like clicking a button)</a:t>
            </a:r>
          </a:p>
          <a:p>
            <a:pPr>
              <a:buFont typeface="+mj-lt"/>
              <a:buAutoNum type="arabicPeriod"/>
            </a:pPr>
            <a:r>
              <a:rPr lang="en-GB" dirty="0"/>
              <a:t> Assert that the DOM updated accordingly</a:t>
            </a:r>
          </a:p>
          <a:p>
            <a:pPr>
              <a:buFont typeface="+mj-lt"/>
              <a:buAutoNum type="arabicPeriod"/>
            </a:pPr>
            <a:endParaRPr lang="en-GB" dirty="0"/>
          </a:p>
          <a:p>
            <a:pPr>
              <a:buNone/>
            </a:pPr>
            <a:r>
              <a:rPr lang="en-GB" dirty="0"/>
              <a:t>In React, you use </a:t>
            </a:r>
            <a:r>
              <a:rPr lang="en-GB" b="1" dirty="0" err="1"/>
              <a:t>fireEvent</a:t>
            </a:r>
            <a:r>
              <a:rPr lang="en-GB" dirty="0"/>
              <a:t> or </a:t>
            </a:r>
            <a:r>
              <a:rPr lang="en-GB" b="1" dirty="0" err="1"/>
              <a:t>userEvent</a:t>
            </a:r>
            <a:r>
              <a:rPr lang="en-GB" dirty="0"/>
              <a:t>. In Angular, you trigger DOM interactions directly and follow with </a:t>
            </a:r>
            <a:r>
              <a:rPr lang="en-GB" b="1" dirty="0" err="1"/>
              <a:t>fixture</a:t>
            </a:r>
            <a:r>
              <a:rPr lang="en-GB" dirty="0" err="1"/>
              <a:t>.</a:t>
            </a:r>
            <a:r>
              <a:rPr lang="en-GB" b="1" dirty="0" err="1"/>
              <a:t>detectChanges</a:t>
            </a:r>
            <a:r>
              <a:rPr lang="en-GB" b="1" dirty="0"/>
              <a:t>()</a:t>
            </a:r>
            <a:r>
              <a:rPr lang="en-GB" dirty="0"/>
              <a:t> to reflect updates.</a:t>
            </a:r>
          </a:p>
          <a:p>
            <a:endParaRPr lang="en-GB" dirty="0"/>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30</a:t>
            </a:fld>
            <a:endParaRPr lang="en-GB"/>
          </a:p>
        </p:txBody>
      </p:sp>
    </p:spTree>
    <p:extLst>
      <p:ext uri="{BB962C8B-B14F-4D97-AF65-F5344CB8AC3E}">
        <p14:creationId xmlns:p14="http://schemas.microsoft.com/office/powerpoint/2010/main" val="31680296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Both examples show </a:t>
            </a:r>
            <a:r>
              <a:rPr lang="en-GB" b="1" dirty="0"/>
              <a:t>how to simulate interaction</a:t>
            </a:r>
            <a:r>
              <a:rPr lang="en-GB" dirty="0"/>
              <a:t> and verify what changed.</a:t>
            </a:r>
          </a:p>
          <a:p>
            <a:pPr>
              <a:buNone/>
            </a:pPr>
            <a:endParaRPr lang="en-GB" dirty="0"/>
          </a:p>
          <a:p>
            <a:pPr>
              <a:buNone/>
            </a:pPr>
            <a:r>
              <a:rPr lang="en-GB" dirty="0"/>
              <a:t>In </a:t>
            </a:r>
            <a:r>
              <a:rPr lang="en-GB" b="1" dirty="0"/>
              <a:t>React</a:t>
            </a:r>
            <a:r>
              <a:rPr lang="en-GB" dirty="0"/>
              <a:t>, we use </a:t>
            </a:r>
            <a:r>
              <a:rPr lang="en-GB" dirty="0" err="1"/>
              <a:t>fireEvent</a:t>
            </a:r>
            <a:r>
              <a:rPr lang="en-GB" dirty="0"/>
              <a:t> to simulate a click and assert the new content.</a:t>
            </a:r>
          </a:p>
          <a:p>
            <a:pPr>
              <a:buNone/>
            </a:pPr>
            <a:endParaRPr lang="en-GB" dirty="0"/>
          </a:p>
          <a:p>
            <a:pPr>
              <a:buNone/>
            </a:pPr>
            <a:r>
              <a:rPr lang="en-GB" dirty="0"/>
              <a:t>In </a:t>
            </a:r>
            <a:r>
              <a:rPr lang="en-GB" b="1" dirty="0"/>
              <a:t>Angular</a:t>
            </a:r>
            <a:r>
              <a:rPr lang="en-GB" dirty="0"/>
              <a:t>, we manually trigger the button’s click event, then run </a:t>
            </a:r>
            <a:r>
              <a:rPr lang="en-GB" dirty="0" err="1"/>
              <a:t>detectChanges</a:t>
            </a:r>
            <a:r>
              <a:rPr lang="en-GB" dirty="0"/>
              <a:t>() to update the DOM, and assert what’s visible.</a:t>
            </a:r>
          </a:p>
          <a:p>
            <a:pPr>
              <a:buNone/>
            </a:pPr>
            <a:endParaRPr lang="en-GB" dirty="0"/>
          </a:p>
          <a:p>
            <a:r>
              <a:rPr lang="en-GB" dirty="0"/>
              <a:t>Both follow the </a:t>
            </a:r>
            <a:r>
              <a:rPr lang="en-GB" b="1" dirty="0"/>
              <a:t>AAA pattern</a:t>
            </a:r>
            <a:r>
              <a:rPr lang="en-GB" dirty="0"/>
              <a:t> making your tests </a:t>
            </a:r>
            <a:r>
              <a:rPr lang="en-GB" b="1" dirty="0"/>
              <a:t>clear, predictable, and behaviour-driven</a:t>
            </a:r>
            <a:r>
              <a:rPr lang="en-GB" dirty="0"/>
              <a:t>.</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31</a:t>
            </a:fld>
            <a:endParaRPr lang="en-GB"/>
          </a:p>
        </p:txBody>
      </p:sp>
    </p:spTree>
    <p:extLst>
      <p:ext uri="{BB962C8B-B14F-4D97-AF65-F5344CB8AC3E}">
        <p14:creationId xmlns:p14="http://schemas.microsoft.com/office/powerpoint/2010/main" val="13744072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When you write a unit test, your mindset should be this:</a:t>
            </a:r>
          </a:p>
          <a:p>
            <a:pPr>
              <a:buNone/>
            </a:pPr>
            <a:endParaRPr lang="en-GB" dirty="0"/>
          </a:p>
          <a:p>
            <a:pPr>
              <a:buNone/>
            </a:pPr>
            <a:r>
              <a:rPr lang="en-GB" b="1" dirty="0"/>
              <a:t>	I don’t care how the thing works — I care what it does.</a:t>
            </a:r>
          </a:p>
          <a:p>
            <a:pPr>
              <a:buNone/>
            </a:pPr>
            <a:endParaRPr lang="en-GB" dirty="0"/>
          </a:p>
          <a:p>
            <a:pPr>
              <a:buNone/>
            </a:pPr>
            <a:r>
              <a:rPr lang="en-GB" dirty="0"/>
              <a:t>That’s black-box testing.</a:t>
            </a:r>
          </a:p>
          <a:p>
            <a:pPr>
              <a:buNone/>
            </a:pPr>
            <a:endParaRPr lang="en-GB" dirty="0"/>
          </a:p>
          <a:p>
            <a:pPr>
              <a:buNone/>
            </a:pPr>
            <a:r>
              <a:rPr lang="en-GB" dirty="0"/>
              <a:t>The </a:t>
            </a:r>
            <a:r>
              <a:rPr lang="en-GB" b="1" dirty="0"/>
              <a:t>CUT</a:t>
            </a:r>
            <a:r>
              <a:rPr lang="en-GB" dirty="0"/>
              <a:t> — Component Under Test — could be a React component, an Angular service, or a simple function. </a:t>
            </a:r>
          </a:p>
          <a:p>
            <a:pPr>
              <a:buNone/>
            </a:pPr>
            <a:endParaRPr lang="en-GB" dirty="0"/>
          </a:p>
          <a:p>
            <a:pPr>
              <a:buNone/>
            </a:pPr>
            <a:r>
              <a:rPr lang="en-GB" dirty="0"/>
              <a:t>Whatever it is, you test it by interacting with its </a:t>
            </a:r>
            <a:r>
              <a:rPr lang="en-GB" b="1" dirty="0"/>
              <a:t>inputs</a:t>
            </a:r>
            <a:r>
              <a:rPr lang="en-GB" dirty="0"/>
              <a:t> (like props or method calls), and observing its </a:t>
            </a:r>
            <a:r>
              <a:rPr lang="en-GB" b="1" dirty="0"/>
              <a:t>outputs</a:t>
            </a:r>
            <a:r>
              <a:rPr lang="en-GB" dirty="0"/>
              <a:t> (like DOM changes, return values, or emitted events).</a:t>
            </a:r>
          </a:p>
          <a:p>
            <a:pPr>
              <a:buNone/>
            </a:pPr>
            <a:endParaRPr lang="en-GB" dirty="0"/>
          </a:p>
          <a:p>
            <a:pPr>
              <a:buNone/>
            </a:pPr>
            <a:r>
              <a:rPr lang="en-GB" dirty="0"/>
              <a:t>Everything it relies on — like API clients, child components, or shared services — should be </a:t>
            </a:r>
            <a:r>
              <a:rPr lang="en-GB" b="1" dirty="0"/>
              <a:t>mocked</a:t>
            </a:r>
            <a:r>
              <a:rPr lang="en-GB" dirty="0"/>
              <a:t>. </a:t>
            </a:r>
          </a:p>
          <a:p>
            <a:pPr>
              <a:buNone/>
            </a:pPr>
            <a:endParaRPr lang="en-GB" dirty="0"/>
          </a:p>
          <a:p>
            <a:pPr>
              <a:buNone/>
            </a:pPr>
            <a:r>
              <a:rPr lang="en-GB" dirty="0"/>
              <a:t>You're isolating the unit so the test remains focused, fast, and reliable.</a:t>
            </a:r>
          </a:p>
          <a:p>
            <a:pPr>
              <a:buNone/>
            </a:pPr>
            <a:endParaRPr lang="en-GB" dirty="0"/>
          </a:p>
          <a:p>
            <a:r>
              <a:rPr lang="en-GB" dirty="0"/>
              <a:t>This keeps your tests </a:t>
            </a:r>
            <a:r>
              <a:rPr lang="en-GB" b="1" dirty="0"/>
              <a:t>deterministic</a:t>
            </a:r>
            <a:r>
              <a:rPr lang="en-GB" dirty="0"/>
              <a:t>, </a:t>
            </a:r>
            <a:r>
              <a:rPr lang="en-GB" b="1" dirty="0"/>
              <a:t>focused</a:t>
            </a:r>
            <a:r>
              <a:rPr lang="en-GB" dirty="0"/>
              <a:t>, and </a:t>
            </a:r>
            <a:r>
              <a:rPr lang="en-GB" b="1" dirty="0"/>
              <a:t>easy to reason about</a:t>
            </a:r>
            <a:r>
              <a:rPr lang="en-GB" dirty="0"/>
              <a:t>.</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32</a:t>
            </a:fld>
            <a:endParaRPr lang="en-GB"/>
          </a:p>
        </p:txBody>
      </p:sp>
    </p:spTree>
    <p:extLst>
      <p:ext uri="{BB962C8B-B14F-4D97-AF65-F5344CB8AC3E}">
        <p14:creationId xmlns:p14="http://schemas.microsoft.com/office/powerpoint/2010/main" val="16353279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Encourage learners to test </a:t>
            </a:r>
            <a:r>
              <a:rPr lang="en-GB" b="1" dirty="0"/>
              <a:t>validation logic, user flow, and submission behaviour</a:t>
            </a:r>
          </a:p>
          <a:p>
            <a:br>
              <a:rPr lang="en-GB" dirty="0"/>
            </a:br>
            <a:r>
              <a:rPr lang="en-GB" dirty="0"/>
              <a:t>Focus on input → state → output</a:t>
            </a:r>
          </a:p>
          <a:p>
            <a:br>
              <a:rPr lang="en-GB" dirty="0"/>
            </a:br>
            <a:r>
              <a:rPr lang="en-GB" dirty="0"/>
              <a:t>TDD forces clear thinking about UX and form handling</a:t>
            </a:r>
          </a:p>
          <a:p>
            <a:endParaRPr lang="en-GB" dirty="0"/>
          </a:p>
          <a:p>
            <a:pPr>
              <a:buNone/>
            </a:pPr>
            <a:r>
              <a:rPr lang="en-GB" b="1" dirty="0"/>
              <a:t>React Tips</a:t>
            </a:r>
          </a:p>
          <a:p>
            <a:pPr>
              <a:buFont typeface="Arial" panose="020B0604020202020204" pitchFamily="34" charset="0"/>
              <a:buChar char="•"/>
            </a:pPr>
            <a:r>
              <a:rPr lang="en-GB" dirty="0"/>
              <a:t> Render form; assert inputs appear with </a:t>
            </a:r>
            <a:r>
              <a:rPr lang="en-GB" dirty="0" err="1"/>
              <a:t>getByLabelText</a:t>
            </a:r>
            <a:endParaRPr lang="en-GB" dirty="0"/>
          </a:p>
          <a:p>
            <a:pPr>
              <a:buFont typeface="Arial" panose="020B0604020202020204" pitchFamily="34" charset="0"/>
              <a:buChar char="•"/>
            </a:pPr>
            <a:r>
              <a:rPr lang="en-GB" dirty="0"/>
              <a:t> Simulate input with </a:t>
            </a:r>
            <a:r>
              <a:rPr lang="en-GB" dirty="0" err="1"/>
              <a:t>fireEvent.change</a:t>
            </a:r>
            <a:endParaRPr lang="en-GB" dirty="0"/>
          </a:p>
          <a:p>
            <a:pPr>
              <a:buFont typeface="Arial" panose="020B0604020202020204" pitchFamily="34" charset="0"/>
              <a:buChar char="•"/>
            </a:pPr>
            <a:r>
              <a:rPr lang="en-GB" dirty="0"/>
              <a:t> Submit with empty fields → expect error message</a:t>
            </a:r>
          </a:p>
          <a:p>
            <a:pPr>
              <a:buFont typeface="Arial" panose="020B0604020202020204" pitchFamily="34" charset="0"/>
              <a:buChar char="•"/>
            </a:pPr>
            <a:r>
              <a:rPr lang="en-GB" dirty="0"/>
              <a:t> Submit with valid data → expect </a:t>
            </a:r>
            <a:r>
              <a:rPr lang="en-GB" dirty="0" err="1"/>
              <a:t>onSubmit</a:t>
            </a:r>
            <a:r>
              <a:rPr lang="en-GB" dirty="0"/>
              <a:t>() call</a:t>
            </a:r>
          </a:p>
          <a:p>
            <a:pPr>
              <a:buFont typeface="Arial" panose="020B0604020202020204" pitchFamily="34" charset="0"/>
              <a:buChar char="•"/>
            </a:pPr>
            <a:r>
              <a:rPr lang="en-GB" dirty="0"/>
              <a:t> Use: </a:t>
            </a:r>
            <a:r>
              <a:rPr lang="en-GB" dirty="0" err="1"/>
              <a:t>useState</a:t>
            </a:r>
            <a:r>
              <a:rPr lang="en-GB" dirty="0"/>
              <a:t>, </a:t>
            </a:r>
            <a:r>
              <a:rPr lang="en-GB" dirty="0" err="1"/>
              <a:t>fireEvent.submit</a:t>
            </a:r>
            <a:r>
              <a:rPr lang="en-GB" dirty="0"/>
              <a:t>, </a:t>
            </a:r>
            <a:r>
              <a:rPr lang="en-GB" dirty="0" err="1"/>
              <a:t>getByText</a:t>
            </a:r>
            <a:r>
              <a:rPr lang="en-GB" dirty="0"/>
              <a:t>, </a:t>
            </a:r>
            <a:r>
              <a:rPr lang="en-GB" dirty="0" err="1"/>
              <a:t>queryByText</a:t>
            </a:r>
            <a:endParaRPr lang="en-GB" dirty="0"/>
          </a:p>
          <a:p>
            <a:pPr>
              <a:buFont typeface="Arial" panose="020B0604020202020204" pitchFamily="34" charset="0"/>
              <a:buChar char="•"/>
            </a:pPr>
            <a:endParaRPr lang="en-GB" dirty="0"/>
          </a:p>
          <a:p>
            <a:pPr>
              <a:buNone/>
            </a:pPr>
            <a:r>
              <a:rPr lang="en-GB" b="1" dirty="0"/>
              <a:t>Angular Tips</a:t>
            </a:r>
          </a:p>
          <a:p>
            <a:pPr>
              <a:buFont typeface="Arial" panose="020B0604020202020204" pitchFamily="34" charset="0"/>
              <a:buChar char="•"/>
            </a:pPr>
            <a:r>
              <a:rPr lang="en-GB" dirty="0"/>
              <a:t> Use </a:t>
            </a:r>
            <a:r>
              <a:rPr lang="en-GB" dirty="0" err="1"/>
              <a:t>TestBed</a:t>
            </a:r>
            <a:r>
              <a:rPr lang="en-GB" dirty="0"/>
              <a:t> to assert form renders with name + email inputs</a:t>
            </a:r>
          </a:p>
          <a:p>
            <a:pPr>
              <a:buFont typeface="Arial" panose="020B0604020202020204" pitchFamily="34" charset="0"/>
              <a:buChar char="•"/>
            </a:pPr>
            <a:r>
              <a:rPr lang="en-GB" dirty="0"/>
              <a:t> Check initial form state: invalid, untouched</a:t>
            </a:r>
          </a:p>
          <a:p>
            <a:pPr>
              <a:buFont typeface="Arial" panose="020B0604020202020204" pitchFamily="34" charset="0"/>
              <a:buChar char="•"/>
            </a:pPr>
            <a:r>
              <a:rPr lang="en-GB" dirty="0"/>
              <a:t> Simulate valid input → form becomes valid</a:t>
            </a:r>
          </a:p>
          <a:p>
            <a:pPr>
              <a:buFont typeface="Arial" panose="020B0604020202020204" pitchFamily="34" charset="0"/>
              <a:buChar char="•"/>
            </a:pPr>
            <a:r>
              <a:rPr lang="en-GB" dirty="0"/>
              <a:t> Submit with empty fields → expect error message</a:t>
            </a:r>
          </a:p>
          <a:p>
            <a:pPr>
              <a:buFont typeface="Arial" panose="020B0604020202020204" pitchFamily="34" charset="0"/>
              <a:buChar char="•"/>
            </a:pPr>
            <a:r>
              <a:rPr lang="en-GB" dirty="0"/>
              <a:t> Submit valid form → assert </a:t>
            </a:r>
            <a:r>
              <a:rPr lang="en-GB" dirty="0" err="1"/>
              <a:t>EventEmitter</a:t>
            </a:r>
            <a:r>
              <a:rPr lang="en-GB" dirty="0"/>
              <a:t> or handler is triggered</a:t>
            </a:r>
          </a:p>
          <a:p>
            <a:pPr>
              <a:buFont typeface="Arial" panose="020B0604020202020204" pitchFamily="34" charset="0"/>
              <a:buChar char="•"/>
            </a:pPr>
            <a:r>
              <a:rPr lang="en-GB" dirty="0"/>
              <a:t> Use: Reactive Forms, </a:t>
            </a:r>
            <a:r>
              <a:rPr lang="en-GB" dirty="0" err="1"/>
              <a:t>fixture.detectChanges</a:t>
            </a:r>
            <a:r>
              <a:rPr lang="en-GB" dirty="0"/>
              <a:t>(), </a:t>
            </a:r>
            <a:r>
              <a:rPr lang="en-GB" dirty="0" err="1"/>
              <a:t>FormBuilder</a:t>
            </a:r>
            <a:endParaRPr lang="en-GB" dirty="0"/>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33</a:t>
            </a:fld>
            <a:endParaRPr lang="en-GB"/>
          </a:p>
        </p:txBody>
      </p:sp>
    </p:spTree>
    <p:extLst>
      <p:ext uri="{BB962C8B-B14F-4D97-AF65-F5344CB8AC3E}">
        <p14:creationId xmlns:p14="http://schemas.microsoft.com/office/powerpoint/2010/main" val="34774651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C5BD9-88AE-6D83-F7D8-4EA43A62CE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C0C559-1681-77E9-7573-D679EE34C2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565EDB-6D19-D88B-3D5D-701839736778}"/>
              </a:ext>
            </a:extLst>
          </p:cNvPr>
          <p:cNvSpPr>
            <a:spLocks noGrp="1"/>
          </p:cNvSpPr>
          <p:nvPr>
            <p:ph type="body" idx="1"/>
          </p:nvPr>
        </p:nvSpPr>
        <p:spPr/>
        <p:txBody>
          <a:bodyPr/>
          <a:lstStyle/>
          <a:p>
            <a:r>
              <a:rPr lang="en-GB" dirty="0"/>
              <a:t>Reinforce </a:t>
            </a:r>
            <a:r>
              <a:rPr lang="en-GB" b="1" dirty="0"/>
              <a:t>UI state + event output testing</a:t>
            </a:r>
          </a:p>
          <a:p>
            <a:br>
              <a:rPr lang="en-GB" dirty="0"/>
            </a:br>
            <a:r>
              <a:rPr lang="en-GB" dirty="0"/>
              <a:t>Snapshot ≠ logic testing → use it for </a:t>
            </a:r>
            <a:r>
              <a:rPr lang="en-GB" b="1" dirty="0"/>
              <a:t>structural checks</a:t>
            </a:r>
            <a:r>
              <a:rPr lang="en-GB" dirty="0"/>
              <a:t> only</a:t>
            </a:r>
          </a:p>
          <a:p>
            <a:pPr>
              <a:buNone/>
            </a:pPr>
            <a:br>
              <a:rPr lang="en-GB" dirty="0"/>
            </a:br>
            <a:r>
              <a:rPr lang="en-GB" dirty="0"/>
              <a:t>Recommend role-based assertions (</a:t>
            </a:r>
            <a:r>
              <a:rPr lang="en-GB" dirty="0" err="1"/>
              <a:t>getByRole</a:t>
            </a:r>
            <a:r>
              <a:rPr lang="en-GB" dirty="0"/>
              <a:t>('dialog')) to support accessibility best practices</a:t>
            </a:r>
            <a:br>
              <a:rPr lang="en-GB" dirty="0"/>
            </a:br>
            <a:br>
              <a:rPr lang="en-GB" dirty="0"/>
            </a:br>
            <a:r>
              <a:rPr lang="en-GB" b="1" dirty="0"/>
              <a:t>React Instructions</a:t>
            </a:r>
          </a:p>
          <a:p>
            <a:pPr>
              <a:buFont typeface="Arial" panose="020B0604020202020204" pitchFamily="34" charset="0"/>
              <a:buChar char="•"/>
            </a:pPr>
            <a:r>
              <a:rPr lang="en-GB" dirty="0"/>
              <a:t> Write snapshot tests: closed vs open modal (</a:t>
            </a:r>
            <a:r>
              <a:rPr lang="en-GB" dirty="0" err="1"/>
              <a:t>asFragment</a:t>
            </a:r>
            <a:r>
              <a:rPr lang="en-GB" dirty="0"/>
              <a:t>() or </a:t>
            </a:r>
            <a:r>
              <a:rPr lang="en-GB" dirty="0" err="1"/>
              <a:t>toMatchSnapshot</a:t>
            </a:r>
            <a:r>
              <a:rPr lang="en-GB" dirty="0"/>
              <a:t>())</a:t>
            </a:r>
          </a:p>
          <a:p>
            <a:pPr>
              <a:buFont typeface="Arial" panose="020B0604020202020204" pitchFamily="34" charset="0"/>
              <a:buChar char="•"/>
            </a:pPr>
            <a:r>
              <a:rPr lang="en-GB" dirty="0"/>
              <a:t> Simulate “Open Modal” → expect modal content</a:t>
            </a:r>
          </a:p>
          <a:p>
            <a:pPr>
              <a:buFont typeface="Arial" panose="020B0604020202020204" pitchFamily="34" charset="0"/>
              <a:buChar char="•"/>
            </a:pPr>
            <a:r>
              <a:rPr lang="en-GB" dirty="0"/>
              <a:t> Simulate “Close” button → expect content to disappear</a:t>
            </a:r>
          </a:p>
          <a:p>
            <a:pPr>
              <a:buFont typeface="Arial" panose="020B0604020202020204" pitchFamily="34" charset="0"/>
              <a:buChar char="•"/>
            </a:pPr>
            <a:r>
              <a:rPr lang="en-GB" dirty="0"/>
              <a:t> Use </a:t>
            </a:r>
            <a:r>
              <a:rPr lang="en-GB" dirty="0" err="1"/>
              <a:t>isOpen</a:t>
            </a:r>
            <a:r>
              <a:rPr lang="en-GB" dirty="0"/>
              <a:t> (prop) and </a:t>
            </a:r>
            <a:r>
              <a:rPr lang="en-GB" dirty="0" err="1"/>
              <a:t>onClose</a:t>
            </a:r>
            <a:r>
              <a:rPr lang="en-GB" dirty="0"/>
              <a:t> (callback)</a:t>
            </a:r>
          </a:p>
          <a:p>
            <a:pPr>
              <a:buFont typeface="Arial" panose="020B0604020202020204" pitchFamily="34" charset="0"/>
              <a:buChar char="•"/>
            </a:pPr>
            <a:r>
              <a:rPr lang="en-GB" dirty="0"/>
              <a:t> Test for role="dialog" or aria-modal</a:t>
            </a:r>
          </a:p>
          <a:p>
            <a:pPr>
              <a:buNone/>
            </a:pPr>
            <a:endParaRPr lang="en-GB" b="1" dirty="0"/>
          </a:p>
          <a:p>
            <a:pPr>
              <a:buNone/>
            </a:pPr>
            <a:r>
              <a:rPr lang="en-GB" b="1" dirty="0"/>
              <a:t>Angular Instructions</a:t>
            </a:r>
          </a:p>
          <a:p>
            <a:pPr>
              <a:buFont typeface="Arial" panose="020B0604020202020204" pitchFamily="34" charset="0"/>
              <a:buChar char="•"/>
            </a:pPr>
            <a:r>
              <a:rPr lang="en-GB" dirty="0"/>
              <a:t> Pass @Input() </a:t>
            </a:r>
            <a:r>
              <a:rPr lang="en-GB" dirty="0" err="1"/>
              <a:t>isOpen</a:t>
            </a:r>
            <a:r>
              <a:rPr lang="en-GB" dirty="0"/>
              <a:t> = true → expect modal content</a:t>
            </a:r>
          </a:p>
          <a:p>
            <a:pPr>
              <a:buFont typeface="Arial" panose="020B0604020202020204" pitchFamily="34" charset="0"/>
              <a:buChar char="•"/>
            </a:pPr>
            <a:r>
              <a:rPr lang="en-GB" dirty="0"/>
              <a:t> @Input() </a:t>
            </a:r>
            <a:r>
              <a:rPr lang="en-GB" dirty="0" err="1"/>
              <a:t>isOpen</a:t>
            </a:r>
            <a:r>
              <a:rPr lang="en-GB" dirty="0"/>
              <a:t> = false → expect no modal content</a:t>
            </a:r>
          </a:p>
          <a:p>
            <a:pPr>
              <a:buFont typeface="Arial" panose="020B0604020202020204" pitchFamily="34" charset="0"/>
              <a:buChar char="•"/>
            </a:pPr>
            <a:r>
              <a:rPr lang="en-GB" dirty="0"/>
              <a:t> Click “Close” → spy on @Output() </a:t>
            </a:r>
            <a:r>
              <a:rPr lang="en-GB" dirty="0" err="1"/>
              <a:t>onClose.emit</a:t>
            </a:r>
            <a:r>
              <a:rPr lang="en-GB" dirty="0"/>
              <a:t>()</a:t>
            </a:r>
          </a:p>
          <a:p>
            <a:pPr>
              <a:buFont typeface="Arial" panose="020B0604020202020204" pitchFamily="34" charset="0"/>
              <a:buChar char="•"/>
            </a:pPr>
            <a:r>
              <a:rPr lang="en-GB" dirty="0"/>
              <a:t> Use </a:t>
            </a:r>
            <a:r>
              <a:rPr lang="en-GB" dirty="0" err="1"/>
              <a:t>fixture.detectChanges</a:t>
            </a:r>
            <a:r>
              <a:rPr lang="en-GB" dirty="0"/>
              <a:t>() after interactions</a:t>
            </a:r>
          </a:p>
          <a:p>
            <a:pPr>
              <a:buFont typeface="Arial" panose="020B0604020202020204" pitchFamily="34" charset="0"/>
              <a:buChar char="•"/>
            </a:pPr>
            <a:r>
              <a:rPr lang="en-GB" dirty="0"/>
              <a:t> Optionally test accessibility roles/attributes</a:t>
            </a:r>
          </a:p>
          <a:p>
            <a:endParaRPr lang="en-GB" dirty="0"/>
          </a:p>
        </p:txBody>
      </p:sp>
      <p:sp>
        <p:nvSpPr>
          <p:cNvPr id="4" name="Slide Number Placeholder 3">
            <a:extLst>
              <a:ext uri="{FF2B5EF4-FFF2-40B4-BE49-F238E27FC236}">
                <a16:creationId xmlns:a16="http://schemas.microsoft.com/office/drawing/2014/main" id="{14E8A433-E600-5F2B-98C1-D241253E4B71}"/>
              </a:ext>
            </a:extLst>
          </p:cNvPr>
          <p:cNvSpPr>
            <a:spLocks noGrp="1"/>
          </p:cNvSpPr>
          <p:nvPr>
            <p:ph type="sldNum" sz="quarter" idx="5"/>
          </p:nvPr>
        </p:nvSpPr>
        <p:spPr/>
        <p:txBody>
          <a:bodyPr/>
          <a:lstStyle/>
          <a:p>
            <a:fld id="{0242200E-873B-41F7-BAEC-04C0967A0E41}" type="slidenum">
              <a:rPr lang="en-GB" smtClean="0"/>
              <a:t>34</a:t>
            </a:fld>
            <a:endParaRPr lang="en-GB"/>
          </a:p>
        </p:txBody>
      </p:sp>
    </p:spTree>
    <p:extLst>
      <p:ext uri="{BB962C8B-B14F-4D97-AF65-F5344CB8AC3E}">
        <p14:creationId xmlns:p14="http://schemas.microsoft.com/office/powerpoint/2010/main" val="722530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One of the biggest causes of flaky or overcomplicated tests is </a:t>
            </a:r>
            <a:r>
              <a:rPr lang="en-GB" b="1" dirty="0"/>
              <a:t>tight coupling to dependents</a:t>
            </a:r>
            <a:r>
              <a:rPr lang="en-GB" dirty="0"/>
              <a:t> — things like child components, services, or APIs.</a:t>
            </a:r>
          </a:p>
          <a:p>
            <a:pPr>
              <a:buNone/>
            </a:pPr>
            <a:endParaRPr lang="en-GB" dirty="0"/>
          </a:p>
          <a:p>
            <a:pPr>
              <a:buNone/>
            </a:pPr>
            <a:r>
              <a:rPr lang="en-GB" dirty="0"/>
              <a:t>If your test breaks every time a child component changes — even when the parent component’s behaviour is correct — that's a red flag.</a:t>
            </a:r>
          </a:p>
          <a:p>
            <a:pPr>
              <a:buNone/>
            </a:pPr>
            <a:endParaRPr lang="en-GB" dirty="0"/>
          </a:p>
          <a:p>
            <a:pPr>
              <a:buNone/>
            </a:pPr>
            <a:r>
              <a:rPr lang="en-GB" dirty="0"/>
              <a:t>It usually means you’re reaching </a:t>
            </a:r>
            <a:r>
              <a:rPr lang="en-GB" i="1" dirty="0"/>
              <a:t>inside</a:t>
            </a:r>
            <a:r>
              <a:rPr lang="en-GB" dirty="0"/>
              <a:t> other components or asserting on things </a:t>
            </a:r>
            <a:r>
              <a:rPr lang="en-GB" b="1" dirty="0"/>
              <a:t>outside the responsibility of the CUT</a:t>
            </a:r>
            <a:r>
              <a:rPr lang="en-GB" dirty="0"/>
              <a:t>.</a:t>
            </a:r>
          </a:p>
          <a:p>
            <a:pPr>
              <a:buNone/>
            </a:pPr>
            <a:endParaRPr lang="en-GB" dirty="0"/>
          </a:p>
          <a:p>
            <a:pPr>
              <a:buNone/>
            </a:pPr>
            <a:r>
              <a:rPr lang="en-GB" dirty="0"/>
              <a:t>The solution is to </a:t>
            </a:r>
            <a:r>
              <a:rPr lang="en-GB" b="1" dirty="0"/>
              <a:t>mock or stub</a:t>
            </a:r>
            <a:r>
              <a:rPr lang="en-GB" dirty="0"/>
              <a:t> those dependents. </a:t>
            </a:r>
          </a:p>
          <a:p>
            <a:pPr>
              <a:buNone/>
            </a:pPr>
            <a:r>
              <a:rPr lang="en-GB" dirty="0"/>
              <a:t>	Only test what the current component should control:</a:t>
            </a:r>
          </a:p>
          <a:p>
            <a:pPr lvl="3">
              <a:buFont typeface="Arial" panose="020B0604020202020204" pitchFamily="34" charset="0"/>
              <a:buChar char="•"/>
            </a:pPr>
            <a:r>
              <a:rPr lang="en-GB" dirty="0"/>
              <a:t> Is it rendering the child?</a:t>
            </a:r>
          </a:p>
          <a:p>
            <a:pPr lvl="3">
              <a:buFont typeface="Arial" panose="020B0604020202020204" pitchFamily="34" charset="0"/>
              <a:buChar char="•"/>
            </a:pPr>
            <a:r>
              <a:rPr lang="en-GB" dirty="0"/>
              <a:t> Is it calling the service correctly?</a:t>
            </a:r>
          </a:p>
          <a:p>
            <a:pPr lvl="3">
              <a:buFont typeface="Arial" panose="020B0604020202020204" pitchFamily="34" charset="0"/>
              <a:buChar char="•"/>
            </a:pPr>
            <a:r>
              <a:rPr lang="en-GB" dirty="0"/>
              <a:t> Is it emitting the right output?</a:t>
            </a:r>
          </a:p>
          <a:p>
            <a:pPr lvl="1">
              <a:buFont typeface="Arial" panose="020B0604020202020204" pitchFamily="34" charset="0"/>
              <a:buChar char="•"/>
            </a:pPr>
            <a:endParaRPr lang="en-GB" dirty="0"/>
          </a:p>
          <a:p>
            <a:r>
              <a:rPr lang="en-GB" dirty="0"/>
              <a:t>Keep your test boundaries clean. Let each unit own its own tests.</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35</a:t>
            </a:fld>
            <a:endParaRPr lang="en-GB"/>
          </a:p>
        </p:txBody>
      </p:sp>
    </p:spTree>
    <p:extLst>
      <p:ext uri="{BB962C8B-B14F-4D97-AF65-F5344CB8AC3E}">
        <p14:creationId xmlns:p14="http://schemas.microsoft.com/office/powerpoint/2010/main" val="8620997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move on to </a:t>
            </a:r>
            <a:r>
              <a:rPr lang="en-GB" b="1" dirty="0"/>
              <a:t>Test Doubles</a:t>
            </a:r>
            <a:endParaRPr lang="en-GB" dirty="0"/>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36</a:t>
            </a:fld>
            <a:endParaRPr lang="en-GB"/>
          </a:p>
        </p:txBody>
      </p:sp>
    </p:spTree>
    <p:extLst>
      <p:ext uri="{BB962C8B-B14F-4D97-AF65-F5344CB8AC3E}">
        <p14:creationId xmlns:p14="http://schemas.microsoft.com/office/powerpoint/2010/main" val="20851074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These terms get used interchangeably a lot, but they actually serve different purposes.</a:t>
            </a:r>
          </a:p>
          <a:p>
            <a:pPr>
              <a:buNone/>
            </a:pPr>
            <a:endParaRPr lang="en-GB" dirty="0"/>
          </a:p>
          <a:p>
            <a:pPr lvl="1">
              <a:buFont typeface="Arial" panose="020B0604020202020204" pitchFamily="34" charset="0"/>
              <a:buChar char="•"/>
            </a:pPr>
            <a:r>
              <a:rPr lang="en-GB" dirty="0"/>
              <a:t> A </a:t>
            </a:r>
            <a:r>
              <a:rPr lang="en-GB" b="1" dirty="0"/>
              <a:t>stub</a:t>
            </a:r>
            <a:r>
              <a:rPr lang="en-GB" dirty="0"/>
              <a:t> is like a controlled shortcut — it replaces a function or method and just gives back a value you decide.</a:t>
            </a:r>
          </a:p>
          <a:p>
            <a:pPr lvl="1">
              <a:buFont typeface="Arial" panose="020B0604020202020204" pitchFamily="34" charset="0"/>
              <a:buChar char="•"/>
            </a:pPr>
            <a:endParaRPr lang="en-GB" dirty="0"/>
          </a:p>
          <a:p>
            <a:pPr lvl="1">
              <a:buFont typeface="Arial" panose="020B0604020202020204" pitchFamily="34" charset="0"/>
              <a:buChar char="•"/>
            </a:pPr>
            <a:r>
              <a:rPr lang="en-GB" dirty="0"/>
              <a:t> A </a:t>
            </a:r>
            <a:r>
              <a:rPr lang="en-GB" b="1" dirty="0"/>
              <a:t>mock</a:t>
            </a:r>
            <a:r>
              <a:rPr lang="en-GB" dirty="0"/>
              <a:t> does that too but also keeps track of </a:t>
            </a:r>
            <a:r>
              <a:rPr lang="en-GB" b="1" dirty="0"/>
              <a:t>how</a:t>
            </a:r>
            <a:r>
              <a:rPr lang="en-GB" dirty="0"/>
              <a:t> it's used: how many times, with which arguments, and so on. It’s like a stub with memory.</a:t>
            </a:r>
          </a:p>
          <a:p>
            <a:pPr lvl="1">
              <a:buFont typeface="Arial" panose="020B0604020202020204" pitchFamily="34" charset="0"/>
              <a:buChar char="•"/>
            </a:pPr>
            <a:endParaRPr lang="en-GB" dirty="0"/>
          </a:p>
          <a:p>
            <a:pPr lvl="1">
              <a:buFont typeface="Arial" panose="020B0604020202020204" pitchFamily="34" charset="0"/>
              <a:buChar char="•"/>
            </a:pPr>
            <a:r>
              <a:rPr lang="en-GB" dirty="0"/>
              <a:t> A </a:t>
            </a:r>
            <a:r>
              <a:rPr lang="en-GB" b="1" dirty="0"/>
              <a:t>spy</a:t>
            </a:r>
            <a:r>
              <a:rPr lang="en-GB" dirty="0"/>
              <a:t> wraps a real function instead of replacing it. You let the original logic run, but you also get a record of how it was used.</a:t>
            </a:r>
          </a:p>
          <a:p>
            <a:pPr>
              <a:buNone/>
            </a:pPr>
            <a:endParaRPr lang="en-GB" dirty="0"/>
          </a:p>
          <a:p>
            <a:pPr>
              <a:buNone/>
            </a:pPr>
            <a:r>
              <a:rPr lang="en-GB" dirty="0"/>
              <a:t>In Jest, we typically use </a:t>
            </a:r>
            <a:r>
              <a:rPr lang="en-GB" dirty="0" err="1"/>
              <a:t>jest.fn</a:t>
            </a:r>
            <a:r>
              <a:rPr lang="en-GB" dirty="0"/>
              <a:t>() for all three </a:t>
            </a:r>
          </a:p>
          <a:p>
            <a:pPr>
              <a:buNone/>
            </a:pPr>
            <a:r>
              <a:rPr lang="en-GB" dirty="0"/>
              <a:t>	— and then we adjust how we use it depending on whether we’re stubbing, mocking, or spying.</a:t>
            </a:r>
          </a:p>
          <a:p>
            <a:pPr>
              <a:buNone/>
            </a:pPr>
            <a:endParaRPr lang="en-GB" dirty="0"/>
          </a:p>
          <a:p>
            <a:r>
              <a:rPr lang="en-GB" dirty="0"/>
              <a:t>The trick is to pick the right tool for the job </a:t>
            </a:r>
          </a:p>
          <a:p>
            <a:r>
              <a:rPr lang="en-GB" dirty="0"/>
              <a:t>	— don’t </a:t>
            </a:r>
            <a:r>
              <a:rPr lang="en-GB" dirty="0" err="1"/>
              <a:t>overmock</a:t>
            </a:r>
            <a:r>
              <a:rPr lang="en-GB" dirty="0"/>
              <a:t>, and don’t spy unless you really need to.</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37</a:t>
            </a:fld>
            <a:endParaRPr lang="en-GB"/>
          </a:p>
        </p:txBody>
      </p:sp>
    </p:spTree>
    <p:extLst>
      <p:ext uri="{BB962C8B-B14F-4D97-AF65-F5344CB8AC3E}">
        <p14:creationId xmlns:p14="http://schemas.microsoft.com/office/powerpoint/2010/main" val="6201104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Isolation isn’t just a testing preference — it’s a </a:t>
            </a:r>
            <a:r>
              <a:rPr lang="en-GB" b="1" dirty="0"/>
              <a:t>fundamental design strategy</a:t>
            </a:r>
            <a:r>
              <a:rPr lang="en-GB" dirty="0"/>
              <a:t>.</a:t>
            </a:r>
          </a:p>
          <a:p>
            <a:pPr>
              <a:buNone/>
            </a:pPr>
            <a:endParaRPr lang="en-GB" dirty="0"/>
          </a:p>
          <a:p>
            <a:pPr>
              <a:buNone/>
            </a:pPr>
            <a:r>
              <a:rPr lang="en-GB" dirty="0"/>
              <a:t>When your tests are isolated:</a:t>
            </a:r>
          </a:p>
          <a:p>
            <a:pPr lvl="1">
              <a:buFont typeface="Arial" panose="020B0604020202020204" pitchFamily="34" charset="0"/>
              <a:buChar char="•"/>
            </a:pPr>
            <a:r>
              <a:rPr lang="en-GB" dirty="0"/>
              <a:t> They’re </a:t>
            </a:r>
            <a:r>
              <a:rPr lang="en-GB" b="1" dirty="0"/>
              <a:t>fast</a:t>
            </a:r>
            <a:endParaRPr lang="en-GB" dirty="0"/>
          </a:p>
          <a:p>
            <a:pPr lvl="1">
              <a:buFont typeface="Arial" panose="020B0604020202020204" pitchFamily="34" charset="0"/>
              <a:buChar char="•"/>
            </a:pPr>
            <a:r>
              <a:rPr lang="en-GB" dirty="0"/>
              <a:t> They’re </a:t>
            </a:r>
            <a:r>
              <a:rPr lang="en-GB" b="1" dirty="0"/>
              <a:t>reliable</a:t>
            </a:r>
            <a:endParaRPr lang="en-GB" dirty="0"/>
          </a:p>
          <a:p>
            <a:pPr lvl="1">
              <a:buFont typeface="Arial" panose="020B0604020202020204" pitchFamily="34" charset="0"/>
              <a:buChar char="•"/>
            </a:pPr>
            <a:r>
              <a:rPr lang="en-GB" dirty="0"/>
              <a:t> And they can run anywhere — including inside your </a:t>
            </a:r>
            <a:r>
              <a:rPr lang="en-GB" b="1" dirty="0"/>
              <a:t>build pipeline</a:t>
            </a:r>
          </a:p>
          <a:p>
            <a:pPr lvl="1">
              <a:buFont typeface="Arial" panose="020B0604020202020204" pitchFamily="34" charset="0"/>
              <a:buChar char="•"/>
            </a:pPr>
            <a:endParaRPr lang="en-GB" dirty="0"/>
          </a:p>
          <a:p>
            <a:pPr>
              <a:buNone/>
            </a:pPr>
            <a:r>
              <a:rPr lang="en-GB" dirty="0"/>
              <a:t>We use </a:t>
            </a:r>
            <a:r>
              <a:rPr lang="en-GB" b="1" dirty="0"/>
              <a:t>test doubles</a:t>
            </a:r>
            <a:r>
              <a:rPr lang="en-GB" dirty="0"/>
              <a:t> (like mocks and stubs) to simulate things the component depends on — maybe a service, a fetch call, a database, or a child component. </a:t>
            </a:r>
          </a:p>
          <a:p>
            <a:pPr>
              <a:buNone/>
            </a:pPr>
            <a:endParaRPr lang="en-GB" dirty="0"/>
          </a:p>
          <a:p>
            <a:pPr>
              <a:buNone/>
            </a:pPr>
            <a:r>
              <a:rPr lang="en-GB" dirty="0"/>
              <a:t>This lets us test the unit </a:t>
            </a:r>
            <a:r>
              <a:rPr lang="en-GB" b="1" dirty="0"/>
              <a:t>without needing the rest of the system to be finished.</a:t>
            </a:r>
            <a:endParaRPr lang="en-GB" dirty="0"/>
          </a:p>
          <a:p>
            <a:pPr>
              <a:buNone/>
            </a:pPr>
            <a:r>
              <a:rPr lang="en-GB" dirty="0"/>
              <a:t>Imagine you’re waiting on another developer to finish an API. </a:t>
            </a:r>
          </a:p>
          <a:p>
            <a:pPr>
              <a:buNone/>
            </a:pPr>
            <a:endParaRPr lang="en-GB" dirty="0"/>
          </a:p>
          <a:p>
            <a:pPr>
              <a:buNone/>
            </a:pPr>
            <a:r>
              <a:rPr lang="en-GB" dirty="0"/>
              <a:t>With test doubles, you don’t need to wait — you can simulate the behaviour and continue writing your component.</a:t>
            </a:r>
          </a:p>
          <a:p>
            <a:pPr>
              <a:buNone/>
            </a:pPr>
            <a:endParaRPr lang="en-GB" dirty="0"/>
          </a:p>
          <a:p>
            <a:pPr>
              <a:buNone/>
            </a:pPr>
            <a:r>
              <a:rPr lang="en-GB" dirty="0"/>
              <a:t>Also, remember: pipelines are unforgiving. </a:t>
            </a:r>
          </a:p>
          <a:p>
            <a:pPr>
              <a:buNone/>
            </a:pPr>
            <a:endParaRPr lang="en-GB" dirty="0"/>
          </a:p>
          <a:p>
            <a:pPr>
              <a:buNone/>
            </a:pPr>
            <a:r>
              <a:rPr lang="en-GB" dirty="0"/>
              <a:t>A test that hits a real service or DB is </a:t>
            </a:r>
            <a:r>
              <a:rPr lang="en-GB" b="1" dirty="0"/>
              <a:t>guaranteed to break at the worst time</a:t>
            </a:r>
            <a:r>
              <a:rPr lang="en-GB" dirty="0"/>
              <a:t> — often for reasons that have nothing to do with your code.</a:t>
            </a:r>
          </a:p>
          <a:p>
            <a:pPr>
              <a:buNone/>
            </a:pPr>
            <a:endParaRPr lang="en-GB" dirty="0"/>
          </a:p>
          <a:p>
            <a:r>
              <a:rPr lang="en-GB" dirty="0"/>
              <a:t>Isolation gives you </a:t>
            </a:r>
            <a:r>
              <a:rPr lang="en-GB" b="1" dirty="0"/>
              <a:t>freedom to move quickly</a:t>
            </a:r>
            <a:r>
              <a:rPr lang="en-GB" dirty="0"/>
              <a:t>, and confidence to refactor without fear.</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38</a:t>
            </a:fld>
            <a:endParaRPr lang="en-GB"/>
          </a:p>
        </p:txBody>
      </p:sp>
    </p:spTree>
    <p:extLst>
      <p:ext uri="{BB962C8B-B14F-4D97-AF65-F5344CB8AC3E}">
        <p14:creationId xmlns:p14="http://schemas.microsoft.com/office/powerpoint/2010/main" val="5057277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Let’s look at a realistic example that breaks test isolation: a component like </a:t>
            </a:r>
            <a:r>
              <a:rPr lang="en-GB" dirty="0" err="1"/>
              <a:t>FileLoader</a:t>
            </a:r>
            <a:r>
              <a:rPr lang="en-GB" dirty="0"/>
              <a:t>.</a:t>
            </a:r>
          </a:p>
          <a:p>
            <a:pPr>
              <a:buNone/>
            </a:pPr>
            <a:endParaRPr lang="en-GB" dirty="0"/>
          </a:p>
          <a:p>
            <a:pPr>
              <a:buNone/>
            </a:pPr>
            <a:r>
              <a:rPr lang="en-GB" dirty="0"/>
              <a:t>This component might make an API call like GET /files/:id to fetch and render file content. </a:t>
            </a:r>
          </a:p>
          <a:p>
            <a:pPr>
              <a:buNone/>
            </a:pPr>
            <a:endParaRPr lang="en-GB" dirty="0"/>
          </a:p>
          <a:p>
            <a:pPr>
              <a:buNone/>
            </a:pPr>
            <a:r>
              <a:rPr lang="en-GB" dirty="0"/>
              <a:t>That’s fine in production — but in a unit test, it causes problems:</a:t>
            </a:r>
          </a:p>
          <a:p>
            <a:pPr lvl="1">
              <a:buFont typeface="Arial" panose="020B0604020202020204" pitchFamily="34" charset="0"/>
              <a:buChar char="•"/>
            </a:pPr>
            <a:r>
              <a:rPr lang="en-GB" dirty="0"/>
              <a:t> If the API’s not available, the test fails</a:t>
            </a:r>
          </a:p>
          <a:p>
            <a:pPr lvl="1">
              <a:buFont typeface="Arial" panose="020B0604020202020204" pitchFamily="34" charset="0"/>
              <a:buChar char="•"/>
            </a:pPr>
            <a:r>
              <a:rPr lang="en-GB" dirty="0"/>
              <a:t> If the API returns different data tomorrow, the test fails again</a:t>
            </a:r>
          </a:p>
          <a:p>
            <a:pPr lvl="1">
              <a:buFont typeface="Arial" panose="020B0604020202020204" pitchFamily="34" charset="0"/>
              <a:buChar char="•"/>
            </a:pPr>
            <a:r>
              <a:rPr lang="en-GB" dirty="0"/>
              <a:t> The test is now slow and fragile</a:t>
            </a:r>
          </a:p>
          <a:p>
            <a:pPr lvl="1">
              <a:buFont typeface="Arial" panose="020B0604020202020204" pitchFamily="34" charset="0"/>
              <a:buChar char="•"/>
            </a:pPr>
            <a:endParaRPr lang="en-GB" dirty="0"/>
          </a:p>
          <a:p>
            <a:pPr>
              <a:buNone/>
            </a:pPr>
            <a:r>
              <a:rPr lang="en-GB" dirty="0"/>
              <a:t>This is where </a:t>
            </a:r>
            <a:r>
              <a:rPr lang="en-GB" b="1" dirty="0"/>
              <a:t>stubs</a:t>
            </a:r>
            <a:r>
              <a:rPr lang="en-GB" dirty="0"/>
              <a:t> come in. </a:t>
            </a:r>
          </a:p>
          <a:p>
            <a:pPr>
              <a:buNone/>
            </a:pPr>
            <a:endParaRPr lang="en-GB" dirty="0"/>
          </a:p>
          <a:p>
            <a:pPr>
              <a:buNone/>
            </a:pPr>
            <a:r>
              <a:rPr lang="en-GB" dirty="0"/>
              <a:t>Instead of calling the real API, we stub the fetch method or service to return </a:t>
            </a:r>
            <a:r>
              <a:rPr lang="en-GB" b="1" dirty="0"/>
              <a:t>a known response</a:t>
            </a:r>
            <a:r>
              <a:rPr lang="en-GB" dirty="0"/>
              <a:t> like { content: 'Sample text’ }.</a:t>
            </a:r>
          </a:p>
          <a:p>
            <a:pPr>
              <a:buNone/>
            </a:pPr>
            <a:endParaRPr lang="en-GB" dirty="0"/>
          </a:p>
          <a:p>
            <a:pPr>
              <a:buNone/>
            </a:pPr>
            <a:r>
              <a:rPr lang="en-GB" dirty="0"/>
              <a:t>That gives us a consistent test environment and a fast feedback loop.</a:t>
            </a:r>
          </a:p>
          <a:p>
            <a:pPr>
              <a:buNone/>
            </a:pPr>
            <a:endParaRPr lang="en-GB" dirty="0"/>
          </a:p>
          <a:p>
            <a:r>
              <a:rPr lang="en-GB" dirty="0"/>
              <a:t>The test now controls the data, and we can verify that the component behaves correctly </a:t>
            </a:r>
            <a:r>
              <a:rPr lang="en-GB" b="1" dirty="0"/>
              <a:t>without waiting on external systems.</a:t>
            </a:r>
            <a:endParaRPr lang="en-GB" dirty="0"/>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39</a:t>
            </a:fld>
            <a:endParaRPr lang="en-GB"/>
          </a:p>
        </p:txBody>
      </p:sp>
    </p:spTree>
    <p:extLst>
      <p:ext uri="{BB962C8B-B14F-4D97-AF65-F5344CB8AC3E}">
        <p14:creationId xmlns:p14="http://schemas.microsoft.com/office/powerpoint/2010/main" val="2446434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491BD-EF93-0485-14FE-ACDBCA260D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8A9369-9F48-CDB8-0E1A-15654BA140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E7A808-D824-A3E2-70C1-317BF6E8D349}"/>
              </a:ext>
            </a:extLst>
          </p:cNvPr>
          <p:cNvSpPr>
            <a:spLocks noGrp="1"/>
          </p:cNvSpPr>
          <p:nvPr>
            <p:ph type="body" idx="1"/>
          </p:nvPr>
        </p:nvSpPr>
        <p:spPr/>
        <p:txBody>
          <a:bodyPr/>
          <a:lstStyle/>
          <a:p>
            <a:pPr>
              <a:buNone/>
            </a:pPr>
            <a:r>
              <a:rPr lang="en-GB" dirty="0"/>
              <a:t>This is not a lecture-heavy course. You won’t be passively absorbing content—you’ll be writing a </a:t>
            </a:r>
            <a:r>
              <a:rPr lang="en-GB" b="1" dirty="0"/>
              <a:t>lot of code</a:t>
            </a:r>
            <a:r>
              <a:rPr lang="en-GB" dirty="0"/>
              <a:t>, starting today.</a:t>
            </a:r>
          </a:p>
          <a:p>
            <a:pPr>
              <a:buNone/>
            </a:pPr>
            <a:endParaRPr lang="en-GB" dirty="0"/>
          </a:p>
          <a:p>
            <a:pPr>
              <a:buNone/>
            </a:pPr>
            <a:r>
              <a:rPr lang="en-GB" dirty="0"/>
              <a:t>I’ll introduce each concept with a quick explanation, show you how it looks in practice with a </a:t>
            </a:r>
            <a:r>
              <a:rPr lang="en-GB" b="1" dirty="0"/>
              <a:t>live demo</a:t>
            </a:r>
            <a:r>
              <a:rPr lang="en-GB" dirty="0"/>
              <a:t>, and then hand it over to you to </a:t>
            </a:r>
            <a:r>
              <a:rPr lang="en-GB" b="1" dirty="0"/>
              <a:t>do it yourself</a:t>
            </a:r>
            <a:r>
              <a:rPr lang="en-GB" dirty="0"/>
              <a:t>.</a:t>
            </a:r>
          </a:p>
          <a:p>
            <a:pPr>
              <a:buNone/>
            </a:pPr>
            <a:endParaRPr lang="en-GB" dirty="0"/>
          </a:p>
          <a:p>
            <a:pPr>
              <a:buNone/>
            </a:pPr>
            <a:r>
              <a:rPr lang="en-GB" dirty="0"/>
              <a:t>That’s why this quote is front and centre:</a:t>
            </a:r>
          </a:p>
          <a:p>
            <a:pPr>
              <a:buNone/>
            </a:pPr>
            <a:r>
              <a:rPr lang="en-GB" dirty="0"/>
              <a:t>	</a:t>
            </a:r>
            <a:r>
              <a:rPr lang="en-GB" sz="5400" dirty="0"/>
              <a:t>‘Hear and forget, see and remember, do and understand.’</a:t>
            </a:r>
          </a:p>
          <a:p>
            <a:pPr>
              <a:buNone/>
            </a:pPr>
            <a:endParaRPr lang="en-GB" dirty="0"/>
          </a:p>
          <a:p>
            <a:r>
              <a:rPr lang="en-GB" dirty="0"/>
              <a:t>You’ll retain this much more effectively by </a:t>
            </a:r>
            <a:r>
              <a:rPr lang="en-GB" b="1" dirty="0"/>
              <a:t>getting your hands dirty.</a:t>
            </a:r>
            <a:r>
              <a:rPr lang="en-GB" dirty="0"/>
              <a:t> And remember: TDD isn’t something you </a:t>
            </a:r>
            <a:r>
              <a:rPr lang="en-GB" i="1" dirty="0"/>
              <a:t>understand</a:t>
            </a:r>
            <a:r>
              <a:rPr lang="en-GB" dirty="0"/>
              <a:t> immediately—it’s something you </a:t>
            </a:r>
            <a:r>
              <a:rPr lang="en-GB" b="1" dirty="0"/>
              <a:t>develop a feel for</a:t>
            </a:r>
            <a:r>
              <a:rPr lang="en-GB" dirty="0"/>
              <a:t> through repetition and reflection.”</a:t>
            </a:r>
          </a:p>
        </p:txBody>
      </p:sp>
      <p:sp>
        <p:nvSpPr>
          <p:cNvPr id="4" name="Slide Number Placeholder 3">
            <a:extLst>
              <a:ext uri="{FF2B5EF4-FFF2-40B4-BE49-F238E27FC236}">
                <a16:creationId xmlns:a16="http://schemas.microsoft.com/office/drawing/2014/main" id="{7F6E4EC4-5EDC-3D2E-5A0A-6A13A8EDDC61}"/>
              </a:ext>
            </a:extLst>
          </p:cNvPr>
          <p:cNvSpPr>
            <a:spLocks noGrp="1"/>
          </p:cNvSpPr>
          <p:nvPr>
            <p:ph type="sldNum" sz="quarter" idx="5"/>
          </p:nvPr>
        </p:nvSpPr>
        <p:spPr/>
        <p:txBody>
          <a:bodyPr/>
          <a:lstStyle/>
          <a:p>
            <a:fld id="{0242200E-873B-41F7-BAEC-04C0967A0E41}" type="slidenum">
              <a:rPr lang="en-GB" smtClean="0"/>
              <a:t>4</a:t>
            </a:fld>
            <a:endParaRPr lang="en-GB"/>
          </a:p>
        </p:txBody>
      </p:sp>
    </p:spTree>
    <p:extLst>
      <p:ext uri="{BB962C8B-B14F-4D97-AF65-F5344CB8AC3E}">
        <p14:creationId xmlns:p14="http://schemas.microsoft.com/office/powerpoint/2010/main" val="8373226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Here’s how we solve the external dependency problem using </a:t>
            </a:r>
            <a:r>
              <a:rPr lang="en-GB" b="1" dirty="0"/>
              <a:t>stubs</a:t>
            </a:r>
            <a:r>
              <a:rPr lang="en-GB" dirty="0"/>
              <a:t> in both React and Angular.</a:t>
            </a:r>
          </a:p>
          <a:p>
            <a:pPr>
              <a:buNone/>
            </a:pPr>
            <a:endParaRPr lang="en-GB" dirty="0"/>
          </a:p>
          <a:p>
            <a:pPr>
              <a:buNone/>
            </a:pPr>
            <a:r>
              <a:rPr lang="en-GB" dirty="0"/>
              <a:t>In </a:t>
            </a:r>
            <a:r>
              <a:rPr lang="en-GB" b="1" dirty="0"/>
              <a:t>React</a:t>
            </a:r>
            <a:r>
              <a:rPr lang="en-GB" dirty="0"/>
              <a:t>, we use </a:t>
            </a:r>
            <a:r>
              <a:rPr lang="en-GB" dirty="0" err="1"/>
              <a:t>jest.mock</a:t>
            </a:r>
            <a:r>
              <a:rPr lang="en-GB" dirty="0"/>
              <a:t>() to replace the real fetch function with one that returns a </a:t>
            </a:r>
            <a:r>
              <a:rPr lang="en-GB" b="1" dirty="0"/>
              <a:t>canned response</a:t>
            </a:r>
            <a:r>
              <a:rPr lang="en-GB" dirty="0"/>
              <a:t>.</a:t>
            </a:r>
          </a:p>
          <a:p>
            <a:pPr>
              <a:buNone/>
            </a:pPr>
            <a:endParaRPr lang="en-GB" dirty="0"/>
          </a:p>
          <a:p>
            <a:pPr>
              <a:buNone/>
            </a:pPr>
            <a:r>
              <a:rPr lang="en-GB" dirty="0"/>
              <a:t>In </a:t>
            </a:r>
            <a:r>
              <a:rPr lang="en-GB" b="1" dirty="0"/>
              <a:t>Angular</a:t>
            </a:r>
            <a:r>
              <a:rPr lang="en-GB" dirty="0"/>
              <a:t>, we provide a </a:t>
            </a:r>
            <a:r>
              <a:rPr lang="en-GB" b="1" dirty="0"/>
              <a:t>mocked service</a:t>
            </a:r>
            <a:r>
              <a:rPr lang="en-GB" dirty="0"/>
              <a:t> using the testing module’s providers array, and again use </a:t>
            </a:r>
            <a:r>
              <a:rPr lang="en-GB" dirty="0" err="1"/>
              <a:t>jest.fn</a:t>
            </a:r>
            <a:r>
              <a:rPr lang="en-GB" dirty="0"/>
              <a:t>() to return a controlled response.</a:t>
            </a:r>
          </a:p>
          <a:p>
            <a:pPr>
              <a:buNone/>
            </a:pPr>
            <a:endParaRPr lang="en-GB" dirty="0"/>
          </a:p>
          <a:p>
            <a:pPr>
              <a:buNone/>
            </a:pPr>
            <a:r>
              <a:rPr lang="en-GB" dirty="0"/>
              <a:t>In both cases, the test:</a:t>
            </a:r>
          </a:p>
          <a:p>
            <a:pPr lvl="1">
              <a:buFont typeface="Arial" panose="020B0604020202020204" pitchFamily="34" charset="0"/>
              <a:buChar char="•"/>
            </a:pPr>
            <a:r>
              <a:rPr lang="en-GB" dirty="0"/>
              <a:t> Runs quickly</a:t>
            </a:r>
          </a:p>
          <a:p>
            <a:pPr lvl="1">
              <a:buFont typeface="Arial" panose="020B0604020202020204" pitchFamily="34" charset="0"/>
              <a:buChar char="•"/>
            </a:pPr>
            <a:r>
              <a:rPr lang="en-GB" dirty="0"/>
              <a:t> Doesn’t depend on the real API</a:t>
            </a:r>
          </a:p>
          <a:p>
            <a:pPr lvl="1">
              <a:buFont typeface="Arial" panose="020B0604020202020204" pitchFamily="34" charset="0"/>
              <a:buChar char="•"/>
            </a:pPr>
            <a:r>
              <a:rPr lang="en-GB" dirty="0"/>
              <a:t> Only fails if the component doesn’t render the response correctly</a:t>
            </a:r>
          </a:p>
          <a:p>
            <a:pPr lvl="1">
              <a:buFont typeface="Arial" panose="020B0604020202020204" pitchFamily="34" charset="0"/>
              <a:buChar char="•"/>
            </a:pPr>
            <a:endParaRPr lang="en-GB" dirty="0"/>
          </a:p>
          <a:p>
            <a:r>
              <a:rPr lang="en-GB" dirty="0"/>
              <a:t>This lets us </a:t>
            </a:r>
            <a:r>
              <a:rPr lang="en-GB" b="1" dirty="0"/>
              <a:t>test in isolation</a:t>
            </a:r>
            <a:r>
              <a:rPr lang="en-GB" dirty="0"/>
              <a:t> while still simulating real user flows.</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40</a:t>
            </a:fld>
            <a:endParaRPr lang="en-GB"/>
          </a:p>
        </p:txBody>
      </p:sp>
    </p:spTree>
    <p:extLst>
      <p:ext uri="{BB962C8B-B14F-4D97-AF65-F5344CB8AC3E}">
        <p14:creationId xmlns:p14="http://schemas.microsoft.com/office/powerpoint/2010/main" val="960268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Reinforce </a:t>
            </a:r>
            <a:r>
              <a:rPr lang="en-GB" b="1" dirty="0"/>
              <a:t>test isolation</a:t>
            </a:r>
            <a:r>
              <a:rPr lang="en-GB" dirty="0"/>
              <a:t> and </a:t>
            </a:r>
            <a:r>
              <a:rPr lang="en-GB" b="1" dirty="0"/>
              <a:t>behaviour-driven testing</a:t>
            </a:r>
          </a:p>
          <a:p>
            <a:br>
              <a:rPr lang="en-GB" dirty="0"/>
            </a:br>
            <a:r>
              <a:rPr lang="en-GB" dirty="0"/>
              <a:t>Emphasize waiting for async </a:t>
            </a:r>
            <a:r>
              <a:rPr lang="en-GB" dirty="0" err="1"/>
              <a:t>behavior</a:t>
            </a:r>
            <a:r>
              <a:rPr lang="en-GB" dirty="0"/>
              <a:t> (</a:t>
            </a:r>
            <a:r>
              <a:rPr lang="en-GB" dirty="0" err="1"/>
              <a:t>findByText</a:t>
            </a:r>
            <a:r>
              <a:rPr lang="en-GB" dirty="0"/>
              <a:t>, </a:t>
            </a:r>
            <a:r>
              <a:rPr lang="en-GB" dirty="0" err="1"/>
              <a:t>whenStable</a:t>
            </a:r>
            <a:r>
              <a:rPr lang="en-GB" dirty="0"/>
              <a:t>)</a:t>
            </a:r>
          </a:p>
          <a:p>
            <a:br>
              <a:rPr lang="en-GB" dirty="0"/>
            </a:br>
            <a:r>
              <a:rPr lang="en-GB" dirty="0"/>
              <a:t>Each framework handles loading state and data injection differently.</a:t>
            </a:r>
          </a:p>
          <a:p>
            <a:endParaRPr lang="en-GB" dirty="0"/>
          </a:p>
          <a:p>
            <a:pPr>
              <a:buNone/>
            </a:pPr>
            <a:r>
              <a:rPr lang="en-GB" b="1" dirty="0"/>
              <a:t>React Tips</a:t>
            </a:r>
          </a:p>
          <a:p>
            <a:pPr>
              <a:buFont typeface="Arial" panose="020B0604020202020204" pitchFamily="34" charset="0"/>
              <a:buChar char="•"/>
            </a:pPr>
            <a:r>
              <a:rPr lang="en-GB" dirty="0"/>
              <a:t> Create a </a:t>
            </a:r>
            <a:r>
              <a:rPr lang="en-GB" dirty="0" err="1"/>
              <a:t>fileService</a:t>
            </a:r>
            <a:r>
              <a:rPr lang="en-GB" dirty="0"/>
              <a:t> with </a:t>
            </a:r>
            <a:r>
              <a:rPr lang="en-GB" dirty="0" err="1"/>
              <a:t>fetchFile</a:t>
            </a:r>
            <a:r>
              <a:rPr lang="en-GB" dirty="0"/>
              <a:t>(id)</a:t>
            </a:r>
          </a:p>
          <a:p>
            <a:pPr>
              <a:buFont typeface="Arial" panose="020B0604020202020204" pitchFamily="34" charset="0"/>
              <a:buChar char="•"/>
            </a:pPr>
            <a:r>
              <a:rPr lang="en-GB" dirty="0"/>
              <a:t> Use </a:t>
            </a:r>
            <a:r>
              <a:rPr lang="en-GB" dirty="0" err="1"/>
              <a:t>jest.mock</a:t>
            </a:r>
            <a:r>
              <a:rPr lang="en-GB" dirty="0"/>
              <a:t>() to return { content: 'Sample text’ }</a:t>
            </a:r>
          </a:p>
          <a:p>
            <a:pPr>
              <a:buFont typeface="Arial" panose="020B0604020202020204" pitchFamily="34" charset="0"/>
              <a:buChar char="•"/>
            </a:pPr>
            <a:r>
              <a:rPr lang="en-GB" dirty="0"/>
              <a:t> Assert "Loading..." shows initially</a:t>
            </a:r>
          </a:p>
          <a:p>
            <a:pPr>
              <a:buFont typeface="Arial" panose="020B0604020202020204" pitchFamily="34" charset="0"/>
              <a:buChar char="•"/>
            </a:pPr>
            <a:r>
              <a:rPr lang="en-GB" dirty="0"/>
              <a:t> Assert loaded content appears via </a:t>
            </a:r>
            <a:r>
              <a:rPr lang="en-GB" dirty="0" err="1"/>
              <a:t>findByText</a:t>
            </a:r>
            <a:endParaRPr lang="en-GB" dirty="0"/>
          </a:p>
          <a:p>
            <a:pPr>
              <a:buFont typeface="Arial" panose="020B0604020202020204" pitchFamily="34" charset="0"/>
              <a:buChar char="•"/>
            </a:pPr>
            <a:r>
              <a:rPr lang="en-GB" dirty="0"/>
              <a:t> Simulate empty/error response → assert fallback UI</a:t>
            </a:r>
          </a:p>
          <a:p>
            <a:pPr>
              <a:buFont typeface="Arial" panose="020B0604020202020204" pitchFamily="34" charset="0"/>
              <a:buChar char="•"/>
            </a:pPr>
            <a:r>
              <a:rPr lang="en-GB" dirty="0"/>
              <a:t> Use: </a:t>
            </a:r>
            <a:r>
              <a:rPr lang="en-GB" dirty="0" err="1"/>
              <a:t>useEffect</a:t>
            </a:r>
            <a:r>
              <a:rPr lang="en-GB" dirty="0"/>
              <a:t>, </a:t>
            </a:r>
            <a:r>
              <a:rPr lang="en-GB" dirty="0" err="1"/>
              <a:t>useState</a:t>
            </a:r>
            <a:r>
              <a:rPr lang="en-GB" dirty="0"/>
              <a:t>, </a:t>
            </a:r>
            <a:r>
              <a:rPr lang="en-GB" dirty="0" err="1"/>
              <a:t>queryByText</a:t>
            </a:r>
            <a:endParaRPr lang="en-GB" dirty="0"/>
          </a:p>
          <a:p>
            <a:pPr>
              <a:buFont typeface="Arial" panose="020B0604020202020204" pitchFamily="34" charset="0"/>
              <a:buChar char="•"/>
            </a:pPr>
            <a:endParaRPr lang="en-GB" dirty="0"/>
          </a:p>
          <a:p>
            <a:pPr>
              <a:buNone/>
            </a:pPr>
            <a:r>
              <a:rPr lang="en-GB" b="1" dirty="0"/>
              <a:t>Angular Instructions</a:t>
            </a:r>
          </a:p>
          <a:p>
            <a:pPr>
              <a:buFont typeface="Arial" panose="020B0604020202020204" pitchFamily="34" charset="0"/>
              <a:buChar char="•"/>
            </a:pPr>
            <a:r>
              <a:rPr lang="en-GB" dirty="0"/>
              <a:t> Create a stubbed </a:t>
            </a:r>
            <a:r>
              <a:rPr lang="en-GB" dirty="0" err="1"/>
              <a:t>FileService</a:t>
            </a:r>
            <a:r>
              <a:rPr lang="en-GB" dirty="0"/>
              <a:t> using </a:t>
            </a:r>
            <a:r>
              <a:rPr lang="en-GB" dirty="0" err="1"/>
              <a:t>jest.fn</a:t>
            </a:r>
            <a:r>
              <a:rPr lang="en-GB" dirty="0"/>
              <a:t>().</a:t>
            </a:r>
            <a:r>
              <a:rPr lang="en-GB" dirty="0" err="1"/>
              <a:t>mockResolvedValue</a:t>
            </a:r>
            <a:r>
              <a:rPr lang="en-GB" dirty="0"/>
              <a:t>(...)</a:t>
            </a:r>
          </a:p>
          <a:p>
            <a:pPr>
              <a:buFont typeface="Arial" panose="020B0604020202020204" pitchFamily="34" charset="0"/>
              <a:buChar char="•"/>
            </a:pPr>
            <a:r>
              <a:rPr lang="en-GB" dirty="0"/>
              <a:t> Provide it in </a:t>
            </a:r>
            <a:r>
              <a:rPr lang="en-GB" dirty="0" err="1"/>
              <a:t>TestBed</a:t>
            </a:r>
            <a:r>
              <a:rPr lang="en-GB" dirty="0"/>
              <a:t> via </a:t>
            </a:r>
            <a:r>
              <a:rPr lang="en-GB" dirty="0" err="1"/>
              <a:t>useValue</a:t>
            </a:r>
            <a:endParaRPr lang="en-GB" dirty="0"/>
          </a:p>
          <a:p>
            <a:pPr>
              <a:buFont typeface="Arial" panose="020B0604020202020204" pitchFamily="34" charset="0"/>
              <a:buChar char="•"/>
            </a:pPr>
            <a:r>
              <a:rPr lang="en-GB" dirty="0"/>
              <a:t> Use </a:t>
            </a:r>
            <a:r>
              <a:rPr lang="en-GB" dirty="0" err="1"/>
              <a:t>fixture.whenStable</a:t>
            </a:r>
            <a:r>
              <a:rPr lang="en-GB" dirty="0"/>
              <a:t>() to await async data</a:t>
            </a:r>
          </a:p>
          <a:p>
            <a:pPr>
              <a:buFont typeface="Arial" panose="020B0604020202020204" pitchFamily="34" charset="0"/>
              <a:buChar char="•"/>
            </a:pPr>
            <a:r>
              <a:rPr lang="en-GB" dirty="0"/>
              <a:t> Use: of(), </a:t>
            </a:r>
            <a:r>
              <a:rPr lang="en-GB" dirty="0" err="1"/>
              <a:t>throwError</a:t>
            </a:r>
            <a:r>
              <a:rPr lang="en-GB" dirty="0"/>
              <a:t>(), </a:t>
            </a:r>
            <a:r>
              <a:rPr lang="en-GB" dirty="0" err="1"/>
              <a:t>ComponentFixture</a:t>
            </a:r>
            <a:r>
              <a:rPr lang="en-GB" dirty="0"/>
              <a:t>, </a:t>
            </a:r>
            <a:r>
              <a:rPr lang="en-GB" dirty="0" err="1"/>
              <a:t>detectChanges</a:t>
            </a:r>
            <a:r>
              <a:rPr lang="en-GB" dirty="0"/>
              <a:t>()</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41</a:t>
            </a:fld>
            <a:endParaRPr lang="en-GB"/>
          </a:p>
        </p:txBody>
      </p:sp>
    </p:spTree>
    <p:extLst>
      <p:ext uri="{BB962C8B-B14F-4D97-AF65-F5344CB8AC3E}">
        <p14:creationId xmlns:p14="http://schemas.microsoft.com/office/powerpoint/2010/main" val="34071304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Stubs are powerful — they let us test components in isolation by simulating external behaviour. </a:t>
            </a:r>
          </a:p>
          <a:p>
            <a:pPr>
              <a:buNone/>
            </a:pPr>
            <a:endParaRPr lang="en-GB" dirty="0"/>
          </a:p>
          <a:p>
            <a:pPr>
              <a:buNone/>
            </a:pPr>
            <a:r>
              <a:rPr lang="en-GB" dirty="0"/>
              <a:t>They’re especially useful when we’re waiting on APIs, mocking services, or testing fallback states.</a:t>
            </a:r>
          </a:p>
          <a:p>
            <a:pPr>
              <a:buNone/>
            </a:pPr>
            <a:r>
              <a:rPr lang="en-GB" dirty="0"/>
              <a:t>	But they’re not perfect.</a:t>
            </a:r>
          </a:p>
          <a:p>
            <a:pPr>
              <a:buNone/>
            </a:pPr>
            <a:endParaRPr lang="en-GB" dirty="0"/>
          </a:p>
          <a:p>
            <a:pPr>
              <a:buNone/>
            </a:pPr>
            <a:r>
              <a:rPr lang="en-GB" dirty="0"/>
              <a:t>As your app grows, you'll find that </a:t>
            </a:r>
            <a:r>
              <a:rPr lang="en-GB" b="1" dirty="0"/>
              <a:t>stubbing the same thing over and over</a:t>
            </a:r>
            <a:r>
              <a:rPr lang="en-GB" dirty="0"/>
              <a:t> across different test files becomes tedious. </a:t>
            </a:r>
          </a:p>
          <a:p>
            <a:pPr>
              <a:buNone/>
            </a:pPr>
            <a:endParaRPr lang="en-GB" dirty="0"/>
          </a:p>
          <a:p>
            <a:pPr>
              <a:buNone/>
            </a:pPr>
            <a:r>
              <a:rPr lang="en-GB" dirty="0"/>
              <a:t>You might start duplicating canned responses or manually recreating service stubs with different return values.</a:t>
            </a:r>
          </a:p>
          <a:p>
            <a:pPr>
              <a:buNone/>
            </a:pPr>
            <a:endParaRPr lang="en-GB" dirty="0"/>
          </a:p>
          <a:p>
            <a:pPr>
              <a:buNone/>
            </a:pPr>
            <a:r>
              <a:rPr lang="en-GB" dirty="0"/>
              <a:t>	Also — stubs are </a:t>
            </a:r>
            <a:r>
              <a:rPr lang="en-GB" b="1" dirty="0"/>
              <a:t>passive</a:t>
            </a:r>
            <a:r>
              <a:rPr lang="en-GB" dirty="0"/>
              <a:t>. </a:t>
            </a:r>
          </a:p>
          <a:p>
            <a:pPr>
              <a:buNone/>
            </a:pPr>
            <a:endParaRPr lang="en-GB" dirty="0"/>
          </a:p>
          <a:p>
            <a:pPr>
              <a:buNone/>
            </a:pPr>
            <a:r>
              <a:rPr lang="en-GB" dirty="0"/>
              <a:t>They don’t tell you whether a method was called or </a:t>
            </a:r>
            <a:r>
              <a:rPr lang="en-GB" i="1" dirty="0"/>
              <a:t>how</a:t>
            </a:r>
            <a:r>
              <a:rPr lang="en-GB" dirty="0"/>
              <a:t> it was used. </a:t>
            </a:r>
          </a:p>
          <a:p>
            <a:pPr>
              <a:buNone/>
            </a:pPr>
            <a:endParaRPr lang="en-GB" dirty="0"/>
          </a:p>
          <a:p>
            <a:pPr>
              <a:buNone/>
            </a:pPr>
            <a:r>
              <a:rPr lang="en-GB" dirty="0"/>
              <a:t>They’re great for returning fixed values, but not great if you want to </a:t>
            </a:r>
            <a:r>
              <a:rPr lang="en-GB" b="1" dirty="0"/>
              <a:t>verify interactions</a:t>
            </a:r>
            <a:r>
              <a:rPr lang="en-GB" dirty="0"/>
              <a:t> — that’s where </a:t>
            </a:r>
            <a:r>
              <a:rPr lang="en-GB" b="1" dirty="0"/>
              <a:t>mocks</a:t>
            </a:r>
            <a:r>
              <a:rPr lang="en-GB" dirty="0"/>
              <a:t> and </a:t>
            </a:r>
            <a:r>
              <a:rPr lang="en-GB" b="1" dirty="0"/>
              <a:t>spies</a:t>
            </a:r>
            <a:r>
              <a:rPr lang="en-GB" dirty="0"/>
              <a:t> come in.</a:t>
            </a:r>
          </a:p>
          <a:p>
            <a:pPr>
              <a:buNone/>
            </a:pPr>
            <a:endParaRPr lang="en-GB" dirty="0"/>
          </a:p>
          <a:p>
            <a:r>
              <a:rPr lang="en-GB" dirty="0"/>
              <a:t>So: stubs are a great tool. </a:t>
            </a:r>
          </a:p>
          <a:p>
            <a:r>
              <a:rPr lang="en-GB" dirty="0"/>
              <a:t>	But they’re not the only one. As complexity grows, we’ll need to </a:t>
            </a:r>
            <a:r>
              <a:rPr lang="en-GB" b="1" dirty="0"/>
              <a:t>track behaviour</a:t>
            </a:r>
            <a:r>
              <a:rPr lang="en-GB" dirty="0"/>
              <a:t>, not just fake outputs.</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42</a:t>
            </a:fld>
            <a:endParaRPr lang="en-GB"/>
          </a:p>
        </p:txBody>
      </p:sp>
    </p:spTree>
    <p:extLst>
      <p:ext uri="{BB962C8B-B14F-4D97-AF65-F5344CB8AC3E}">
        <p14:creationId xmlns:p14="http://schemas.microsoft.com/office/powerpoint/2010/main" val="39772505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C5258-2D31-53EF-9E1E-756CA1908D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01DD13-3693-5207-BEEC-F559961922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C35096-F271-2B4F-458A-2D42266E3BA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move on to </a:t>
            </a:r>
            <a:r>
              <a:rPr lang="en-GB" b="1" dirty="0"/>
              <a:t>Verification Testing</a:t>
            </a:r>
            <a:endParaRPr lang="en-GB" dirty="0"/>
          </a:p>
          <a:p>
            <a:endParaRPr lang="en-GB" dirty="0"/>
          </a:p>
        </p:txBody>
      </p:sp>
      <p:sp>
        <p:nvSpPr>
          <p:cNvPr id="4" name="Slide Number Placeholder 3">
            <a:extLst>
              <a:ext uri="{FF2B5EF4-FFF2-40B4-BE49-F238E27FC236}">
                <a16:creationId xmlns:a16="http://schemas.microsoft.com/office/drawing/2014/main" id="{EF617245-8D31-F768-4C1B-79254A26F42D}"/>
              </a:ext>
            </a:extLst>
          </p:cNvPr>
          <p:cNvSpPr>
            <a:spLocks noGrp="1"/>
          </p:cNvSpPr>
          <p:nvPr>
            <p:ph type="sldNum" sz="quarter" idx="5"/>
          </p:nvPr>
        </p:nvSpPr>
        <p:spPr/>
        <p:txBody>
          <a:bodyPr/>
          <a:lstStyle/>
          <a:p>
            <a:fld id="{0242200E-873B-41F7-BAEC-04C0967A0E41}" type="slidenum">
              <a:rPr lang="en-GB" smtClean="0"/>
              <a:t>43</a:t>
            </a:fld>
            <a:endParaRPr lang="en-GB"/>
          </a:p>
        </p:txBody>
      </p:sp>
    </p:spTree>
    <p:extLst>
      <p:ext uri="{BB962C8B-B14F-4D97-AF65-F5344CB8AC3E}">
        <p14:creationId xmlns:p14="http://schemas.microsoft.com/office/powerpoint/2010/main" val="15762639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A </a:t>
            </a:r>
            <a:r>
              <a:rPr lang="en-GB" b="1" dirty="0"/>
              <a:t>spy</a:t>
            </a:r>
            <a:r>
              <a:rPr lang="en-GB" dirty="0"/>
              <a:t> is like a passive observer — it watches a real function without replacing its behaviour.</a:t>
            </a:r>
          </a:p>
          <a:p>
            <a:pPr>
              <a:buNone/>
            </a:pPr>
            <a:endParaRPr lang="en-GB" dirty="0"/>
          </a:p>
          <a:p>
            <a:pPr>
              <a:buNone/>
            </a:pPr>
            <a:r>
              <a:rPr lang="en-GB" dirty="0"/>
              <a:t>Unlike mocks or stubs, which stop the original logic from running, </a:t>
            </a:r>
            <a:r>
              <a:rPr lang="en-GB" b="1" dirty="0"/>
              <a:t>spies let everything run normally</a:t>
            </a:r>
            <a:r>
              <a:rPr lang="en-GB" dirty="0"/>
              <a:t>. </a:t>
            </a:r>
          </a:p>
          <a:p>
            <a:pPr>
              <a:buNone/>
            </a:pPr>
            <a:r>
              <a:rPr lang="en-GB" dirty="0"/>
              <a:t>	You just get to monitor what happened: whether it was called, how often, and with what arguments.</a:t>
            </a:r>
          </a:p>
          <a:p>
            <a:pPr>
              <a:buNone/>
            </a:pPr>
            <a:endParaRPr lang="en-GB" dirty="0"/>
          </a:p>
          <a:p>
            <a:pPr>
              <a:buNone/>
            </a:pPr>
            <a:r>
              <a:rPr lang="en-GB" dirty="0"/>
              <a:t>This is great when:</a:t>
            </a:r>
          </a:p>
          <a:p>
            <a:pPr lvl="1">
              <a:buFont typeface="Arial" panose="020B0604020202020204" pitchFamily="34" charset="0"/>
              <a:buChar char="•"/>
            </a:pPr>
            <a:r>
              <a:rPr lang="en-GB" dirty="0"/>
              <a:t> You still want the actual logic to execute</a:t>
            </a:r>
          </a:p>
          <a:p>
            <a:pPr lvl="1">
              <a:buFont typeface="Arial" panose="020B0604020202020204" pitchFamily="34" charset="0"/>
              <a:buChar char="•"/>
            </a:pPr>
            <a:r>
              <a:rPr lang="en-GB" dirty="0"/>
              <a:t> You want to track internal class methods in Angular</a:t>
            </a:r>
          </a:p>
          <a:p>
            <a:pPr lvl="1">
              <a:buFont typeface="Arial" panose="020B0604020202020204" pitchFamily="34" charset="0"/>
              <a:buChar char="•"/>
            </a:pPr>
            <a:r>
              <a:rPr lang="en-GB" dirty="0"/>
              <a:t> Or you want to observe utility functions used inside a React component</a:t>
            </a:r>
          </a:p>
          <a:p>
            <a:pPr lvl="1">
              <a:buFont typeface="Arial" panose="020B0604020202020204" pitchFamily="34" charset="0"/>
              <a:buChar char="•"/>
            </a:pPr>
            <a:endParaRPr lang="en-GB" dirty="0"/>
          </a:p>
          <a:p>
            <a:r>
              <a:rPr lang="en-GB" dirty="0"/>
              <a:t>Spies are great for </a:t>
            </a:r>
            <a:r>
              <a:rPr lang="en-GB" b="1" dirty="0"/>
              <a:t>behaviour verification</a:t>
            </a:r>
            <a:r>
              <a:rPr lang="en-GB" dirty="0"/>
              <a:t>, especially when you don’t want to lose the logic’s real effect — just want to confirm that it happened.</a:t>
            </a:r>
          </a:p>
        </p:txBody>
      </p:sp>
      <p:sp>
        <p:nvSpPr>
          <p:cNvPr id="4" name="Slide Number Placeholder 3"/>
          <p:cNvSpPr>
            <a:spLocks noGrp="1"/>
          </p:cNvSpPr>
          <p:nvPr>
            <p:ph type="sldNum" sz="quarter" idx="5"/>
          </p:nvPr>
        </p:nvSpPr>
        <p:spPr/>
        <p:txBody>
          <a:bodyPr/>
          <a:lstStyle/>
          <a:p>
            <a:fld id="{0242200E-873B-41F7-BAEC-04C0967A0E41}" type="slidenum">
              <a:rPr lang="en-GB" smtClean="0"/>
              <a:t>44</a:t>
            </a:fld>
            <a:endParaRPr lang="en-GB"/>
          </a:p>
        </p:txBody>
      </p:sp>
    </p:spTree>
    <p:extLst>
      <p:ext uri="{BB962C8B-B14F-4D97-AF65-F5344CB8AC3E}">
        <p14:creationId xmlns:p14="http://schemas.microsoft.com/office/powerpoint/2010/main" val="20168020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These two examples show spies in action in both React and Angular:</a:t>
            </a:r>
          </a:p>
          <a:p>
            <a:pPr>
              <a:buNone/>
            </a:pPr>
            <a:endParaRPr lang="en-GB" dirty="0"/>
          </a:p>
          <a:p>
            <a:pPr lvl="1">
              <a:buFont typeface="Arial" panose="020B0604020202020204" pitchFamily="34" charset="0"/>
              <a:buChar char="•"/>
            </a:pPr>
            <a:r>
              <a:rPr lang="en-GB" dirty="0"/>
              <a:t> In </a:t>
            </a:r>
            <a:r>
              <a:rPr lang="en-GB" b="1" dirty="0"/>
              <a:t>React</a:t>
            </a:r>
            <a:r>
              <a:rPr lang="en-GB" dirty="0"/>
              <a:t>, we spy on a utility function imported from a module and verify that it was called with the expected input when the component renders.</a:t>
            </a:r>
          </a:p>
          <a:p>
            <a:pPr lvl="1">
              <a:buFont typeface="Arial" panose="020B0604020202020204" pitchFamily="34" charset="0"/>
              <a:buChar char="•"/>
            </a:pPr>
            <a:endParaRPr lang="en-GB" dirty="0"/>
          </a:p>
          <a:p>
            <a:pPr lvl="1">
              <a:buFont typeface="Arial" panose="020B0604020202020204" pitchFamily="34" charset="0"/>
              <a:buChar char="•"/>
            </a:pPr>
            <a:r>
              <a:rPr lang="en-GB" dirty="0"/>
              <a:t> In </a:t>
            </a:r>
            <a:r>
              <a:rPr lang="en-GB" b="1" dirty="0"/>
              <a:t>Angular</a:t>
            </a:r>
            <a:r>
              <a:rPr lang="en-GB" dirty="0"/>
              <a:t>, we create a component, spy on one of its internal methods, call a function that would trigger it, and assert that the method was actually used.</a:t>
            </a:r>
          </a:p>
          <a:p>
            <a:pPr lvl="1">
              <a:buFont typeface="Arial" panose="020B0604020202020204" pitchFamily="34" charset="0"/>
              <a:buChar char="•"/>
            </a:pPr>
            <a:endParaRPr lang="en-GB" dirty="0"/>
          </a:p>
          <a:p>
            <a:r>
              <a:rPr lang="en-GB" dirty="0"/>
              <a:t>Both cases keep the original behaviour intact — we're not replacing anything, we're just </a:t>
            </a:r>
            <a:r>
              <a:rPr lang="en-GB" b="1" dirty="0"/>
              <a:t>watching</a:t>
            </a:r>
            <a:r>
              <a:rPr lang="en-GB" dirty="0"/>
              <a:t> what happens.</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45</a:t>
            </a:fld>
            <a:endParaRPr lang="en-GB"/>
          </a:p>
        </p:txBody>
      </p:sp>
    </p:spTree>
    <p:extLst>
      <p:ext uri="{BB962C8B-B14F-4D97-AF65-F5344CB8AC3E}">
        <p14:creationId xmlns:p14="http://schemas.microsoft.com/office/powerpoint/2010/main" val="6559247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Think of a </a:t>
            </a:r>
            <a:r>
              <a:rPr lang="en-GB" b="1" dirty="0"/>
              <a:t>mock object</a:t>
            </a:r>
            <a:r>
              <a:rPr lang="en-GB" dirty="0"/>
              <a:t> like a </a:t>
            </a:r>
            <a:r>
              <a:rPr lang="en-GB" b="1" dirty="0"/>
              <a:t>mystery shopper</a:t>
            </a:r>
            <a:r>
              <a:rPr lang="en-GB" dirty="0"/>
              <a:t> in a store.</a:t>
            </a:r>
          </a:p>
          <a:p>
            <a:pPr>
              <a:buNone/>
            </a:pPr>
            <a:endParaRPr lang="en-GB" dirty="0"/>
          </a:p>
          <a:p>
            <a:pPr>
              <a:buNone/>
            </a:pPr>
            <a:r>
              <a:rPr lang="en-GB" dirty="0"/>
              <a:t>They don’t just act like a normal customer — they </a:t>
            </a:r>
            <a:r>
              <a:rPr lang="en-GB" b="1" dirty="0"/>
              <a:t>watch and record everything</a:t>
            </a:r>
            <a:r>
              <a:rPr lang="en-GB" dirty="0"/>
              <a:t>:</a:t>
            </a:r>
          </a:p>
          <a:p>
            <a:pPr lvl="1">
              <a:buFont typeface="Arial" panose="020B0604020202020204" pitchFamily="34" charset="0"/>
              <a:buChar char="•"/>
            </a:pPr>
            <a:r>
              <a:rPr lang="en-GB" dirty="0"/>
              <a:t> Did the cashier greet them?</a:t>
            </a:r>
          </a:p>
          <a:p>
            <a:pPr lvl="1">
              <a:buFont typeface="Arial" panose="020B0604020202020204" pitchFamily="34" charset="0"/>
              <a:buChar char="•"/>
            </a:pPr>
            <a:r>
              <a:rPr lang="en-GB" dirty="0"/>
              <a:t> What was said during the interaction?</a:t>
            </a:r>
          </a:p>
          <a:p>
            <a:pPr lvl="1">
              <a:buFont typeface="Arial" panose="020B0604020202020204" pitchFamily="34" charset="0"/>
              <a:buChar char="•"/>
            </a:pPr>
            <a:r>
              <a:rPr lang="en-GB" dirty="0"/>
              <a:t> How many times did they ask for help?</a:t>
            </a:r>
          </a:p>
          <a:p>
            <a:pPr lvl="1">
              <a:buFont typeface="Arial" panose="020B0604020202020204" pitchFamily="34" charset="0"/>
              <a:buChar char="•"/>
            </a:pPr>
            <a:endParaRPr lang="en-GB" dirty="0"/>
          </a:p>
          <a:p>
            <a:pPr>
              <a:buNone/>
            </a:pPr>
            <a:r>
              <a:rPr lang="en-GB" dirty="0"/>
              <a:t>In testing, a mock object works the same way. It steps in for a real service or function </a:t>
            </a:r>
          </a:p>
          <a:p>
            <a:pPr>
              <a:buNone/>
            </a:pPr>
            <a:r>
              <a:rPr lang="en-GB" dirty="0"/>
              <a:t>	— like a save handler, API call, or injected Angular service — and keeps a full record of what happened:</a:t>
            </a:r>
          </a:p>
          <a:p>
            <a:pPr lvl="4">
              <a:buFont typeface="Arial" panose="020B0604020202020204" pitchFamily="34" charset="0"/>
              <a:buChar char="•"/>
            </a:pPr>
            <a:r>
              <a:rPr lang="en-GB" dirty="0"/>
              <a:t> Was it called?</a:t>
            </a:r>
          </a:p>
          <a:p>
            <a:pPr lvl="4">
              <a:buFont typeface="Arial" panose="020B0604020202020204" pitchFamily="34" charset="0"/>
              <a:buChar char="•"/>
            </a:pPr>
            <a:r>
              <a:rPr lang="en-GB" dirty="0"/>
              <a:t> With what?</a:t>
            </a:r>
          </a:p>
          <a:p>
            <a:pPr lvl="4">
              <a:buFont typeface="Arial" panose="020B0604020202020204" pitchFamily="34" charset="0"/>
              <a:buChar char="•"/>
            </a:pPr>
            <a:r>
              <a:rPr lang="en-GB" dirty="0"/>
              <a:t> How often?</a:t>
            </a:r>
          </a:p>
          <a:p>
            <a:pPr lvl="4">
              <a:buFont typeface="Arial" panose="020B0604020202020204" pitchFamily="34" charset="0"/>
              <a:buChar char="•"/>
            </a:pPr>
            <a:endParaRPr lang="en-GB" dirty="0"/>
          </a:p>
          <a:p>
            <a:pPr>
              <a:buNone/>
            </a:pPr>
            <a:r>
              <a:rPr lang="en-GB" dirty="0"/>
              <a:t>This is powerful for </a:t>
            </a:r>
            <a:r>
              <a:rPr lang="en-GB" b="1" dirty="0"/>
              <a:t>verification testing</a:t>
            </a:r>
            <a:r>
              <a:rPr lang="en-GB" dirty="0"/>
              <a:t> — especially when the </a:t>
            </a:r>
            <a:r>
              <a:rPr lang="en-GB" dirty="0" err="1"/>
              <a:t>behavior</a:t>
            </a:r>
            <a:r>
              <a:rPr lang="en-GB" dirty="0"/>
              <a:t> is what matters more than the result.</a:t>
            </a:r>
          </a:p>
          <a:p>
            <a:pPr>
              <a:buNone/>
            </a:pPr>
            <a:endParaRPr lang="en-GB" dirty="0"/>
          </a:p>
          <a:p>
            <a:r>
              <a:rPr lang="en-GB" dirty="0"/>
              <a:t>In Jest, you can create these mocks easily with </a:t>
            </a:r>
            <a:r>
              <a:rPr lang="en-GB" dirty="0" err="1"/>
              <a:t>jest.fn</a:t>
            </a:r>
            <a:r>
              <a:rPr lang="en-GB" dirty="0"/>
              <a:t>() or </a:t>
            </a:r>
            <a:r>
              <a:rPr lang="en-GB" dirty="0" err="1"/>
              <a:t>jest.mock</a:t>
            </a:r>
            <a:r>
              <a:rPr lang="en-GB" dirty="0"/>
              <a:t>(), and use built-in matchers like </a:t>
            </a:r>
            <a:r>
              <a:rPr lang="en-GB" dirty="0" err="1"/>
              <a:t>toHaveBeenCalledWith</a:t>
            </a:r>
            <a:r>
              <a:rPr lang="en-GB" dirty="0"/>
              <a:t>() to assert those interactions.</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46</a:t>
            </a:fld>
            <a:endParaRPr lang="en-GB"/>
          </a:p>
        </p:txBody>
      </p:sp>
    </p:spTree>
    <p:extLst>
      <p:ext uri="{BB962C8B-B14F-4D97-AF65-F5344CB8AC3E}">
        <p14:creationId xmlns:p14="http://schemas.microsoft.com/office/powerpoint/2010/main" val="32816594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Mocks are your go-to tool when you want to </a:t>
            </a:r>
            <a:r>
              <a:rPr lang="en-GB" b="1" dirty="0"/>
              <a:t>verify interactions</a:t>
            </a:r>
            <a:r>
              <a:rPr lang="en-GB" dirty="0"/>
              <a:t> — not just data or UI changes. </a:t>
            </a:r>
          </a:p>
          <a:p>
            <a:pPr>
              <a:buNone/>
            </a:pPr>
            <a:r>
              <a:rPr lang="en-GB" dirty="0"/>
              <a:t>	You’re not checking what the component </a:t>
            </a:r>
            <a:r>
              <a:rPr lang="en-GB" i="1" dirty="0"/>
              <a:t>renders</a:t>
            </a:r>
            <a:r>
              <a:rPr lang="en-GB" dirty="0"/>
              <a:t> — you’re checking what it </a:t>
            </a:r>
            <a:r>
              <a:rPr lang="en-GB" i="1" dirty="0"/>
              <a:t>does</a:t>
            </a:r>
            <a:r>
              <a:rPr lang="en-GB" dirty="0"/>
              <a:t>.</a:t>
            </a:r>
          </a:p>
          <a:p>
            <a:pPr>
              <a:buNone/>
            </a:pPr>
            <a:endParaRPr lang="en-GB" dirty="0"/>
          </a:p>
          <a:p>
            <a:pPr>
              <a:buNone/>
            </a:pPr>
            <a:r>
              <a:rPr lang="en-GB" dirty="0"/>
              <a:t>In React, that might be confirming a prop function was called, like </a:t>
            </a:r>
            <a:r>
              <a:rPr lang="en-GB" dirty="0" err="1"/>
              <a:t>onSave</a:t>
            </a:r>
            <a:r>
              <a:rPr lang="en-GB" dirty="0"/>
              <a:t>() when a button is clicked. </a:t>
            </a:r>
          </a:p>
          <a:p>
            <a:pPr>
              <a:buNone/>
            </a:pPr>
            <a:endParaRPr lang="en-GB" dirty="0"/>
          </a:p>
          <a:p>
            <a:pPr>
              <a:buNone/>
            </a:pPr>
            <a:r>
              <a:rPr lang="en-GB" dirty="0"/>
              <a:t>We pass a </a:t>
            </a:r>
            <a:r>
              <a:rPr lang="en-GB" dirty="0" err="1"/>
              <a:t>jest.fn</a:t>
            </a:r>
            <a:r>
              <a:rPr lang="en-GB" dirty="0"/>
              <a:t>() into the component, trigger the </a:t>
            </a:r>
            <a:r>
              <a:rPr lang="en-GB" dirty="0" err="1"/>
              <a:t>behavior</a:t>
            </a:r>
            <a:r>
              <a:rPr lang="en-GB" dirty="0"/>
              <a:t>, then use </a:t>
            </a:r>
            <a:r>
              <a:rPr lang="en-GB" dirty="0" err="1"/>
              <a:t>toHaveBeenCalledWith</a:t>
            </a:r>
            <a:r>
              <a:rPr lang="en-GB" dirty="0"/>
              <a:t>() to make sure the interaction was correct.</a:t>
            </a:r>
          </a:p>
          <a:p>
            <a:pPr>
              <a:buNone/>
            </a:pPr>
            <a:endParaRPr lang="en-GB" dirty="0"/>
          </a:p>
          <a:p>
            <a:pPr>
              <a:buNone/>
            </a:pPr>
            <a:r>
              <a:rPr lang="en-GB" dirty="0"/>
              <a:t>Now, let’s talk about Angular. It looks a little different because we use </a:t>
            </a:r>
            <a:r>
              <a:rPr lang="en-GB" b="1" dirty="0"/>
              <a:t>dependency injection</a:t>
            </a:r>
            <a:r>
              <a:rPr lang="en-GB" dirty="0"/>
              <a:t>. Here, we:</a:t>
            </a:r>
          </a:p>
          <a:p>
            <a:pPr lvl="1">
              <a:buFont typeface="Arial" panose="020B0604020202020204" pitchFamily="34" charset="0"/>
              <a:buChar char="•"/>
            </a:pPr>
            <a:r>
              <a:rPr lang="en-GB" dirty="0"/>
              <a:t> Replace the real </a:t>
            </a:r>
            <a:r>
              <a:rPr lang="en-GB" dirty="0" err="1"/>
              <a:t>UserService</a:t>
            </a:r>
            <a:r>
              <a:rPr lang="en-GB" dirty="0"/>
              <a:t> with a mock version in the test module</a:t>
            </a:r>
          </a:p>
          <a:p>
            <a:pPr lvl="1">
              <a:buFont typeface="Arial" panose="020B0604020202020204" pitchFamily="34" charset="0"/>
              <a:buChar char="•"/>
            </a:pPr>
            <a:r>
              <a:rPr lang="en-GB" dirty="0"/>
              <a:t> Use </a:t>
            </a:r>
            <a:r>
              <a:rPr lang="en-GB" dirty="0" err="1"/>
              <a:t>jest.fn</a:t>
            </a:r>
            <a:r>
              <a:rPr lang="en-GB" dirty="0"/>
              <a:t>() for the </a:t>
            </a:r>
            <a:r>
              <a:rPr lang="en-GB" dirty="0" err="1"/>
              <a:t>saveUser</a:t>
            </a:r>
            <a:r>
              <a:rPr lang="en-GB" dirty="0"/>
              <a:t>() method</a:t>
            </a:r>
          </a:p>
          <a:p>
            <a:pPr lvl="1">
              <a:buFont typeface="Arial" panose="020B0604020202020204" pitchFamily="34" charset="0"/>
              <a:buChar char="•"/>
            </a:pPr>
            <a:r>
              <a:rPr lang="en-GB" dirty="0"/>
              <a:t> Manually call the </a:t>
            </a:r>
            <a:r>
              <a:rPr lang="en-GB" dirty="0" err="1"/>
              <a:t>submitForm</a:t>
            </a:r>
            <a:r>
              <a:rPr lang="en-GB" dirty="0"/>
              <a:t>() method in our test</a:t>
            </a:r>
          </a:p>
          <a:p>
            <a:pPr lvl="1">
              <a:buFont typeface="Arial" panose="020B0604020202020204" pitchFamily="34" charset="0"/>
              <a:buChar char="•"/>
            </a:pPr>
            <a:r>
              <a:rPr lang="en-GB" dirty="0"/>
              <a:t> Then verify that our mock method was called with 'user1’</a:t>
            </a:r>
          </a:p>
          <a:p>
            <a:pPr lvl="1">
              <a:buFont typeface="Arial" panose="020B0604020202020204" pitchFamily="34" charset="0"/>
              <a:buChar char="•"/>
            </a:pPr>
            <a:endParaRPr lang="en-GB" dirty="0"/>
          </a:p>
          <a:p>
            <a:pPr>
              <a:buNone/>
            </a:pPr>
            <a:r>
              <a:rPr lang="en-GB" dirty="0"/>
              <a:t>This is a very clean and testable pattern in Angular: mock the service, trigger the interaction, and assert that it happened. </a:t>
            </a:r>
          </a:p>
          <a:p>
            <a:pPr>
              <a:buNone/>
            </a:pPr>
            <a:r>
              <a:rPr lang="en-GB" dirty="0"/>
              <a:t>	No HTTP needed. No side effects. Just a simple verification of behaviour.</a:t>
            </a:r>
          </a:p>
          <a:p>
            <a:pPr>
              <a:buNone/>
            </a:pPr>
            <a:endParaRPr lang="en-GB" dirty="0"/>
          </a:p>
          <a:p>
            <a:r>
              <a:rPr lang="en-GB" dirty="0"/>
              <a:t>Mocks like this give you the confidence to know your component is triggering the </a:t>
            </a:r>
            <a:r>
              <a:rPr lang="en-GB" b="1" dirty="0"/>
              <a:t>right actions at the right time</a:t>
            </a:r>
            <a:r>
              <a:rPr lang="en-GB" dirty="0"/>
              <a:t> — even when it doesn’t produce visible output.</a:t>
            </a:r>
          </a:p>
        </p:txBody>
      </p:sp>
      <p:sp>
        <p:nvSpPr>
          <p:cNvPr id="4" name="Slide Number Placeholder 3"/>
          <p:cNvSpPr>
            <a:spLocks noGrp="1"/>
          </p:cNvSpPr>
          <p:nvPr>
            <p:ph type="sldNum" sz="quarter" idx="5"/>
          </p:nvPr>
        </p:nvSpPr>
        <p:spPr/>
        <p:txBody>
          <a:bodyPr/>
          <a:lstStyle/>
          <a:p>
            <a:fld id="{0242200E-873B-41F7-BAEC-04C0967A0E41}" type="slidenum">
              <a:rPr lang="en-GB" smtClean="0"/>
              <a:t>47</a:t>
            </a:fld>
            <a:endParaRPr lang="en-GB"/>
          </a:p>
        </p:txBody>
      </p:sp>
    </p:spTree>
    <p:extLst>
      <p:ext uri="{BB962C8B-B14F-4D97-AF65-F5344CB8AC3E}">
        <p14:creationId xmlns:p14="http://schemas.microsoft.com/office/powerpoint/2010/main" val="34071846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lab is about </a:t>
            </a:r>
            <a:r>
              <a:rPr lang="en-GB" b="1" dirty="0"/>
              <a:t>mocking external handlers</a:t>
            </a:r>
            <a:r>
              <a:rPr lang="en-GB" dirty="0"/>
              <a:t> and testing </a:t>
            </a:r>
            <a:r>
              <a:rPr lang="en-GB" b="1" dirty="0"/>
              <a:t>behaviour</a:t>
            </a:r>
            <a:r>
              <a:rPr lang="en-GB" dirty="0"/>
              <a:t>, not just UI.</a:t>
            </a:r>
          </a:p>
          <a:p>
            <a:br>
              <a:rPr lang="en-GB" dirty="0"/>
            </a:br>
            <a:r>
              <a:rPr lang="en-GB" dirty="0"/>
              <a:t>Encourage learners to write both </a:t>
            </a:r>
            <a:r>
              <a:rPr lang="en-GB" b="1" dirty="0"/>
              <a:t>positive (happy path)</a:t>
            </a:r>
            <a:r>
              <a:rPr lang="en-GB" dirty="0"/>
              <a:t> and </a:t>
            </a:r>
            <a:r>
              <a:rPr lang="en-GB" b="1" dirty="0"/>
              <a:t>negative (guard condition)</a:t>
            </a:r>
            <a:r>
              <a:rPr lang="en-GB" dirty="0"/>
              <a:t> tests.</a:t>
            </a:r>
          </a:p>
          <a:p>
            <a:endParaRPr lang="en-GB" dirty="0"/>
          </a:p>
          <a:p>
            <a:pPr>
              <a:buNone/>
            </a:pPr>
            <a:r>
              <a:rPr lang="en-GB" b="1" dirty="0"/>
              <a:t>React Tips</a:t>
            </a:r>
          </a:p>
          <a:p>
            <a:pPr>
              <a:buFont typeface="Arial" panose="020B0604020202020204" pitchFamily="34" charset="0"/>
              <a:buChar char="•"/>
            </a:pPr>
            <a:r>
              <a:rPr lang="en-GB" dirty="0"/>
              <a:t> Create a </a:t>
            </a:r>
            <a:r>
              <a:rPr lang="en-GB" dirty="0" err="1"/>
              <a:t>SaveButton</a:t>
            </a:r>
            <a:r>
              <a:rPr lang="en-GB" dirty="0"/>
              <a:t> component with </a:t>
            </a:r>
            <a:r>
              <a:rPr lang="en-GB" dirty="0" err="1"/>
              <a:t>onSave</a:t>
            </a:r>
            <a:r>
              <a:rPr lang="en-GB" dirty="0"/>
              <a:t>(value: string) prop</a:t>
            </a:r>
          </a:p>
          <a:p>
            <a:pPr>
              <a:buFont typeface="Arial" panose="020B0604020202020204" pitchFamily="34" charset="0"/>
              <a:buChar char="•"/>
            </a:pPr>
            <a:r>
              <a:rPr lang="en-GB" dirty="0"/>
              <a:t> Use </a:t>
            </a:r>
            <a:r>
              <a:rPr lang="en-GB" dirty="0" err="1"/>
              <a:t>jest.fn</a:t>
            </a:r>
            <a:r>
              <a:rPr lang="en-GB" dirty="0"/>
              <a:t>() to mock the </a:t>
            </a:r>
            <a:r>
              <a:rPr lang="en-GB" dirty="0" err="1"/>
              <a:t>onSave</a:t>
            </a:r>
            <a:r>
              <a:rPr lang="en-GB" dirty="0"/>
              <a:t> callback</a:t>
            </a:r>
          </a:p>
          <a:p>
            <a:pPr>
              <a:buFont typeface="Arial" panose="020B0604020202020204" pitchFamily="34" charset="0"/>
              <a:buChar char="•"/>
            </a:pPr>
            <a:r>
              <a:rPr lang="en-GB" dirty="0"/>
              <a:t> Simulate typing into an input and clicking “Save”</a:t>
            </a:r>
          </a:p>
          <a:p>
            <a:pPr>
              <a:buFont typeface="Arial" panose="020B0604020202020204" pitchFamily="34" charset="0"/>
              <a:buChar char="•"/>
            </a:pPr>
            <a:r>
              <a:rPr lang="en-GB" dirty="0"/>
              <a:t> Assert:</a:t>
            </a:r>
          </a:p>
          <a:p>
            <a:pPr marL="742950" lvl="1" indent="-285750">
              <a:buFont typeface="Arial" panose="020B0604020202020204" pitchFamily="34" charset="0"/>
              <a:buChar char="•"/>
            </a:pPr>
            <a:r>
              <a:rPr lang="en-GB" dirty="0" err="1"/>
              <a:t>onSave</a:t>
            </a:r>
            <a:r>
              <a:rPr lang="en-GB" dirty="0"/>
              <a:t> is called with the correct value</a:t>
            </a:r>
          </a:p>
          <a:p>
            <a:pPr marL="742950" lvl="1" indent="-285750">
              <a:buFont typeface="Arial" panose="020B0604020202020204" pitchFamily="34" charset="0"/>
              <a:buChar char="•"/>
            </a:pPr>
            <a:r>
              <a:rPr lang="en-GB" dirty="0"/>
              <a:t>Empty submission </a:t>
            </a:r>
            <a:r>
              <a:rPr lang="en-GB" b="1" dirty="0"/>
              <a:t>does not</a:t>
            </a:r>
            <a:r>
              <a:rPr lang="en-GB" dirty="0"/>
              <a:t> call </a:t>
            </a:r>
            <a:r>
              <a:rPr lang="en-GB" dirty="0" err="1"/>
              <a:t>onSave</a:t>
            </a:r>
            <a:endParaRPr lang="en-GB" dirty="0"/>
          </a:p>
          <a:p>
            <a:pPr>
              <a:buFont typeface="Arial" panose="020B0604020202020204" pitchFamily="34" charset="0"/>
              <a:buChar char="•"/>
            </a:pPr>
            <a:r>
              <a:rPr lang="en-GB" dirty="0"/>
              <a:t> Use: </a:t>
            </a:r>
            <a:r>
              <a:rPr lang="en-GB" dirty="0" err="1"/>
              <a:t>fireEvent.change</a:t>
            </a:r>
            <a:r>
              <a:rPr lang="en-GB" dirty="0"/>
              <a:t>, </a:t>
            </a:r>
            <a:r>
              <a:rPr lang="en-GB" dirty="0" err="1"/>
              <a:t>fireEvent.click</a:t>
            </a:r>
            <a:r>
              <a:rPr lang="en-GB" dirty="0"/>
              <a:t>, </a:t>
            </a:r>
            <a:r>
              <a:rPr lang="en-GB" dirty="0" err="1"/>
              <a:t>getByLabelText</a:t>
            </a:r>
            <a:r>
              <a:rPr lang="en-GB" dirty="0"/>
              <a:t>, </a:t>
            </a:r>
            <a:r>
              <a:rPr lang="en-GB" dirty="0" err="1"/>
              <a:t>getByText</a:t>
            </a:r>
            <a:endParaRPr lang="en-GB" dirty="0"/>
          </a:p>
          <a:p>
            <a:pPr>
              <a:buFont typeface="Arial" panose="020B0604020202020204" pitchFamily="34" charset="0"/>
              <a:buChar char="•"/>
            </a:pPr>
            <a:endParaRPr lang="en-GB" dirty="0"/>
          </a:p>
          <a:p>
            <a:pPr>
              <a:buNone/>
            </a:pPr>
            <a:r>
              <a:rPr lang="en-GB" b="1" dirty="0"/>
              <a:t>Angular Tips</a:t>
            </a:r>
          </a:p>
          <a:p>
            <a:pPr>
              <a:buFont typeface="Arial" panose="020B0604020202020204" pitchFamily="34" charset="0"/>
              <a:buChar char="•"/>
            </a:pPr>
            <a:r>
              <a:rPr lang="en-GB" dirty="0"/>
              <a:t> Create a </a:t>
            </a:r>
            <a:r>
              <a:rPr lang="en-GB" dirty="0" err="1"/>
              <a:t>UserFormComponent</a:t>
            </a:r>
            <a:r>
              <a:rPr lang="en-GB" dirty="0"/>
              <a:t> using Reactive Forms</a:t>
            </a:r>
          </a:p>
          <a:p>
            <a:pPr>
              <a:buFont typeface="Arial" panose="020B0604020202020204" pitchFamily="34" charset="0"/>
              <a:buChar char="•"/>
            </a:pPr>
            <a:r>
              <a:rPr lang="en-GB" dirty="0"/>
              <a:t> Mock </a:t>
            </a:r>
            <a:r>
              <a:rPr lang="en-GB" dirty="0" err="1"/>
              <a:t>UserService.saveUser</a:t>
            </a:r>
            <a:r>
              <a:rPr lang="en-GB" dirty="0"/>
              <a:t>() with </a:t>
            </a:r>
            <a:r>
              <a:rPr lang="en-GB" dirty="0" err="1"/>
              <a:t>jest.fn</a:t>
            </a:r>
            <a:r>
              <a:rPr lang="en-GB" dirty="0"/>
              <a:t>()</a:t>
            </a:r>
          </a:p>
          <a:p>
            <a:pPr>
              <a:buFont typeface="Arial" panose="020B0604020202020204" pitchFamily="34" charset="0"/>
              <a:buChar char="•"/>
            </a:pPr>
            <a:r>
              <a:rPr lang="en-GB" dirty="0"/>
              <a:t> Fill in the form using </a:t>
            </a:r>
            <a:r>
              <a:rPr lang="en-GB" dirty="0" err="1"/>
              <a:t>querySelector</a:t>
            </a:r>
            <a:endParaRPr lang="en-GB" dirty="0"/>
          </a:p>
          <a:p>
            <a:pPr>
              <a:buFont typeface="Arial" panose="020B0604020202020204" pitchFamily="34" charset="0"/>
              <a:buChar char="•"/>
            </a:pPr>
            <a:r>
              <a:rPr lang="en-GB" dirty="0"/>
              <a:t> Trigger form submission and verify:</a:t>
            </a:r>
          </a:p>
          <a:p>
            <a:pPr marL="742950" lvl="1" indent="-285750">
              <a:buFont typeface="Arial" panose="020B0604020202020204" pitchFamily="34" charset="0"/>
              <a:buChar char="•"/>
            </a:pPr>
            <a:r>
              <a:rPr lang="en-GB" dirty="0"/>
              <a:t>Valid form → </a:t>
            </a:r>
            <a:r>
              <a:rPr lang="en-GB" dirty="0" err="1"/>
              <a:t>saveUser</a:t>
            </a:r>
            <a:r>
              <a:rPr lang="en-GB" dirty="0"/>
              <a:t>() called with correct data</a:t>
            </a:r>
          </a:p>
          <a:p>
            <a:pPr marL="742950" lvl="1" indent="-285750">
              <a:buFont typeface="Arial" panose="020B0604020202020204" pitchFamily="34" charset="0"/>
              <a:buChar char="•"/>
            </a:pPr>
            <a:r>
              <a:rPr lang="en-GB" dirty="0"/>
              <a:t>Invalid form → </a:t>
            </a:r>
            <a:r>
              <a:rPr lang="en-GB" dirty="0" err="1"/>
              <a:t>saveUser</a:t>
            </a:r>
            <a:r>
              <a:rPr lang="en-GB" dirty="0"/>
              <a:t>() is </a:t>
            </a:r>
            <a:r>
              <a:rPr lang="en-GB" b="1" dirty="0"/>
              <a:t>not</a:t>
            </a:r>
            <a:r>
              <a:rPr lang="en-GB" dirty="0"/>
              <a:t> called</a:t>
            </a:r>
          </a:p>
          <a:p>
            <a:pPr>
              <a:buFont typeface="Arial" panose="020B0604020202020204" pitchFamily="34" charset="0"/>
              <a:buChar char="•"/>
            </a:pPr>
            <a:r>
              <a:rPr lang="en-GB" dirty="0"/>
              <a:t> Use: </a:t>
            </a:r>
            <a:r>
              <a:rPr lang="en-GB" dirty="0" err="1"/>
              <a:t>TestBed</a:t>
            </a:r>
            <a:r>
              <a:rPr lang="en-GB" dirty="0"/>
              <a:t>, </a:t>
            </a:r>
            <a:r>
              <a:rPr lang="en-GB" dirty="0" err="1"/>
              <a:t>ComponentFixture</a:t>
            </a:r>
            <a:r>
              <a:rPr lang="en-GB" dirty="0"/>
              <a:t>, </a:t>
            </a:r>
            <a:r>
              <a:rPr lang="en-GB" dirty="0" err="1"/>
              <a:t>spyOn</a:t>
            </a:r>
            <a:r>
              <a:rPr lang="en-GB" dirty="0"/>
              <a:t>, </a:t>
            </a:r>
            <a:r>
              <a:rPr lang="en-GB" dirty="0" err="1"/>
              <a:t>detectChanges</a:t>
            </a:r>
            <a:r>
              <a:rPr lang="en-GB" dirty="0"/>
              <a:t>(), </a:t>
            </a:r>
            <a:r>
              <a:rPr lang="en-GB" dirty="0" err="1"/>
              <a:t>whenStable</a:t>
            </a:r>
            <a:r>
              <a:rPr lang="en-GB" dirty="0"/>
              <a:t>()</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48</a:t>
            </a:fld>
            <a:endParaRPr lang="en-GB"/>
          </a:p>
        </p:txBody>
      </p:sp>
    </p:spTree>
    <p:extLst>
      <p:ext uri="{BB962C8B-B14F-4D97-AF65-F5344CB8AC3E}">
        <p14:creationId xmlns:p14="http://schemas.microsoft.com/office/powerpoint/2010/main" val="26589467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Let’s settle something that often causes confusion:</a:t>
            </a:r>
          </a:p>
          <a:p>
            <a:pPr>
              <a:buNone/>
            </a:pPr>
            <a:endParaRPr lang="en-GB" dirty="0"/>
          </a:p>
          <a:p>
            <a:pPr>
              <a:buNone/>
            </a:pPr>
            <a:r>
              <a:rPr lang="en-GB" b="1" dirty="0"/>
              <a:t>	Mocks are not stubs.</a:t>
            </a:r>
          </a:p>
          <a:p>
            <a:pPr>
              <a:buNone/>
            </a:pPr>
            <a:endParaRPr lang="en-GB" dirty="0"/>
          </a:p>
          <a:p>
            <a:pPr>
              <a:buNone/>
            </a:pPr>
            <a:r>
              <a:rPr lang="en-GB" dirty="0"/>
              <a:t>They’re both types of test doubles, yes — but they serve different purposes.</a:t>
            </a:r>
          </a:p>
          <a:p>
            <a:pPr lvl="1">
              <a:buFont typeface="Arial" panose="020B0604020202020204" pitchFamily="34" charset="0"/>
              <a:buChar char="•"/>
            </a:pPr>
            <a:r>
              <a:rPr lang="en-GB" b="1" dirty="0"/>
              <a:t> Stubs</a:t>
            </a:r>
            <a:r>
              <a:rPr lang="en-GB" dirty="0"/>
              <a:t> are all about control: </a:t>
            </a:r>
            <a:r>
              <a:rPr lang="en-GB" i="1" dirty="0"/>
              <a:t>return this value when called.</a:t>
            </a:r>
            <a:endParaRPr lang="en-GB" dirty="0"/>
          </a:p>
          <a:p>
            <a:pPr lvl="1">
              <a:buFont typeface="Arial" panose="020B0604020202020204" pitchFamily="34" charset="0"/>
              <a:buChar char="•"/>
            </a:pPr>
            <a:r>
              <a:rPr lang="en-GB" b="1" dirty="0"/>
              <a:t> Mocks</a:t>
            </a:r>
            <a:r>
              <a:rPr lang="en-GB" dirty="0"/>
              <a:t> are all about verification: </a:t>
            </a:r>
            <a:r>
              <a:rPr lang="en-GB" i="1" dirty="0"/>
              <a:t>was this function called? how?</a:t>
            </a:r>
          </a:p>
          <a:p>
            <a:pPr lvl="1">
              <a:buFont typeface="Arial" panose="020B0604020202020204" pitchFamily="34" charset="0"/>
              <a:buChar char="•"/>
            </a:pPr>
            <a:endParaRPr lang="en-GB" dirty="0"/>
          </a:p>
          <a:p>
            <a:pPr>
              <a:buNone/>
            </a:pPr>
            <a:r>
              <a:rPr lang="en-GB" dirty="0"/>
              <a:t>People often say ‘mocking data,’ but that’s technically </a:t>
            </a:r>
            <a:r>
              <a:rPr lang="en-GB" b="1" dirty="0"/>
              <a:t>stubbing</a:t>
            </a:r>
            <a:r>
              <a:rPr lang="en-GB" dirty="0"/>
              <a:t> — you’re not verifying anything, just shaping the behaviour for the test.</a:t>
            </a:r>
          </a:p>
          <a:p>
            <a:pPr>
              <a:buNone/>
            </a:pPr>
            <a:endParaRPr lang="en-GB" dirty="0"/>
          </a:p>
          <a:p>
            <a:pPr>
              <a:buNone/>
            </a:pPr>
            <a:r>
              <a:rPr lang="en-GB" dirty="0"/>
              <a:t>A lot of testing tools (including </a:t>
            </a:r>
            <a:r>
              <a:rPr lang="en-GB" dirty="0" err="1"/>
              <a:t>jest.fn</a:t>
            </a:r>
            <a:r>
              <a:rPr lang="en-GB" dirty="0"/>
              <a:t>()) blur the line, because they let you create a function that does both. </a:t>
            </a:r>
          </a:p>
          <a:p>
            <a:pPr>
              <a:buNone/>
            </a:pPr>
            <a:r>
              <a:rPr lang="en-GB" dirty="0"/>
              <a:t>That’s powerful, but it’s important to know </a:t>
            </a:r>
            <a:r>
              <a:rPr lang="en-GB" b="1" dirty="0"/>
              <a:t>why</a:t>
            </a:r>
            <a:r>
              <a:rPr lang="en-GB" dirty="0"/>
              <a:t> you’re using it.</a:t>
            </a:r>
          </a:p>
          <a:p>
            <a:pPr>
              <a:buNone/>
            </a:pPr>
            <a:endParaRPr lang="en-GB" dirty="0"/>
          </a:p>
          <a:p>
            <a:pPr>
              <a:buNone/>
            </a:pPr>
            <a:r>
              <a:rPr lang="en-GB" dirty="0"/>
              <a:t>So remember:</a:t>
            </a:r>
          </a:p>
          <a:p>
            <a:pPr lvl="1">
              <a:buFont typeface="Arial" panose="020B0604020202020204" pitchFamily="34" charset="0"/>
              <a:buChar char="•"/>
            </a:pPr>
            <a:r>
              <a:rPr lang="en-GB" dirty="0"/>
              <a:t> If you just need predictable data to test the component’s flow → </a:t>
            </a:r>
            <a:r>
              <a:rPr lang="en-GB" b="1" dirty="0"/>
              <a:t>stub it</a:t>
            </a:r>
            <a:endParaRPr lang="en-GB" dirty="0"/>
          </a:p>
          <a:p>
            <a:pPr lvl="1">
              <a:buFont typeface="Arial" panose="020B0604020202020204" pitchFamily="34" charset="0"/>
              <a:buChar char="•"/>
            </a:pPr>
            <a:r>
              <a:rPr lang="en-GB" dirty="0"/>
              <a:t> If you want to make sure your component called a service correctly → </a:t>
            </a:r>
            <a:r>
              <a:rPr lang="en-GB" b="1" dirty="0"/>
              <a:t>mock it</a:t>
            </a:r>
          </a:p>
          <a:p>
            <a:pPr lvl="1">
              <a:buFont typeface="Arial" panose="020B0604020202020204" pitchFamily="34" charset="0"/>
              <a:buChar char="•"/>
            </a:pPr>
            <a:endParaRPr lang="en-GB" dirty="0"/>
          </a:p>
          <a:p>
            <a:r>
              <a:rPr lang="en-GB" dirty="0"/>
              <a:t>Understanding this helps you write </a:t>
            </a:r>
            <a:r>
              <a:rPr lang="en-GB" b="1" dirty="0"/>
              <a:t>more intentional, meaningful tests</a:t>
            </a:r>
            <a:r>
              <a:rPr lang="en-GB" dirty="0"/>
              <a:t> — not just working ones.</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49</a:t>
            </a:fld>
            <a:endParaRPr lang="en-GB"/>
          </a:p>
        </p:txBody>
      </p:sp>
    </p:spTree>
    <p:extLst>
      <p:ext uri="{BB962C8B-B14F-4D97-AF65-F5344CB8AC3E}">
        <p14:creationId xmlns:p14="http://schemas.microsoft.com/office/powerpoint/2010/main" val="332868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This course isn’t just about teaching TDD—it’s about </a:t>
            </a:r>
            <a:r>
              <a:rPr lang="en-GB" b="1" dirty="0"/>
              <a:t>creating an environment where it makes sense to learn it</a:t>
            </a:r>
            <a:r>
              <a:rPr lang="en-GB" dirty="0"/>
              <a:t>.</a:t>
            </a:r>
          </a:p>
          <a:p>
            <a:pPr>
              <a:buNone/>
            </a:pPr>
            <a:endParaRPr lang="en-GB" dirty="0"/>
          </a:p>
          <a:p>
            <a:pPr>
              <a:buNone/>
            </a:pPr>
            <a:r>
              <a:rPr lang="en-GB" dirty="0"/>
              <a:t>You’ll hear from me, yes—but you’ll also hear from each other. </a:t>
            </a:r>
          </a:p>
          <a:p>
            <a:pPr>
              <a:buNone/>
            </a:pPr>
            <a:r>
              <a:rPr lang="en-GB" dirty="0"/>
              <a:t>	Ask questions, challenge ideas, share your coding decisions. </a:t>
            </a:r>
          </a:p>
          <a:p>
            <a:pPr>
              <a:buNone/>
            </a:pPr>
            <a:r>
              <a:rPr lang="en-GB" dirty="0"/>
              <a:t>		That’s where the real learning happens.</a:t>
            </a:r>
          </a:p>
          <a:p>
            <a:pPr>
              <a:buNone/>
            </a:pPr>
            <a:endParaRPr lang="en-GB" dirty="0"/>
          </a:p>
          <a:p>
            <a:pPr>
              <a:buNone/>
            </a:pPr>
            <a:r>
              <a:rPr lang="en-GB" dirty="0"/>
              <a:t>We’ll </a:t>
            </a:r>
            <a:r>
              <a:rPr lang="en-GB" b="1" dirty="0"/>
              <a:t>work in pairs</a:t>
            </a:r>
            <a:r>
              <a:rPr lang="en-GB" dirty="0"/>
              <a:t>, </a:t>
            </a:r>
            <a:r>
              <a:rPr lang="en-GB" b="1" dirty="0"/>
              <a:t>review group outcomes</a:t>
            </a:r>
            <a:r>
              <a:rPr lang="en-GB" dirty="0"/>
              <a:t>, and </a:t>
            </a:r>
            <a:r>
              <a:rPr lang="en-GB" b="1" dirty="0"/>
              <a:t>reflect on different approaches</a:t>
            </a:r>
            <a:r>
              <a:rPr lang="en-GB" dirty="0"/>
              <a:t> to the same problem. </a:t>
            </a:r>
          </a:p>
          <a:p>
            <a:pPr>
              <a:buNone/>
            </a:pPr>
            <a:r>
              <a:rPr lang="en-GB" dirty="0"/>
              <a:t>TDD is rarely about ‘one right way’—it’s about deliberate decisions and fast feedback.</a:t>
            </a:r>
          </a:p>
          <a:p>
            <a:pPr>
              <a:buNone/>
            </a:pPr>
            <a:endParaRPr lang="en-GB" dirty="0"/>
          </a:p>
          <a:p>
            <a:r>
              <a:rPr lang="en-GB" dirty="0"/>
              <a:t>And through all of that, your goal is personal growth: </a:t>
            </a:r>
            <a:r>
              <a:rPr lang="en-GB" b="1" dirty="0"/>
              <a:t>you’ll leave this course with better instincts</a:t>
            </a:r>
            <a:r>
              <a:rPr lang="en-GB" dirty="0"/>
              <a:t> for how to build testable code and work with confidence.”</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5</a:t>
            </a:fld>
            <a:endParaRPr lang="en-GB"/>
          </a:p>
        </p:txBody>
      </p:sp>
    </p:spTree>
    <p:extLst>
      <p:ext uri="{BB962C8B-B14F-4D97-AF65-F5344CB8AC3E}">
        <p14:creationId xmlns:p14="http://schemas.microsoft.com/office/powerpoint/2010/main" val="165564928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When you test async behaviour in frontend components, you’re testing how the UI reacts over </a:t>
            </a:r>
            <a:r>
              <a:rPr lang="en-GB" b="1" dirty="0"/>
              <a:t>time</a:t>
            </a:r>
            <a:r>
              <a:rPr lang="en-GB" dirty="0"/>
              <a:t>, not just state.</a:t>
            </a:r>
          </a:p>
          <a:p>
            <a:pPr>
              <a:buNone/>
            </a:pPr>
            <a:endParaRPr lang="en-GB" dirty="0"/>
          </a:p>
          <a:p>
            <a:pPr>
              <a:buNone/>
            </a:pPr>
            <a:r>
              <a:rPr lang="en-GB" dirty="0"/>
              <a:t>These are often:</a:t>
            </a:r>
          </a:p>
          <a:p>
            <a:pPr lvl="1">
              <a:buFont typeface="Arial" panose="020B0604020202020204" pitchFamily="34" charset="0"/>
              <a:buChar char="•"/>
            </a:pPr>
            <a:r>
              <a:rPr lang="en-GB" dirty="0"/>
              <a:t> Data-fetching components</a:t>
            </a:r>
          </a:p>
          <a:p>
            <a:pPr lvl="1">
              <a:buFont typeface="Arial" panose="020B0604020202020204" pitchFamily="34" charset="0"/>
              <a:buChar char="•"/>
            </a:pPr>
            <a:r>
              <a:rPr lang="en-GB" dirty="0"/>
              <a:t> Delayed render effects (like spinners or transitions)</a:t>
            </a:r>
          </a:p>
          <a:p>
            <a:pPr lvl="1">
              <a:buFont typeface="Arial" panose="020B0604020202020204" pitchFamily="34" charset="0"/>
              <a:buChar char="•"/>
            </a:pPr>
            <a:r>
              <a:rPr lang="en-GB" dirty="0"/>
              <a:t> Components using </a:t>
            </a:r>
            <a:r>
              <a:rPr lang="en-GB" dirty="0" err="1"/>
              <a:t>useEffect</a:t>
            </a:r>
            <a:r>
              <a:rPr lang="en-GB" dirty="0"/>
              <a:t>, </a:t>
            </a:r>
            <a:r>
              <a:rPr lang="en-GB" dirty="0" err="1"/>
              <a:t>ngOnInit</a:t>
            </a:r>
            <a:r>
              <a:rPr lang="en-GB" dirty="0"/>
              <a:t>, or Observables</a:t>
            </a:r>
          </a:p>
          <a:p>
            <a:pPr lvl="1">
              <a:buFont typeface="Arial" panose="020B0604020202020204" pitchFamily="34" charset="0"/>
              <a:buChar char="•"/>
            </a:pPr>
            <a:endParaRPr lang="en-GB" dirty="0"/>
          </a:p>
          <a:p>
            <a:r>
              <a:rPr lang="en-GB" dirty="0"/>
              <a:t>The key is to </a:t>
            </a:r>
            <a:r>
              <a:rPr lang="en-GB" b="1" dirty="0"/>
              <a:t>let the framework tell you when it’s ready</a:t>
            </a:r>
            <a:r>
              <a:rPr lang="en-GB" dirty="0"/>
              <a:t> — don’t guess or hardcode delays. </a:t>
            </a:r>
          </a:p>
          <a:p>
            <a:endParaRPr lang="en-GB" dirty="0"/>
          </a:p>
          <a:p>
            <a:r>
              <a:rPr lang="en-GB" dirty="0"/>
              <a:t>Your job is to assert what users would see: a loading state first, followed by a successful (or error) state.</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50</a:t>
            </a:fld>
            <a:endParaRPr lang="en-GB"/>
          </a:p>
        </p:txBody>
      </p:sp>
    </p:spTree>
    <p:extLst>
      <p:ext uri="{BB962C8B-B14F-4D97-AF65-F5344CB8AC3E}">
        <p14:creationId xmlns:p14="http://schemas.microsoft.com/office/powerpoint/2010/main" val="34007350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In </a:t>
            </a:r>
            <a:r>
              <a:rPr lang="en-GB" b="1" dirty="0"/>
              <a:t>React</a:t>
            </a:r>
            <a:r>
              <a:rPr lang="en-GB" dirty="0"/>
              <a:t>, we render the component, assert that 'Loading...' appears first, then use </a:t>
            </a:r>
            <a:r>
              <a:rPr lang="en-GB" dirty="0" err="1"/>
              <a:t>waitFor</a:t>
            </a:r>
            <a:r>
              <a:rPr lang="en-GB" dirty="0"/>
              <a:t> to wait until 'Alice' appears in the DOM.</a:t>
            </a:r>
          </a:p>
          <a:p>
            <a:pPr>
              <a:buNone/>
            </a:pPr>
            <a:endParaRPr lang="en-GB" dirty="0"/>
          </a:p>
          <a:p>
            <a:pPr>
              <a:buNone/>
            </a:pPr>
            <a:r>
              <a:rPr lang="en-GB" dirty="0"/>
              <a:t>In </a:t>
            </a:r>
            <a:r>
              <a:rPr lang="en-GB" b="1" dirty="0"/>
              <a:t>Angular</a:t>
            </a:r>
            <a:r>
              <a:rPr lang="en-GB" dirty="0"/>
              <a:t>, we render with </a:t>
            </a:r>
            <a:r>
              <a:rPr lang="en-GB" dirty="0" err="1"/>
              <a:t>TestBed</a:t>
            </a:r>
            <a:r>
              <a:rPr lang="en-GB" dirty="0"/>
              <a:t>, trigger change detection, and then use </a:t>
            </a:r>
            <a:r>
              <a:rPr lang="en-GB" dirty="0" err="1"/>
              <a:t>fixture.whenStable</a:t>
            </a:r>
            <a:r>
              <a:rPr lang="en-GB" dirty="0"/>
              <a:t>() to wait for the async logic (e.g. service call or promise) to complete.</a:t>
            </a:r>
          </a:p>
          <a:p>
            <a:pPr>
              <a:buNone/>
            </a:pPr>
            <a:endParaRPr lang="en-GB" dirty="0"/>
          </a:p>
          <a:p>
            <a:r>
              <a:rPr lang="en-GB" dirty="0"/>
              <a:t>Both frameworks provide structured ways to handle asynchrony in tests </a:t>
            </a:r>
          </a:p>
          <a:p>
            <a:r>
              <a:rPr lang="en-GB" dirty="0"/>
              <a:t>	— no need to guess how long to wait.</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51</a:t>
            </a:fld>
            <a:endParaRPr lang="en-GB"/>
          </a:p>
        </p:txBody>
      </p:sp>
    </p:spTree>
    <p:extLst>
      <p:ext uri="{BB962C8B-B14F-4D97-AF65-F5344CB8AC3E}">
        <p14:creationId xmlns:p14="http://schemas.microsoft.com/office/powerpoint/2010/main" val="599651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Focus on </a:t>
            </a:r>
            <a:r>
              <a:rPr lang="en-GB" b="1" dirty="0"/>
              <a:t>verifying all three async states</a:t>
            </a:r>
          </a:p>
          <a:p>
            <a:br>
              <a:rPr lang="en-GB" dirty="0"/>
            </a:br>
            <a:r>
              <a:rPr lang="en-GB" dirty="0"/>
              <a:t>Use mocks to control timing and simulate both success &amp; failure</a:t>
            </a:r>
          </a:p>
          <a:p>
            <a:pPr>
              <a:buNone/>
            </a:pPr>
            <a:br>
              <a:rPr lang="en-GB" dirty="0"/>
            </a:br>
            <a:r>
              <a:rPr lang="en-GB" dirty="0"/>
              <a:t>Reinforce use of </a:t>
            </a:r>
            <a:r>
              <a:rPr lang="en-GB" dirty="0" err="1"/>
              <a:t>findByText</a:t>
            </a:r>
            <a:r>
              <a:rPr lang="en-GB" dirty="0"/>
              <a:t> (React) and </a:t>
            </a:r>
            <a:r>
              <a:rPr lang="en-GB" dirty="0" err="1"/>
              <a:t>whenStable</a:t>
            </a:r>
            <a:r>
              <a:rPr lang="en-GB" dirty="0"/>
              <a:t>() (Angular) to await async UI updates</a:t>
            </a:r>
            <a:br>
              <a:rPr lang="en-GB" dirty="0"/>
            </a:br>
            <a:br>
              <a:rPr lang="en-GB" dirty="0"/>
            </a:br>
            <a:r>
              <a:rPr lang="en-GB" b="1" dirty="0"/>
              <a:t>React Tips</a:t>
            </a:r>
          </a:p>
          <a:p>
            <a:pPr>
              <a:buFont typeface="Arial" panose="020B0604020202020204" pitchFamily="34" charset="0"/>
              <a:buChar char="•"/>
            </a:pPr>
            <a:r>
              <a:rPr lang="en-GB" dirty="0"/>
              <a:t> Create a </a:t>
            </a:r>
            <a:r>
              <a:rPr lang="en-GB" dirty="0" err="1"/>
              <a:t>userService.fetchUsers</a:t>
            </a:r>
            <a:r>
              <a:rPr lang="en-GB" dirty="0"/>
              <a:t>() that returns a Promise&lt;User[]&gt;</a:t>
            </a:r>
          </a:p>
          <a:p>
            <a:pPr>
              <a:buFont typeface="Arial" panose="020B0604020202020204" pitchFamily="34" charset="0"/>
              <a:buChar char="•"/>
            </a:pPr>
            <a:r>
              <a:rPr lang="en-GB" dirty="0"/>
              <a:t> Use </a:t>
            </a:r>
            <a:r>
              <a:rPr lang="en-GB" dirty="0" err="1"/>
              <a:t>jest.mock</a:t>
            </a:r>
            <a:r>
              <a:rPr lang="en-GB" dirty="0"/>
              <a:t>() to stub the service in tests</a:t>
            </a:r>
          </a:p>
          <a:p>
            <a:pPr>
              <a:buFont typeface="Arial" panose="020B0604020202020204" pitchFamily="34" charset="0"/>
              <a:buChar char="•"/>
            </a:pPr>
            <a:r>
              <a:rPr lang="en-GB" dirty="0"/>
              <a:t> Write tests for:</a:t>
            </a:r>
          </a:p>
          <a:p>
            <a:pPr marL="742950" lvl="1" indent="-285750">
              <a:buFont typeface="Arial" panose="020B0604020202020204" pitchFamily="34" charset="0"/>
              <a:buChar char="•"/>
            </a:pPr>
            <a:r>
              <a:rPr lang="en-GB" dirty="0"/>
              <a:t>"Loading..." visible on initial render</a:t>
            </a:r>
          </a:p>
          <a:p>
            <a:pPr marL="742950" lvl="1" indent="-285750">
              <a:buFont typeface="Arial" panose="020B0604020202020204" pitchFamily="34" charset="0"/>
              <a:buChar char="•"/>
            </a:pPr>
            <a:r>
              <a:rPr lang="en-GB" dirty="0"/>
              <a:t>Fetched user(s) rendered using </a:t>
            </a:r>
            <a:r>
              <a:rPr lang="en-GB" dirty="0" err="1"/>
              <a:t>findByText</a:t>
            </a:r>
            <a:r>
              <a:rPr lang="en-GB" dirty="0"/>
              <a:t>()</a:t>
            </a:r>
          </a:p>
          <a:p>
            <a:pPr marL="742950" lvl="1" indent="-285750">
              <a:buFont typeface="Arial" panose="020B0604020202020204" pitchFamily="34" charset="0"/>
              <a:buChar char="•"/>
            </a:pPr>
            <a:r>
              <a:rPr lang="en-GB" dirty="0"/>
              <a:t>Rejected promise → error message or fallback UI shown</a:t>
            </a:r>
          </a:p>
          <a:p>
            <a:pPr>
              <a:buFont typeface="Arial" panose="020B0604020202020204" pitchFamily="34" charset="0"/>
              <a:buChar char="•"/>
            </a:pPr>
            <a:r>
              <a:rPr lang="en-GB" dirty="0"/>
              <a:t> Use: </a:t>
            </a:r>
            <a:r>
              <a:rPr lang="en-GB" dirty="0" err="1"/>
              <a:t>useEffect</a:t>
            </a:r>
            <a:r>
              <a:rPr lang="en-GB" dirty="0"/>
              <a:t>, </a:t>
            </a:r>
            <a:r>
              <a:rPr lang="en-GB" dirty="0" err="1"/>
              <a:t>useState</a:t>
            </a:r>
            <a:r>
              <a:rPr lang="en-GB" dirty="0"/>
              <a:t>, </a:t>
            </a:r>
            <a:r>
              <a:rPr lang="en-GB" dirty="0" err="1"/>
              <a:t>mockResolvedValue</a:t>
            </a:r>
            <a:r>
              <a:rPr lang="en-GB" dirty="0"/>
              <a:t>, </a:t>
            </a:r>
            <a:r>
              <a:rPr lang="en-GB" dirty="0" err="1"/>
              <a:t>mockRejectedValue</a:t>
            </a:r>
            <a:endParaRPr lang="en-GB" dirty="0"/>
          </a:p>
          <a:p>
            <a:pPr>
              <a:buFont typeface="Arial" panose="020B0604020202020204" pitchFamily="34" charset="0"/>
              <a:buChar char="•"/>
            </a:pPr>
            <a:endParaRPr lang="en-GB" dirty="0"/>
          </a:p>
          <a:p>
            <a:pPr>
              <a:buNone/>
            </a:pPr>
            <a:r>
              <a:rPr lang="en-GB" b="1" dirty="0"/>
              <a:t>Angular Tips</a:t>
            </a:r>
          </a:p>
          <a:p>
            <a:pPr>
              <a:buFont typeface="Arial" panose="020B0604020202020204" pitchFamily="34" charset="0"/>
              <a:buChar char="•"/>
            </a:pPr>
            <a:r>
              <a:rPr lang="en-GB" dirty="0"/>
              <a:t> Create a </a:t>
            </a:r>
            <a:r>
              <a:rPr lang="en-GB" dirty="0" err="1"/>
              <a:t>UserService.getUsers</a:t>
            </a:r>
            <a:r>
              <a:rPr lang="en-GB" dirty="0"/>
              <a:t>() that returns Observable&lt;User[]&gt;</a:t>
            </a:r>
          </a:p>
          <a:p>
            <a:pPr>
              <a:buFont typeface="Arial" panose="020B0604020202020204" pitchFamily="34" charset="0"/>
              <a:buChar char="•"/>
            </a:pPr>
            <a:r>
              <a:rPr lang="en-GB" dirty="0"/>
              <a:t> Stub the service with </a:t>
            </a:r>
            <a:r>
              <a:rPr lang="en-GB" dirty="0" err="1"/>
              <a:t>jest.fn</a:t>
            </a:r>
            <a:r>
              <a:rPr lang="en-GB" dirty="0"/>
              <a:t>() and of() or </a:t>
            </a:r>
            <a:r>
              <a:rPr lang="en-GB" dirty="0" err="1"/>
              <a:t>throwError</a:t>
            </a:r>
            <a:r>
              <a:rPr lang="en-GB" dirty="0"/>
              <a:t>()</a:t>
            </a:r>
          </a:p>
          <a:p>
            <a:pPr>
              <a:buFont typeface="Arial" panose="020B0604020202020204" pitchFamily="34" charset="0"/>
              <a:buChar char="•"/>
            </a:pPr>
            <a:r>
              <a:rPr lang="en-GB" dirty="0"/>
              <a:t> Write tests to assert:</a:t>
            </a:r>
          </a:p>
          <a:p>
            <a:pPr marL="742950" lvl="1" indent="-285750">
              <a:buFont typeface="Arial" panose="020B0604020202020204" pitchFamily="34" charset="0"/>
              <a:buChar char="•"/>
            </a:pPr>
            <a:r>
              <a:rPr lang="en-GB" dirty="0"/>
              <a:t>"Loading…” appears before data resolves</a:t>
            </a:r>
          </a:p>
          <a:p>
            <a:pPr marL="742950" lvl="1" indent="-285750">
              <a:buFont typeface="Arial" panose="020B0604020202020204" pitchFamily="34" charset="0"/>
              <a:buChar char="•"/>
            </a:pPr>
            <a:r>
              <a:rPr lang="en-GB" dirty="0"/>
              <a:t>User list renders after success</a:t>
            </a:r>
          </a:p>
          <a:p>
            <a:pPr marL="742950" lvl="1" indent="-285750">
              <a:buFont typeface="Arial" panose="020B0604020202020204" pitchFamily="34" charset="0"/>
              <a:buChar char="•"/>
            </a:pPr>
            <a:r>
              <a:rPr lang="en-GB" dirty="0"/>
              <a:t>Error message shows on failure</a:t>
            </a:r>
          </a:p>
          <a:p>
            <a:pPr>
              <a:buFont typeface="Arial" panose="020B0604020202020204" pitchFamily="34" charset="0"/>
              <a:buChar char="•"/>
            </a:pPr>
            <a:r>
              <a:rPr lang="en-GB" dirty="0"/>
              <a:t> Use: </a:t>
            </a:r>
            <a:r>
              <a:rPr lang="en-GB" dirty="0" err="1"/>
              <a:t>TestBed</a:t>
            </a:r>
            <a:r>
              <a:rPr lang="en-GB" dirty="0"/>
              <a:t>, </a:t>
            </a:r>
            <a:r>
              <a:rPr lang="en-GB" dirty="0" err="1"/>
              <a:t>detectChanges</a:t>
            </a:r>
            <a:r>
              <a:rPr lang="en-GB" dirty="0"/>
              <a:t>(), </a:t>
            </a:r>
            <a:r>
              <a:rPr lang="en-GB" dirty="0" err="1"/>
              <a:t>whenStable</a:t>
            </a:r>
            <a:r>
              <a:rPr lang="en-GB" dirty="0"/>
              <a:t>(), </a:t>
            </a:r>
            <a:r>
              <a:rPr lang="en-GB" dirty="0" err="1"/>
              <a:t>querySelector</a:t>
            </a:r>
            <a:endParaRPr lang="en-GB" dirty="0"/>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52</a:t>
            </a:fld>
            <a:endParaRPr lang="en-GB"/>
          </a:p>
        </p:txBody>
      </p:sp>
    </p:spTree>
    <p:extLst>
      <p:ext uri="{BB962C8B-B14F-4D97-AF65-F5344CB8AC3E}">
        <p14:creationId xmlns:p14="http://schemas.microsoft.com/office/powerpoint/2010/main" val="10082738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When you’re testing components that depend on the current route, the goal isn’t to test the full routing system </a:t>
            </a:r>
          </a:p>
          <a:p>
            <a:pPr>
              <a:buNone/>
            </a:pPr>
            <a:r>
              <a:rPr lang="en-GB" dirty="0"/>
              <a:t>	— that’s the framework’s job. </a:t>
            </a:r>
          </a:p>
          <a:p>
            <a:pPr>
              <a:buNone/>
            </a:pPr>
            <a:endParaRPr lang="en-GB" dirty="0"/>
          </a:p>
          <a:p>
            <a:pPr>
              <a:buNone/>
            </a:pPr>
            <a:r>
              <a:rPr lang="en-GB" dirty="0"/>
              <a:t>Your goal is to </a:t>
            </a:r>
            <a:r>
              <a:rPr lang="en-GB" b="1" dirty="0"/>
              <a:t>simulate a routing context</a:t>
            </a:r>
            <a:r>
              <a:rPr lang="en-GB" dirty="0"/>
              <a:t> and verify that the component behaves correctly.</a:t>
            </a:r>
          </a:p>
          <a:p>
            <a:pPr>
              <a:buNone/>
            </a:pPr>
            <a:endParaRPr lang="en-GB" dirty="0"/>
          </a:p>
          <a:p>
            <a:r>
              <a:rPr lang="en-GB" dirty="0"/>
              <a:t>In </a:t>
            </a:r>
            <a:r>
              <a:rPr lang="en-GB" b="1" dirty="0"/>
              <a:t>React</a:t>
            </a:r>
            <a:r>
              <a:rPr lang="en-GB" dirty="0"/>
              <a:t>, wrap your component with a &lt;</a:t>
            </a:r>
            <a:r>
              <a:rPr lang="en-GB" dirty="0" err="1"/>
              <a:t>MemoryRouter</a:t>
            </a:r>
            <a:r>
              <a:rPr lang="en-GB" dirty="0"/>
              <a:t>&gt; and set </a:t>
            </a:r>
            <a:r>
              <a:rPr lang="en-GB" dirty="0" err="1"/>
              <a:t>initialEntries</a:t>
            </a:r>
            <a:r>
              <a:rPr lang="en-GB" dirty="0"/>
              <a:t> to fake the current route. For example:</a:t>
            </a:r>
          </a:p>
          <a:p>
            <a:endParaRPr lang="en-GB" dirty="0"/>
          </a:p>
          <a:p>
            <a:r>
              <a:rPr lang="en-GB" dirty="0"/>
              <a:t>&lt;</a:t>
            </a:r>
            <a:r>
              <a:rPr lang="en-GB" dirty="0" err="1"/>
              <a:t>MemoryRouter</a:t>
            </a:r>
            <a:r>
              <a:rPr lang="en-GB" dirty="0"/>
              <a:t> </a:t>
            </a:r>
            <a:r>
              <a:rPr lang="en-GB" dirty="0" err="1"/>
              <a:t>initialEntries</a:t>
            </a:r>
            <a:r>
              <a:rPr lang="en-GB" dirty="0"/>
              <a:t>={['/dashboard']}&gt;</a:t>
            </a:r>
          </a:p>
          <a:p>
            <a:r>
              <a:rPr lang="en-GB" dirty="0"/>
              <a:t>  &lt;Dashboard /&gt;</a:t>
            </a:r>
          </a:p>
          <a:p>
            <a:pPr>
              <a:buNone/>
            </a:pPr>
            <a:r>
              <a:rPr lang="en-GB" dirty="0"/>
              <a:t>&lt;/</a:t>
            </a:r>
            <a:r>
              <a:rPr lang="en-GB" dirty="0" err="1"/>
              <a:t>MemoryRouter</a:t>
            </a:r>
            <a:r>
              <a:rPr lang="en-GB" dirty="0"/>
              <a:t>&gt;</a:t>
            </a:r>
            <a:br>
              <a:rPr lang="en-GB" dirty="0"/>
            </a:br>
            <a:br>
              <a:rPr lang="en-GB" dirty="0"/>
            </a:br>
            <a:r>
              <a:rPr lang="en-GB" dirty="0"/>
              <a:t>In </a:t>
            </a:r>
            <a:r>
              <a:rPr lang="en-GB" b="1" dirty="0"/>
              <a:t>Angular</a:t>
            </a:r>
            <a:r>
              <a:rPr lang="en-GB" dirty="0"/>
              <a:t>, you’ll use </a:t>
            </a:r>
            <a:r>
              <a:rPr lang="en-GB" dirty="0" err="1"/>
              <a:t>RouterTestingModule</a:t>
            </a:r>
            <a:r>
              <a:rPr lang="en-GB" dirty="0"/>
              <a:t> to provide routing support, and </a:t>
            </a:r>
            <a:r>
              <a:rPr lang="en-GB" b="1" dirty="0"/>
              <a:t>spy on </a:t>
            </a:r>
            <a:r>
              <a:rPr lang="en-GB" b="1" dirty="0" err="1"/>
              <a:t>navigateByUrl</a:t>
            </a:r>
            <a:r>
              <a:rPr lang="en-GB" b="1" dirty="0"/>
              <a:t>()</a:t>
            </a:r>
            <a:r>
              <a:rPr lang="en-GB" dirty="0"/>
              <a:t> using </a:t>
            </a:r>
            <a:r>
              <a:rPr lang="en-GB" dirty="0" err="1"/>
              <a:t>jest.spyOn</a:t>
            </a:r>
            <a:r>
              <a:rPr lang="en-GB" dirty="0"/>
              <a:t>() if you want to verify navigation behaviour without triggering it.</a:t>
            </a:r>
          </a:p>
          <a:p>
            <a:pPr>
              <a:buNone/>
            </a:pPr>
            <a:endParaRPr lang="en-GB" dirty="0"/>
          </a:p>
          <a:p>
            <a:pPr>
              <a:buNone/>
            </a:pPr>
            <a:r>
              <a:rPr lang="en-GB" dirty="0"/>
              <a:t>Common assertions:</a:t>
            </a:r>
          </a:p>
          <a:p>
            <a:pPr lvl="1">
              <a:buFont typeface="Arial" panose="020B0604020202020204" pitchFamily="34" charset="0"/>
              <a:buChar char="•"/>
            </a:pPr>
            <a:r>
              <a:rPr lang="en-GB" dirty="0"/>
              <a:t> Does the component show the correct content for the current route?</a:t>
            </a:r>
          </a:p>
          <a:p>
            <a:pPr lvl="1">
              <a:buFont typeface="Arial" panose="020B0604020202020204" pitchFamily="34" charset="0"/>
              <a:buChar char="•"/>
            </a:pPr>
            <a:r>
              <a:rPr lang="en-GB" dirty="0"/>
              <a:t> Are active nav items highlighted?</a:t>
            </a:r>
          </a:p>
          <a:p>
            <a:pPr lvl="1">
              <a:buFont typeface="Arial" panose="020B0604020202020204" pitchFamily="34" charset="0"/>
              <a:buChar char="•"/>
            </a:pPr>
            <a:r>
              <a:rPr lang="en-GB" dirty="0"/>
              <a:t> Are users redirected based on logic (e.g. auth)?</a:t>
            </a:r>
          </a:p>
          <a:p>
            <a:pPr lvl="1">
              <a:buFont typeface="Arial" panose="020B0604020202020204" pitchFamily="34" charset="0"/>
              <a:buChar char="•"/>
            </a:pPr>
            <a:endParaRPr lang="en-GB" dirty="0"/>
          </a:p>
          <a:p>
            <a:r>
              <a:rPr lang="en-GB" dirty="0"/>
              <a:t>This keeps your routing tests </a:t>
            </a:r>
            <a:r>
              <a:rPr lang="en-GB" b="1" dirty="0"/>
              <a:t>isolated, fast, and focused</a:t>
            </a:r>
            <a:r>
              <a:rPr lang="en-GB" dirty="0"/>
              <a:t>.</a:t>
            </a:r>
          </a:p>
          <a:p>
            <a:endParaRPr lang="en-GB" dirty="0"/>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53</a:t>
            </a:fld>
            <a:endParaRPr lang="en-GB"/>
          </a:p>
        </p:txBody>
      </p:sp>
    </p:spTree>
    <p:extLst>
      <p:ext uri="{BB962C8B-B14F-4D97-AF65-F5344CB8AC3E}">
        <p14:creationId xmlns:p14="http://schemas.microsoft.com/office/powerpoint/2010/main" val="4401641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dirty="0"/>
              <a:t>React</a:t>
            </a:r>
          </a:p>
          <a:p>
            <a:pPr>
              <a:buFont typeface="Arial" panose="020B0604020202020204" pitchFamily="34" charset="0"/>
              <a:buChar char="•"/>
            </a:pPr>
            <a:r>
              <a:rPr lang="en-GB" dirty="0"/>
              <a:t> </a:t>
            </a:r>
            <a:r>
              <a:rPr lang="en-GB" b="1" dirty="0" err="1"/>
              <a:t>MemoryRouter</a:t>
            </a:r>
            <a:r>
              <a:rPr lang="en-GB" dirty="0"/>
              <a:t> simulates navigation without needing a full app</a:t>
            </a:r>
          </a:p>
          <a:p>
            <a:pPr>
              <a:buFont typeface="Arial" panose="020B0604020202020204" pitchFamily="34" charset="0"/>
              <a:buChar char="•"/>
            </a:pPr>
            <a:r>
              <a:rPr lang="en-GB" dirty="0"/>
              <a:t> </a:t>
            </a:r>
            <a:r>
              <a:rPr lang="en-GB" b="1" dirty="0" err="1"/>
              <a:t>initialEntries</a:t>
            </a:r>
            <a:r>
              <a:rPr lang="en-GB" dirty="0"/>
              <a:t> sets the fake current path</a:t>
            </a:r>
          </a:p>
          <a:p>
            <a:pPr>
              <a:buFont typeface="Arial" panose="020B0604020202020204" pitchFamily="34" charset="0"/>
              <a:buChar char="•"/>
            </a:pPr>
            <a:r>
              <a:rPr lang="en-GB" dirty="0"/>
              <a:t> Use this for route-based content, redirects, or auth-protected routes</a:t>
            </a:r>
          </a:p>
          <a:p>
            <a:pPr>
              <a:buNone/>
            </a:pPr>
            <a:br>
              <a:rPr lang="en-GB" dirty="0"/>
            </a:br>
            <a:r>
              <a:rPr lang="en-GB" b="1" dirty="0"/>
              <a:t>Angular</a:t>
            </a:r>
          </a:p>
          <a:p>
            <a:pPr>
              <a:buFont typeface="Arial" panose="020B0604020202020204" pitchFamily="34" charset="0"/>
              <a:buChar char="•"/>
            </a:pPr>
            <a:r>
              <a:rPr lang="en-GB" b="1" dirty="0"/>
              <a:t> </a:t>
            </a:r>
            <a:r>
              <a:rPr lang="en-GB" b="1" dirty="0" err="1"/>
              <a:t>RouterTestingModule</a:t>
            </a:r>
            <a:r>
              <a:rPr lang="en-GB" dirty="0"/>
              <a:t> injects a mock router</a:t>
            </a:r>
          </a:p>
          <a:p>
            <a:pPr>
              <a:buFont typeface="Arial" panose="020B0604020202020204" pitchFamily="34" charset="0"/>
              <a:buChar char="•"/>
            </a:pPr>
            <a:r>
              <a:rPr lang="en-GB" dirty="0"/>
              <a:t> You can spy on </a:t>
            </a:r>
            <a:r>
              <a:rPr lang="en-GB" b="1" dirty="0" err="1"/>
              <a:t>navigateByUrl</a:t>
            </a:r>
            <a:r>
              <a:rPr lang="en-GB" b="1" dirty="0"/>
              <a:t>() </a:t>
            </a:r>
            <a:r>
              <a:rPr lang="en-GB" dirty="0"/>
              <a:t>with Jest to verify redirects</a:t>
            </a:r>
          </a:p>
          <a:p>
            <a:pPr>
              <a:buFont typeface="Arial" panose="020B0604020202020204" pitchFamily="34" charset="0"/>
              <a:buChar char="•"/>
            </a:pPr>
            <a:r>
              <a:rPr lang="en-GB" dirty="0"/>
              <a:t> No need to trigger real navigation — just confirm the intent</a:t>
            </a:r>
          </a:p>
          <a:p>
            <a:pPr>
              <a:buFont typeface="Arial" panose="020B0604020202020204" pitchFamily="34" charset="0"/>
              <a:buChar char="•"/>
            </a:pPr>
            <a:endParaRPr lang="en-GB" dirty="0"/>
          </a:p>
          <a:p>
            <a:pPr>
              <a:buFont typeface="Arial" panose="020B0604020202020204" pitchFamily="34" charset="0"/>
              <a:buNone/>
            </a:pPr>
            <a:r>
              <a:rPr lang="en-GB" dirty="0"/>
              <a:t>In both frameworks, treat the router as a </a:t>
            </a:r>
            <a:r>
              <a:rPr lang="en-GB" b="1" dirty="0"/>
              <a:t>context provider</a:t>
            </a:r>
            <a:r>
              <a:rPr lang="en-GB" dirty="0"/>
              <a:t>, not the thing under test. </a:t>
            </a:r>
          </a:p>
          <a:p>
            <a:pPr>
              <a:buFont typeface="Arial" panose="020B0604020202020204" pitchFamily="34" charset="0"/>
              <a:buNone/>
            </a:pPr>
            <a:r>
              <a:rPr lang="en-GB" b="1" dirty="0"/>
              <a:t>	Simulate</a:t>
            </a:r>
            <a:r>
              <a:rPr lang="en-GB" dirty="0"/>
              <a:t>, don’t depend.</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54</a:t>
            </a:fld>
            <a:endParaRPr lang="en-GB"/>
          </a:p>
        </p:txBody>
      </p:sp>
    </p:spTree>
    <p:extLst>
      <p:ext uri="{BB962C8B-B14F-4D97-AF65-F5344CB8AC3E}">
        <p14:creationId xmlns:p14="http://schemas.microsoft.com/office/powerpoint/2010/main" val="16576513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Some of the </a:t>
            </a:r>
            <a:r>
              <a:rPr lang="en-GB" b="1" dirty="0"/>
              <a:t>cleanest, most effective tests</a:t>
            </a:r>
            <a:r>
              <a:rPr lang="en-GB" dirty="0"/>
              <a:t> you can write live </a:t>
            </a:r>
            <a:r>
              <a:rPr lang="en-GB" i="1" dirty="0"/>
              <a:t>outside</a:t>
            </a:r>
            <a:r>
              <a:rPr lang="en-GB" dirty="0"/>
              <a:t> of the component tree.</a:t>
            </a:r>
          </a:p>
          <a:p>
            <a:pPr>
              <a:buNone/>
            </a:pPr>
            <a:endParaRPr lang="en-GB" dirty="0"/>
          </a:p>
          <a:p>
            <a:pPr>
              <a:buNone/>
            </a:pPr>
            <a:r>
              <a:rPr lang="en-GB" dirty="0"/>
              <a:t>When you extract logic into:</a:t>
            </a:r>
          </a:p>
          <a:p>
            <a:pPr>
              <a:buNone/>
            </a:pPr>
            <a:endParaRPr lang="en-GB" dirty="0"/>
          </a:p>
          <a:p>
            <a:pPr lvl="1">
              <a:buFont typeface="Arial" panose="020B0604020202020204" pitchFamily="34" charset="0"/>
              <a:buChar char="•"/>
            </a:pPr>
            <a:r>
              <a:rPr lang="en-GB" b="1" dirty="0"/>
              <a:t> Hooks</a:t>
            </a:r>
            <a:r>
              <a:rPr lang="en-GB" dirty="0"/>
              <a:t> (React) or</a:t>
            </a:r>
          </a:p>
          <a:p>
            <a:pPr lvl="1">
              <a:buFont typeface="Arial" panose="020B0604020202020204" pitchFamily="34" charset="0"/>
              <a:buChar char="•"/>
            </a:pPr>
            <a:r>
              <a:rPr lang="en-GB" b="1" dirty="0"/>
              <a:t> Services</a:t>
            </a:r>
            <a:r>
              <a:rPr lang="en-GB" dirty="0"/>
              <a:t> (Angular),</a:t>
            </a:r>
          </a:p>
          <a:p>
            <a:pPr lvl="1">
              <a:buFont typeface="Arial" panose="020B0604020202020204" pitchFamily="34" charset="0"/>
              <a:buChar char="•"/>
            </a:pPr>
            <a:endParaRPr lang="en-GB" dirty="0"/>
          </a:p>
          <a:p>
            <a:pPr>
              <a:buNone/>
            </a:pPr>
            <a:r>
              <a:rPr lang="en-GB" dirty="0"/>
              <a:t>…you make it easier to test without needing to worry about DOM, routing, or full render trees.</a:t>
            </a:r>
          </a:p>
          <a:p>
            <a:pPr>
              <a:buNone/>
            </a:pPr>
            <a:endParaRPr lang="en-GB" dirty="0"/>
          </a:p>
          <a:p>
            <a:pPr>
              <a:buNone/>
            </a:pPr>
            <a:r>
              <a:rPr lang="en-GB" dirty="0"/>
              <a:t>This keeps your logic:</a:t>
            </a:r>
          </a:p>
          <a:p>
            <a:pPr lvl="1">
              <a:buFont typeface="Arial" panose="020B0604020202020204" pitchFamily="34" charset="0"/>
              <a:buChar char="•"/>
            </a:pPr>
            <a:r>
              <a:rPr lang="en-GB" dirty="0"/>
              <a:t> Small</a:t>
            </a:r>
          </a:p>
          <a:p>
            <a:pPr lvl="1">
              <a:buFont typeface="Arial" panose="020B0604020202020204" pitchFamily="34" charset="0"/>
              <a:buChar char="•"/>
            </a:pPr>
            <a:r>
              <a:rPr lang="en-GB" dirty="0"/>
              <a:t> Focused</a:t>
            </a:r>
          </a:p>
          <a:p>
            <a:pPr lvl="1">
              <a:buFont typeface="Arial" panose="020B0604020202020204" pitchFamily="34" charset="0"/>
              <a:buChar char="•"/>
            </a:pPr>
            <a:r>
              <a:rPr lang="en-GB" b="1" dirty="0"/>
              <a:t> Testable in isolation</a:t>
            </a:r>
          </a:p>
          <a:p>
            <a:pPr lvl="1">
              <a:buFont typeface="Arial" panose="020B0604020202020204" pitchFamily="34" charset="0"/>
              <a:buChar char="•"/>
            </a:pPr>
            <a:endParaRPr lang="en-GB" dirty="0"/>
          </a:p>
          <a:p>
            <a:r>
              <a:rPr lang="en-GB" dirty="0"/>
              <a:t>You’re testing what matters without any extra setup.</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55</a:t>
            </a:fld>
            <a:endParaRPr lang="en-GB"/>
          </a:p>
        </p:txBody>
      </p:sp>
    </p:spTree>
    <p:extLst>
      <p:ext uri="{BB962C8B-B14F-4D97-AF65-F5344CB8AC3E}">
        <p14:creationId xmlns:p14="http://schemas.microsoft.com/office/powerpoint/2010/main" val="11970291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In </a:t>
            </a:r>
            <a:r>
              <a:rPr lang="en-GB" b="1" dirty="0"/>
              <a:t>React</a:t>
            </a:r>
            <a:r>
              <a:rPr lang="en-GB" dirty="0"/>
              <a:t>, </a:t>
            </a:r>
            <a:r>
              <a:rPr lang="en-GB" dirty="0" err="1"/>
              <a:t>renderHook</a:t>
            </a:r>
            <a:r>
              <a:rPr lang="en-GB" dirty="0"/>
              <a:t>() is like render() but for logic — it runs your hook, and gives you access to the returned values.</a:t>
            </a:r>
          </a:p>
          <a:p>
            <a:pPr>
              <a:buNone/>
            </a:pPr>
            <a:r>
              <a:rPr lang="en-GB" dirty="0"/>
              <a:t>	Tests the return value of your custom hook directly</a:t>
            </a:r>
            <a:br>
              <a:rPr lang="en-GB" dirty="0"/>
            </a:br>
            <a:r>
              <a:rPr lang="en-GB" dirty="0"/>
              <a:t>	No need to render a full component</a:t>
            </a:r>
          </a:p>
          <a:p>
            <a:pPr>
              <a:buNone/>
            </a:pPr>
            <a:endParaRPr lang="en-GB" dirty="0"/>
          </a:p>
          <a:p>
            <a:pPr>
              <a:buNone/>
            </a:pPr>
            <a:r>
              <a:rPr lang="en-GB" dirty="0"/>
              <a:t>In </a:t>
            </a:r>
            <a:r>
              <a:rPr lang="en-GB" b="1" dirty="0"/>
              <a:t>Angular</a:t>
            </a:r>
            <a:r>
              <a:rPr lang="en-GB" dirty="0"/>
              <a:t>, you create the service using </a:t>
            </a:r>
            <a:r>
              <a:rPr lang="en-GB" dirty="0" err="1"/>
              <a:t>TestBed.inject</a:t>
            </a:r>
            <a:r>
              <a:rPr lang="en-GB" dirty="0"/>
              <a:t>(), mock any dependent services using </a:t>
            </a:r>
            <a:r>
              <a:rPr lang="en-GB" dirty="0" err="1"/>
              <a:t>jest.spyOn</a:t>
            </a:r>
            <a:r>
              <a:rPr lang="en-GB" dirty="0"/>
              <a:t>() or </a:t>
            </a:r>
            <a:r>
              <a:rPr lang="en-GB" dirty="0" err="1"/>
              <a:t>jest.fn</a:t>
            </a:r>
            <a:r>
              <a:rPr lang="en-GB" dirty="0"/>
              <a:t>(), and then test the output directly.</a:t>
            </a:r>
          </a:p>
          <a:p>
            <a:pPr>
              <a:buNone/>
            </a:pPr>
            <a:r>
              <a:rPr lang="en-GB" dirty="0"/>
              <a:t>	Inject mock dependencies and call service methods</a:t>
            </a:r>
            <a:br>
              <a:rPr lang="en-GB" dirty="0"/>
            </a:br>
            <a:r>
              <a:rPr lang="en-GB" dirty="0"/>
              <a:t>	Works great for transformation logic, data handling, or conditional flows</a:t>
            </a:r>
          </a:p>
          <a:p>
            <a:pPr>
              <a:buNone/>
            </a:pPr>
            <a:endParaRPr lang="en-GB" dirty="0"/>
          </a:p>
          <a:p>
            <a:r>
              <a:rPr lang="en-GB" dirty="0"/>
              <a:t>This keeps your tests </a:t>
            </a:r>
            <a:r>
              <a:rPr lang="en-GB" b="1" dirty="0"/>
              <a:t>pure</a:t>
            </a:r>
            <a:r>
              <a:rPr lang="en-GB" dirty="0"/>
              <a:t>, </a:t>
            </a:r>
            <a:r>
              <a:rPr lang="en-GB" b="1" dirty="0"/>
              <a:t>fast</a:t>
            </a:r>
            <a:r>
              <a:rPr lang="en-GB" dirty="0"/>
              <a:t>, and focused on </a:t>
            </a:r>
            <a:r>
              <a:rPr lang="en-GB" b="1" dirty="0"/>
              <a:t>what the logic is supposed to do</a:t>
            </a:r>
            <a:r>
              <a:rPr lang="en-GB" dirty="0"/>
              <a:t>, not how it’s rendered.</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56</a:t>
            </a:fld>
            <a:endParaRPr lang="en-GB"/>
          </a:p>
        </p:txBody>
      </p:sp>
    </p:spTree>
    <p:extLst>
      <p:ext uri="{BB962C8B-B14F-4D97-AF65-F5344CB8AC3E}">
        <p14:creationId xmlns:p14="http://schemas.microsoft.com/office/powerpoint/2010/main" val="20564620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Emphasize testing </a:t>
            </a:r>
            <a:r>
              <a:rPr lang="en-GB" b="1" dirty="0"/>
              <a:t>routing context and outcomes</a:t>
            </a:r>
            <a:r>
              <a:rPr lang="en-GB" dirty="0"/>
              <a:t>, not the router itself</a:t>
            </a:r>
          </a:p>
          <a:p>
            <a:br>
              <a:rPr lang="en-GB" dirty="0"/>
            </a:br>
            <a:r>
              <a:rPr lang="en-GB" dirty="0"/>
              <a:t>Use </a:t>
            </a:r>
            <a:r>
              <a:rPr lang="en-GB" dirty="0" err="1"/>
              <a:t>MemoryRouter</a:t>
            </a:r>
            <a:r>
              <a:rPr lang="en-GB" dirty="0"/>
              <a:t> (React) or </a:t>
            </a:r>
            <a:r>
              <a:rPr lang="en-GB" dirty="0" err="1"/>
              <a:t>RouterTestingModule</a:t>
            </a:r>
            <a:r>
              <a:rPr lang="en-GB" dirty="0"/>
              <a:t> (Angular) to simulate navigation</a:t>
            </a:r>
          </a:p>
          <a:p>
            <a:br>
              <a:rPr lang="en-GB" dirty="0"/>
            </a:br>
            <a:r>
              <a:rPr lang="en-GB" dirty="0"/>
              <a:t>In Angular, assert router interactions; in React, assert visible content changes</a:t>
            </a:r>
          </a:p>
          <a:p>
            <a:endParaRPr lang="en-GB" dirty="0"/>
          </a:p>
          <a:p>
            <a:pPr>
              <a:buNone/>
            </a:pPr>
            <a:r>
              <a:rPr lang="en-GB" b="1" dirty="0"/>
              <a:t>React Tips</a:t>
            </a:r>
          </a:p>
          <a:p>
            <a:pPr>
              <a:buFont typeface="Arial" panose="020B0604020202020204" pitchFamily="34" charset="0"/>
              <a:buChar char="•"/>
            </a:pPr>
            <a:r>
              <a:rPr lang="en-GB" dirty="0"/>
              <a:t> Wrap component in &lt;</a:t>
            </a:r>
            <a:r>
              <a:rPr lang="en-GB" dirty="0" err="1"/>
              <a:t>MemoryRouter</a:t>
            </a:r>
            <a:r>
              <a:rPr lang="en-GB" dirty="0"/>
              <a:t> </a:t>
            </a:r>
            <a:r>
              <a:rPr lang="en-GB" dirty="0" err="1"/>
              <a:t>initialEntries</a:t>
            </a:r>
            <a:r>
              <a:rPr lang="en-GB" dirty="0"/>
              <a:t>={['/home']}&gt;</a:t>
            </a:r>
          </a:p>
          <a:p>
            <a:pPr>
              <a:buFont typeface="Arial" panose="020B0604020202020204" pitchFamily="34" charset="0"/>
              <a:buChar char="•"/>
            </a:pPr>
            <a:r>
              <a:rPr lang="en-GB" dirty="0"/>
              <a:t> Use </a:t>
            </a:r>
            <a:r>
              <a:rPr lang="en-GB" dirty="0" err="1"/>
              <a:t>fireEvent.click</a:t>
            </a:r>
            <a:r>
              <a:rPr lang="en-GB" dirty="0"/>
              <a:t> to simulate link clicks</a:t>
            </a:r>
          </a:p>
          <a:p>
            <a:pPr>
              <a:buFont typeface="Arial" panose="020B0604020202020204" pitchFamily="34" charset="0"/>
              <a:buChar char="•"/>
            </a:pPr>
            <a:r>
              <a:rPr lang="en-GB" dirty="0"/>
              <a:t> Assert:</a:t>
            </a:r>
          </a:p>
          <a:p>
            <a:pPr marL="742950" lvl="1" indent="-285750">
              <a:buFont typeface="Arial" panose="020B0604020202020204" pitchFamily="34" charset="0"/>
              <a:buChar char="•"/>
            </a:pPr>
            <a:r>
              <a:rPr lang="en-GB" dirty="0"/>
              <a:t>Correct content is rendered on initial route</a:t>
            </a:r>
          </a:p>
          <a:p>
            <a:pPr marL="742950" lvl="1" indent="-285750">
              <a:buFont typeface="Arial" panose="020B0604020202020204" pitchFamily="34" charset="0"/>
              <a:buChar char="•"/>
            </a:pPr>
            <a:r>
              <a:rPr lang="en-GB" dirty="0"/>
              <a:t>Clicking a link updates the route and renders new content</a:t>
            </a:r>
          </a:p>
          <a:p>
            <a:pPr marL="742950" lvl="1" indent="-285750">
              <a:buFont typeface="Arial" panose="020B0604020202020204" pitchFamily="34" charset="0"/>
              <a:buChar char="•"/>
            </a:pPr>
            <a:r>
              <a:rPr lang="en-GB" dirty="0"/>
              <a:t>(Optional) Active link styling or conditional rendering</a:t>
            </a:r>
          </a:p>
          <a:p>
            <a:pPr>
              <a:buFont typeface="Arial" panose="020B0604020202020204" pitchFamily="34" charset="0"/>
              <a:buChar char="•"/>
            </a:pPr>
            <a:r>
              <a:rPr lang="en-GB" dirty="0"/>
              <a:t> Use: react-router-</a:t>
            </a:r>
            <a:r>
              <a:rPr lang="en-GB" dirty="0" err="1"/>
              <a:t>dom</a:t>
            </a:r>
            <a:r>
              <a:rPr lang="en-GB" dirty="0"/>
              <a:t>, </a:t>
            </a:r>
            <a:r>
              <a:rPr lang="en-GB" dirty="0" err="1"/>
              <a:t>getByText</a:t>
            </a:r>
            <a:r>
              <a:rPr lang="en-GB" dirty="0"/>
              <a:t>, </a:t>
            </a:r>
            <a:r>
              <a:rPr lang="en-GB" dirty="0" err="1"/>
              <a:t>queryByText</a:t>
            </a:r>
            <a:endParaRPr lang="en-GB" dirty="0"/>
          </a:p>
          <a:p>
            <a:pPr>
              <a:buNone/>
            </a:pPr>
            <a:endParaRPr lang="en-GB" b="1" dirty="0"/>
          </a:p>
          <a:p>
            <a:pPr>
              <a:buNone/>
            </a:pPr>
            <a:r>
              <a:rPr lang="en-GB" b="1" dirty="0"/>
              <a:t>Angular Tips</a:t>
            </a:r>
          </a:p>
          <a:p>
            <a:pPr>
              <a:buFont typeface="Arial" panose="020B0604020202020204" pitchFamily="34" charset="0"/>
              <a:buChar char="•"/>
            </a:pPr>
            <a:r>
              <a:rPr lang="en-GB" dirty="0"/>
              <a:t> Use </a:t>
            </a:r>
            <a:r>
              <a:rPr lang="en-GB" dirty="0" err="1"/>
              <a:t>RouterTestingModule</a:t>
            </a:r>
            <a:r>
              <a:rPr lang="en-GB" dirty="0"/>
              <a:t> to simulate routing</a:t>
            </a:r>
          </a:p>
          <a:p>
            <a:pPr>
              <a:buFont typeface="Arial" panose="020B0604020202020204" pitchFamily="34" charset="0"/>
              <a:buChar char="•"/>
            </a:pPr>
            <a:r>
              <a:rPr lang="en-GB" dirty="0"/>
              <a:t> Spy on </a:t>
            </a:r>
            <a:r>
              <a:rPr lang="en-GB" dirty="0" err="1"/>
              <a:t>router.navigateByUrl</a:t>
            </a:r>
            <a:r>
              <a:rPr lang="en-GB" dirty="0"/>
              <a:t>() with </a:t>
            </a:r>
            <a:r>
              <a:rPr lang="en-GB" dirty="0" err="1"/>
              <a:t>jest.spyOn</a:t>
            </a:r>
            <a:r>
              <a:rPr lang="en-GB" dirty="0"/>
              <a:t>()</a:t>
            </a:r>
          </a:p>
          <a:p>
            <a:pPr>
              <a:buFont typeface="Arial" panose="020B0604020202020204" pitchFamily="34" charset="0"/>
              <a:buChar char="•"/>
            </a:pPr>
            <a:r>
              <a:rPr lang="en-GB" dirty="0"/>
              <a:t> Trigger navigation via link or button click</a:t>
            </a:r>
          </a:p>
          <a:p>
            <a:pPr>
              <a:buFont typeface="Arial" panose="020B0604020202020204" pitchFamily="34" charset="0"/>
              <a:buChar char="•"/>
            </a:pPr>
            <a:r>
              <a:rPr lang="en-GB" dirty="0"/>
              <a:t> Assert:</a:t>
            </a:r>
          </a:p>
          <a:p>
            <a:pPr marL="742950" lvl="1" indent="-285750">
              <a:buFont typeface="Arial" panose="020B0604020202020204" pitchFamily="34" charset="0"/>
              <a:buChar char="•"/>
            </a:pPr>
            <a:r>
              <a:rPr lang="en-GB" dirty="0" err="1"/>
              <a:t>navigateByUrl</a:t>
            </a:r>
            <a:r>
              <a:rPr lang="en-GB" dirty="0"/>
              <a:t>() is called with correct path</a:t>
            </a:r>
          </a:p>
          <a:p>
            <a:pPr marL="742950" lvl="1" indent="-285750">
              <a:buFont typeface="Arial" panose="020B0604020202020204" pitchFamily="34" charset="0"/>
              <a:buChar char="•"/>
            </a:pPr>
            <a:r>
              <a:rPr lang="en-GB" dirty="0"/>
              <a:t>Component reflects changes with </a:t>
            </a:r>
            <a:r>
              <a:rPr lang="en-GB" dirty="0" err="1"/>
              <a:t>detectChanges</a:t>
            </a:r>
            <a:r>
              <a:rPr lang="en-GB" dirty="0"/>
              <a:t>()</a:t>
            </a:r>
          </a:p>
          <a:p>
            <a:pPr marL="742950" lvl="1" indent="-285750">
              <a:buFont typeface="Arial" panose="020B0604020202020204" pitchFamily="34" charset="0"/>
              <a:buChar char="•"/>
            </a:pPr>
            <a:r>
              <a:rPr lang="en-GB" dirty="0"/>
              <a:t>(Optional) Conditional rendering or styling based on current route</a:t>
            </a:r>
          </a:p>
          <a:p>
            <a:pPr>
              <a:buFont typeface="Arial" panose="020B0604020202020204" pitchFamily="34" charset="0"/>
              <a:buChar char="•"/>
            </a:pPr>
            <a:r>
              <a:rPr lang="en-GB" dirty="0"/>
              <a:t> Use: </a:t>
            </a:r>
            <a:r>
              <a:rPr lang="en-GB" dirty="0" err="1"/>
              <a:t>TestBed</a:t>
            </a:r>
            <a:r>
              <a:rPr lang="en-GB" dirty="0"/>
              <a:t>, </a:t>
            </a:r>
            <a:r>
              <a:rPr lang="en-GB" dirty="0" err="1"/>
              <a:t>ComponentFixture</a:t>
            </a:r>
            <a:r>
              <a:rPr lang="en-GB" dirty="0"/>
              <a:t>, Router, @angular/router</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57</a:t>
            </a:fld>
            <a:endParaRPr lang="en-GB"/>
          </a:p>
        </p:txBody>
      </p:sp>
    </p:spTree>
    <p:extLst>
      <p:ext uri="{BB962C8B-B14F-4D97-AF65-F5344CB8AC3E}">
        <p14:creationId xmlns:p14="http://schemas.microsoft.com/office/powerpoint/2010/main" val="13700134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Untestable code isn’t bad because it’s broken — it’s bad because it’s </a:t>
            </a:r>
            <a:r>
              <a:rPr lang="en-GB" b="1" dirty="0"/>
              <a:t>hard to prove right</a:t>
            </a:r>
            <a:r>
              <a:rPr lang="en-GB" dirty="0"/>
              <a:t> and </a:t>
            </a:r>
            <a:r>
              <a:rPr lang="en-GB" b="1" dirty="0"/>
              <a:t>risky to change</a:t>
            </a:r>
            <a:r>
              <a:rPr lang="en-GB" dirty="0"/>
              <a:t>.</a:t>
            </a:r>
          </a:p>
          <a:p>
            <a:pPr>
              <a:buNone/>
            </a:pPr>
            <a:endParaRPr lang="en-GB" dirty="0"/>
          </a:p>
          <a:p>
            <a:pPr>
              <a:buNone/>
            </a:pPr>
            <a:r>
              <a:rPr lang="en-GB" dirty="0"/>
              <a:t>There are a few common patterns that make code untestable:</a:t>
            </a:r>
          </a:p>
          <a:p>
            <a:pPr lvl="1">
              <a:buFont typeface="+mj-lt"/>
              <a:buAutoNum type="arabicPeriod"/>
            </a:pPr>
            <a:r>
              <a:rPr lang="en-GB" b="1" dirty="0"/>
              <a:t> Tight coupling</a:t>
            </a:r>
            <a:r>
              <a:rPr lang="en-GB" dirty="0"/>
              <a:t> — for example, when your data-fetching logic lives </a:t>
            </a:r>
            <a:r>
              <a:rPr lang="en-GB" i="1" dirty="0"/>
              <a:t>inside</a:t>
            </a:r>
            <a:r>
              <a:rPr lang="en-GB" dirty="0"/>
              <a:t> the render method or lifecycle hook. </a:t>
            </a:r>
          </a:p>
          <a:p>
            <a:pPr lvl="3">
              <a:buFont typeface="+mj-lt"/>
              <a:buNone/>
            </a:pPr>
            <a:r>
              <a:rPr lang="en-GB" dirty="0"/>
              <a:t>           There’s no way to isolate it or test it without bringing the whole component along for the ride.</a:t>
            </a:r>
          </a:p>
          <a:p>
            <a:pPr lvl="1">
              <a:buFont typeface="+mj-lt"/>
              <a:buAutoNum type="arabicPeriod"/>
            </a:pPr>
            <a:r>
              <a:rPr lang="en-GB" b="1" dirty="0"/>
              <a:t> Hidden state</a:t>
            </a:r>
            <a:r>
              <a:rPr lang="en-GB" dirty="0"/>
              <a:t> — like values buried in closures, set with timeouts, or only visible through side effects. </a:t>
            </a:r>
          </a:p>
          <a:p>
            <a:pPr lvl="3">
              <a:buFont typeface="+mj-lt"/>
              <a:buNone/>
            </a:pPr>
            <a:r>
              <a:rPr lang="en-GB" dirty="0"/>
              <a:t>        If your test can’t observe the outcome, it can’t verify the behaviour.</a:t>
            </a:r>
          </a:p>
          <a:p>
            <a:pPr lvl="1">
              <a:buFont typeface="+mj-lt"/>
              <a:buAutoNum type="arabicPeriod"/>
            </a:pPr>
            <a:r>
              <a:rPr lang="en-GB" b="1" dirty="0"/>
              <a:t> Difficult dependencies</a:t>
            </a:r>
            <a:r>
              <a:rPr lang="en-GB" dirty="0"/>
              <a:t> — hardcoded services, global functions, or direct instantiations (new </a:t>
            </a:r>
            <a:r>
              <a:rPr lang="en-GB" dirty="0" err="1"/>
              <a:t>SomeService</a:t>
            </a:r>
            <a:r>
              <a:rPr lang="en-GB" dirty="0"/>
              <a:t>()), which can’t easily be replaced with test doubles. </a:t>
            </a:r>
          </a:p>
          <a:p>
            <a:pPr lvl="4">
              <a:buFont typeface="+mj-lt"/>
              <a:buNone/>
            </a:pPr>
            <a:r>
              <a:rPr lang="en-GB" dirty="0"/>
              <a:t>            These make isolation and control nearly impossible.</a:t>
            </a:r>
          </a:p>
          <a:p>
            <a:pPr lvl="4">
              <a:buFont typeface="+mj-lt"/>
              <a:buNone/>
            </a:pPr>
            <a:endParaRPr lang="en-GB" dirty="0"/>
          </a:p>
          <a:p>
            <a:pPr>
              <a:buNone/>
            </a:pPr>
            <a:r>
              <a:rPr lang="en-GB" dirty="0"/>
              <a:t>Our job is to </a:t>
            </a:r>
            <a:r>
              <a:rPr lang="en-GB" b="1" dirty="0"/>
              <a:t>design for testability</a:t>
            </a:r>
            <a:r>
              <a:rPr lang="en-GB" dirty="0"/>
              <a:t> — which often means designing for </a:t>
            </a:r>
            <a:r>
              <a:rPr lang="en-GB" i="1" dirty="0"/>
              <a:t>clarity and separation</a:t>
            </a:r>
            <a:r>
              <a:rPr lang="en-GB" dirty="0"/>
              <a:t>.</a:t>
            </a:r>
          </a:p>
          <a:p>
            <a:pPr>
              <a:buNone/>
            </a:pPr>
            <a:endParaRPr lang="en-GB" dirty="0"/>
          </a:p>
          <a:p>
            <a:r>
              <a:rPr lang="en-GB" dirty="0"/>
              <a:t>If it’s hard to test, it’s probably hard to change safely too.</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59</a:t>
            </a:fld>
            <a:endParaRPr lang="en-GB"/>
          </a:p>
        </p:txBody>
      </p:sp>
    </p:spTree>
    <p:extLst>
      <p:ext uri="{BB962C8B-B14F-4D97-AF65-F5344CB8AC3E}">
        <p14:creationId xmlns:p14="http://schemas.microsoft.com/office/powerpoint/2010/main" val="12099546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Contract testing helps ensure that </a:t>
            </a:r>
            <a:r>
              <a:rPr lang="en-GB" b="1" dirty="0"/>
              <a:t>one part of your app gets what it expects from another</a:t>
            </a:r>
            <a:r>
              <a:rPr lang="en-GB" dirty="0"/>
              <a:t> — whether that’s a component receiving the right props, or a service getting the correct shape of data from an API.</a:t>
            </a:r>
          </a:p>
          <a:p>
            <a:pPr>
              <a:buNone/>
            </a:pPr>
            <a:endParaRPr lang="en-GB" dirty="0"/>
          </a:p>
          <a:p>
            <a:pPr>
              <a:buFont typeface="Arial" panose="020B0604020202020204" pitchFamily="34" charset="0"/>
              <a:buChar char="•"/>
            </a:pPr>
            <a:r>
              <a:rPr lang="en-GB" dirty="0"/>
              <a:t> In </a:t>
            </a:r>
            <a:r>
              <a:rPr lang="en-GB" b="1" dirty="0"/>
              <a:t>React</a:t>
            </a:r>
            <a:r>
              <a:rPr lang="en-GB" dirty="0"/>
              <a:t>, you can test the ‘contract’ by:</a:t>
            </a:r>
          </a:p>
          <a:p>
            <a:pPr marL="742950" lvl="1" indent="-285750">
              <a:buFont typeface="Arial" panose="020B0604020202020204" pitchFamily="34" charset="0"/>
              <a:buChar char="•"/>
            </a:pPr>
            <a:r>
              <a:rPr lang="en-GB" dirty="0"/>
              <a:t>Mocking a fetch response and asserting the shape of the returned object</a:t>
            </a:r>
          </a:p>
          <a:p>
            <a:pPr marL="742950" lvl="1" indent="-285750">
              <a:buFont typeface="Arial" panose="020B0604020202020204" pitchFamily="34" charset="0"/>
              <a:buChar char="•"/>
            </a:pPr>
            <a:r>
              <a:rPr lang="en-GB" dirty="0"/>
              <a:t>Or verifying how a component behaves based on expected props</a:t>
            </a:r>
          </a:p>
          <a:p>
            <a:pPr>
              <a:buFont typeface="Arial" panose="020B0604020202020204" pitchFamily="34" charset="0"/>
              <a:buChar char="•"/>
            </a:pPr>
            <a:endParaRPr lang="en-GB" dirty="0"/>
          </a:p>
          <a:p>
            <a:pPr>
              <a:buFont typeface="Arial" panose="020B0604020202020204" pitchFamily="34" charset="0"/>
              <a:buChar char="•"/>
            </a:pPr>
            <a:r>
              <a:rPr lang="en-GB" dirty="0"/>
              <a:t> In </a:t>
            </a:r>
            <a:r>
              <a:rPr lang="en-GB" b="1" dirty="0"/>
              <a:t>Angular</a:t>
            </a:r>
            <a:r>
              <a:rPr lang="en-GB" dirty="0"/>
              <a:t>, it’s about </a:t>
            </a:r>
            <a:r>
              <a:rPr lang="en-GB" b="1" dirty="0"/>
              <a:t>mocking the service</a:t>
            </a:r>
            <a:r>
              <a:rPr lang="en-GB" dirty="0"/>
              <a:t> and ensuring the component or consumer </a:t>
            </a:r>
            <a:r>
              <a:rPr lang="en-GB" b="1" dirty="0"/>
              <a:t>correctly expects and reacts</a:t>
            </a:r>
            <a:r>
              <a:rPr lang="en-GB" dirty="0"/>
              <a:t> to that output structure.</a:t>
            </a:r>
          </a:p>
          <a:p>
            <a:pPr>
              <a:buFont typeface="Arial" panose="020B0604020202020204" pitchFamily="34" charset="0"/>
              <a:buChar char="•"/>
            </a:pPr>
            <a:endParaRPr lang="en-GB" dirty="0"/>
          </a:p>
          <a:p>
            <a:pPr>
              <a:buNone/>
            </a:pPr>
            <a:r>
              <a:rPr lang="en-GB" dirty="0"/>
              <a:t>Think of it like: </a:t>
            </a:r>
            <a:r>
              <a:rPr lang="en-GB" i="1" dirty="0"/>
              <a:t>If the backend returns undefined instead of user.name, would my UI blow up or recover gracefully?</a:t>
            </a:r>
          </a:p>
          <a:p>
            <a:pPr>
              <a:buNone/>
            </a:pPr>
            <a:endParaRPr lang="en-GB" dirty="0"/>
          </a:p>
          <a:p>
            <a:pPr>
              <a:buNone/>
            </a:pPr>
            <a:r>
              <a:rPr lang="en-GB" dirty="0"/>
              <a:t>There are tools for more formal contract testing:</a:t>
            </a:r>
          </a:p>
          <a:p>
            <a:pPr>
              <a:buNone/>
            </a:pPr>
            <a:endParaRPr lang="en-GB" dirty="0"/>
          </a:p>
          <a:p>
            <a:pPr lvl="1">
              <a:buFont typeface="Arial" panose="020B0604020202020204" pitchFamily="34" charset="0"/>
              <a:buChar char="•"/>
            </a:pPr>
            <a:r>
              <a:rPr lang="en-GB" b="1" dirty="0"/>
              <a:t> Pact</a:t>
            </a:r>
            <a:r>
              <a:rPr lang="en-GB" dirty="0"/>
              <a:t> (for consumer-driven contracts)</a:t>
            </a:r>
          </a:p>
          <a:p>
            <a:pPr lvl="1">
              <a:buFont typeface="Arial" panose="020B0604020202020204" pitchFamily="34" charset="0"/>
              <a:buChar char="•"/>
            </a:pPr>
            <a:endParaRPr lang="en-GB" dirty="0"/>
          </a:p>
          <a:p>
            <a:pPr lvl="1">
              <a:buFont typeface="Arial" panose="020B0604020202020204" pitchFamily="34" charset="0"/>
              <a:buChar char="•"/>
            </a:pPr>
            <a:r>
              <a:rPr lang="en-GB" b="1" dirty="0"/>
              <a:t> OpenAPI-based mocks</a:t>
            </a:r>
            <a:r>
              <a:rPr lang="en-GB" dirty="0"/>
              <a:t> for verifying backend schemas</a:t>
            </a:r>
          </a:p>
          <a:p>
            <a:pPr>
              <a:buFont typeface="Arial" panose="020B0604020202020204" pitchFamily="34" charset="0"/>
              <a:buChar char="•"/>
            </a:pPr>
            <a:endParaRPr lang="en-GB" dirty="0"/>
          </a:p>
          <a:p>
            <a:r>
              <a:rPr lang="en-GB" dirty="0"/>
              <a:t>But at the unit level, it’s about </a:t>
            </a:r>
            <a:r>
              <a:rPr lang="en-GB" b="1" dirty="0"/>
              <a:t>being intentional with what you expect from other layers</a:t>
            </a:r>
            <a:r>
              <a:rPr lang="en-GB" dirty="0"/>
              <a:t>.</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60</a:t>
            </a:fld>
            <a:endParaRPr lang="en-GB"/>
          </a:p>
        </p:txBody>
      </p:sp>
    </p:spTree>
    <p:extLst>
      <p:ext uri="{BB962C8B-B14F-4D97-AF65-F5344CB8AC3E}">
        <p14:creationId xmlns:p14="http://schemas.microsoft.com/office/powerpoint/2010/main" val="1848307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We’re covering a lot in two days, and you’ll be building skills across multiple dimensions of frontend testing.</a:t>
            </a:r>
          </a:p>
          <a:p>
            <a:pPr>
              <a:buNone/>
            </a:pPr>
            <a:endParaRPr lang="en-GB" dirty="0"/>
          </a:p>
          <a:p>
            <a:pPr>
              <a:buNone/>
            </a:pPr>
            <a:r>
              <a:rPr lang="en-GB" dirty="0"/>
              <a:t>You’ll internalize the </a:t>
            </a:r>
            <a:r>
              <a:rPr lang="en-GB" b="1" dirty="0"/>
              <a:t>TDD cycle</a:t>
            </a:r>
            <a:r>
              <a:rPr lang="en-GB" dirty="0"/>
              <a:t> — Red, Green, Refactor — and not just the mechanics, but the thinking behind it.</a:t>
            </a:r>
          </a:p>
          <a:p>
            <a:pPr>
              <a:buNone/>
            </a:pPr>
            <a:endParaRPr lang="en-GB" dirty="0"/>
          </a:p>
          <a:p>
            <a:pPr>
              <a:buNone/>
            </a:pPr>
            <a:r>
              <a:rPr lang="en-GB" dirty="0"/>
              <a:t>You’ll get very comfortable writing </a:t>
            </a:r>
            <a:r>
              <a:rPr lang="en-GB" b="1" dirty="0"/>
              <a:t>Jest tests</a:t>
            </a:r>
            <a:r>
              <a:rPr lang="en-GB" dirty="0"/>
              <a:t> for real React or Angular components — including testing </a:t>
            </a:r>
            <a:r>
              <a:rPr lang="en-GB" b="1" dirty="0"/>
              <a:t>events, state, props/inputs, and async flows</a:t>
            </a:r>
            <a:r>
              <a:rPr lang="en-GB" dirty="0"/>
              <a:t>.</a:t>
            </a:r>
          </a:p>
          <a:p>
            <a:pPr>
              <a:buNone/>
            </a:pPr>
            <a:endParaRPr lang="en-GB" dirty="0"/>
          </a:p>
          <a:p>
            <a:pPr>
              <a:buNone/>
            </a:pPr>
            <a:r>
              <a:rPr lang="en-GB" dirty="0"/>
              <a:t>Mocking can feel like dark magic at first, but we’ll break it down so you’ll know when and how to </a:t>
            </a:r>
            <a:r>
              <a:rPr lang="en-GB" b="1" dirty="0"/>
              <a:t>mock functions, child components, or modules</a:t>
            </a:r>
            <a:r>
              <a:rPr lang="en-GB" dirty="0"/>
              <a:t> for control and isolation.</a:t>
            </a:r>
          </a:p>
          <a:p>
            <a:pPr>
              <a:buNone/>
            </a:pPr>
            <a:endParaRPr lang="en-GB" dirty="0"/>
          </a:p>
          <a:p>
            <a:pPr>
              <a:buNone/>
            </a:pPr>
            <a:r>
              <a:rPr lang="en-GB" dirty="0"/>
              <a:t>You’ll also see how to work with </a:t>
            </a:r>
            <a:r>
              <a:rPr lang="en-GB" b="1" dirty="0"/>
              <a:t>snapshot testing</a:t>
            </a:r>
            <a:r>
              <a:rPr lang="en-GB" dirty="0"/>
              <a:t>, use it responsibly, and write tests that </a:t>
            </a:r>
            <a:r>
              <a:rPr lang="en-GB" b="1" dirty="0"/>
              <a:t>assert the contract</a:t>
            </a:r>
            <a:r>
              <a:rPr lang="en-GB" dirty="0"/>
              <a:t> between components and their consumers.</a:t>
            </a:r>
          </a:p>
          <a:p>
            <a:pPr>
              <a:buNone/>
            </a:pPr>
            <a:endParaRPr lang="en-GB" dirty="0"/>
          </a:p>
          <a:p>
            <a:r>
              <a:rPr lang="en-GB" dirty="0"/>
              <a:t>Whether you’re a React or Angular developer, the labs are mirrored so you’ll see </a:t>
            </a:r>
            <a:r>
              <a:rPr lang="en-GB" b="1" dirty="0"/>
              <a:t>how each framework handles testing differently</a:t>
            </a:r>
            <a:r>
              <a:rPr lang="en-GB" dirty="0"/>
              <a:t>, and where the core principles stay the same.</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6</a:t>
            </a:fld>
            <a:endParaRPr lang="en-GB"/>
          </a:p>
        </p:txBody>
      </p:sp>
    </p:spTree>
    <p:extLst>
      <p:ext uri="{BB962C8B-B14F-4D97-AF65-F5344CB8AC3E}">
        <p14:creationId xmlns:p14="http://schemas.microsoft.com/office/powerpoint/2010/main" val="115791395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This slide is the </a:t>
            </a:r>
            <a:r>
              <a:rPr lang="en-GB" b="1" dirty="0"/>
              <a:t>antidote to untestable code</a:t>
            </a:r>
            <a:r>
              <a:rPr lang="en-GB" dirty="0"/>
              <a:t>.</a:t>
            </a:r>
          </a:p>
          <a:p>
            <a:pPr>
              <a:buNone/>
            </a:pPr>
            <a:endParaRPr lang="en-GB" dirty="0"/>
          </a:p>
          <a:p>
            <a:pPr>
              <a:buNone/>
            </a:pPr>
            <a:r>
              <a:rPr lang="en-GB" dirty="0"/>
              <a:t>Testable code usually has three traits:</a:t>
            </a:r>
          </a:p>
          <a:p>
            <a:pPr lvl="1">
              <a:buFont typeface="+mj-lt"/>
              <a:buAutoNum type="arabicPeriod"/>
            </a:pPr>
            <a:r>
              <a:rPr lang="en-GB" dirty="0"/>
              <a:t> It’s </a:t>
            </a:r>
            <a:r>
              <a:rPr lang="en-GB" b="1" dirty="0"/>
              <a:t>small</a:t>
            </a:r>
            <a:r>
              <a:rPr lang="en-GB" dirty="0"/>
              <a:t> — focused on doing one thing well.</a:t>
            </a:r>
          </a:p>
          <a:p>
            <a:pPr lvl="1">
              <a:buFont typeface="+mj-lt"/>
              <a:buAutoNum type="arabicPeriod"/>
            </a:pPr>
            <a:r>
              <a:rPr lang="en-GB" dirty="0"/>
              <a:t> It’s </a:t>
            </a:r>
            <a:r>
              <a:rPr lang="en-GB" b="1" dirty="0"/>
              <a:t>pure</a:t>
            </a:r>
            <a:r>
              <a:rPr lang="en-GB" dirty="0"/>
              <a:t> — the logic doesn’t depend on timers, DOM, or random side effects.</a:t>
            </a:r>
          </a:p>
          <a:p>
            <a:pPr lvl="1">
              <a:buFont typeface="+mj-lt"/>
              <a:buAutoNum type="arabicPeriod"/>
            </a:pPr>
            <a:r>
              <a:rPr lang="en-GB" dirty="0"/>
              <a:t> It’s </a:t>
            </a:r>
            <a:r>
              <a:rPr lang="en-GB" b="1" dirty="0"/>
              <a:t>injectable</a:t>
            </a:r>
            <a:r>
              <a:rPr lang="en-GB" dirty="0"/>
              <a:t> — its dependencies can be replaced in a test without hacking around them.</a:t>
            </a:r>
          </a:p>
          <a:p>
            <a:pPr lvl="1">
              <a:buFont typeface="+mj-lt"/>
              <a:buAutoNum type="arabicPeriod"/>
            </a:pPr>
            <a:endParaRPr lang="en-GB" dirty="0"/>
          </a:p>
          <a:p>
            <a:pPr>
              <a:buNone/>
            </a:pPr>
            <a:r>
              <a:rPr lang="en-GB" dirty="0"/>
              <a:t>In </a:t>
            </a:r>
            <a:r>
              <a:rPr lang="en-GB" b="1" dirty="0"/>
              <a:t>React</a:t>
            </a:r>
            <a:r>
              <a:rPr lang="en-GB" dirty="0"/>
              <a:t>, this might mean:</a:t>
            </a:r>
          </a:p>
          <a:p>
            <a:pPr lvl="1">
              <a:buFont typeface="Arial" panose="020B0604020202020204" pitchFamily="34" charset="0"/>
              <a:buChar char="•"/>
            </a:pPr>
            <a:r>
              <a:rPr lang="en-GB" dirty="0"/>
              <a:t> Pulling logic out of components into </a:t>
            </a:r>
            <a:r>
              <a:rPr lang="en-GB" b="1" dirty="0"/>
              <a:t>custom hooks</a:t>
            </a:r>
            <a:endParaRPr lang="en-GB" dirty="0"/>
          </a:p>
          <a:p>
            <a:pPr lvl="1">
              <a:buFont typeface="Arial" panose="020B0604020202020204" pitchFamily="34" charset="0"/>
              <a:buChar char="•"/>
            </a:pPr>
            <a:r>
              <a:rPr lang="en-GB" dirty="0"/>
              <a:t> Passing functions via props instead of hardcoding API calls</a:t>
            </a:r>
          </a:p>
          <a:p>
            <a:pPr lvl="1">
              <a:buFont typeface="Arial" panose="020B0604020202020204" pitchFamily="34" charset="0"/>
              <a:buChar char="•"/>
            </a:pPr>
            <a:endParaRPr lang="en-GB" dirty="0"/>
          </a:p>
          <a:p>
            <a:pPr>
              <a:buNone/>
            </a:pPr>
            <a:r>
              <a:rPr lang="en-GB" dirty="0"/>
              <a:t>In </a:t>
            </a:r>
            <a:r>
              <a:rPr lang="en-GB" b="1" dirty="0"/>
              <a:t>Angular</a:t>
            </a:r>
            <a:r>
              <a:rPr lang="en-GB" dirty="0"/>
              <a:t>, it means:</a:t>
            </a:r>
          </a:p>
          <a:p>
            <a:pPr lvl="1">
              <a:buFont typeface="Arial" panose="020B0604020202020204" pitchFamily="34" charset="0"/>
              <a:buChar char="•"/>
            </a:pPr>
            <a:r>
              <a:rPr lang="en-GB" dirty="0"/>
              <a:t> Using </a:t>
            </a:r>
            <a:r>
              <a:rPr lang="en-GB" b="1" dirty="0"/>
              <a:t>services</a:t>
            </a:r>
            <a:r>
              <a:rPr lang="en-GB" dirty="0"/>
              <a:t> for logic and </a:t>
            </a:r>
            <a:r>
              <a:rPr lang="en-GB" b="1" dirty="0"/>
              <a:t>constructor injection</a:t>
            </a:r>
            <a:r>
              <a:rPr lang="en-GB" dirty="0"/>
              <a:t> for dependencies</a:t>
            </a:r>
          </a:p>
          <a:p>
            <a:pPr lvl="1">
              <a:buFont typeface="Arial" panose="020B0604020202020204" pitchFamily="34" charset="0"/>
              <a:buChar char="•"/>
            </a:pPr>
            <a:r>
              <a:rPr lang="en-GB" dirty="0"/>
              <a:t> Avoiding side effects in components and using @Input/@Output clearly</a:t>
            </a:r>
          </a:p>
          <a:p>
            <a:pPr lvl="1">
              <a:buFont typeface="Arial" panose="020B0604020202020204" pitchFamily="34" charset="0"/>
              <a:buChar char="•"/>
            </a:pPr>
            <a:endParaRPr lang="en-GB" dirty="0"/>
          </a:p>
          <a:p>
            <a:pPr>
              <a:buNone/>
            </a:pPr>
            <a:r>
              <a:rPr lang="en-GB" dirty="0"/>
              <a:t>The goal: build components that are </a:t>
            </a:r>
            <a:r>
              <a:rPr lang="en-GB" b="1" dirty="0"/>
              <a:t>easy to understand in isolation</a:t>
            </a:r>
            <a:r>
              <a:rPr lang="en-GB" dirty="0"/>
              <a:t> and easy to test without setting up the entire app around them.</a:t>
            </a:r>
          </a:p>
          <a:p>
            <a:pPr>
              <a:buNone/>
            </a:pPr>
            <a:endParaRPr lang="en-GB" dirty="0"/>
          </a:p>
          <a:p>
            <a:r>
              <a:rPr lang="en-GB" dirty="0"/>
              <a:t>This is testable architecture </a:t>
            </a:r>
          </a:p>
          <a:p>
            <a:r>
              <a:rPr lang="en-GB" dirty="0"/>
              <a:t>	— and it leads to cleaner code even when you’re not testing.</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61</a:t>
            </a:fld>
            <a:endParaRPr lang="en-GB"/>
          </a:p>
        </p:txBody>
      </p:sp>
    </p:spTree>
    <p:extLst>
      <p:ext uri="{BB962C8B-B14F-4D97-AF65-F5344CB8AC3E}">
        <p14:creationId xmlns:p14="http://schemas.microsoft.com/office/powerpoint/2010/main" val="21305797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capstone so let learners take ownership.</a:t>
            </a:r>
          </a:p>
          <a:p>
            <a:br>
              <a:rPr lang="en-GB" dirty="0"/>
            </a:br>
            <a:r>
              <a:rPr lang="en-GB" dirty="0"/>
              <a:t>Remind them to keep their test loop small and focused: </a:t>
            </a:r>
            <a:r>
              <a:rPr lang="en-GB" b="1" dirty="0"/>
              <a:t>Red → Green → Refactor</a:t>
            </a:r>
          </a:p>
          <a:p>
            <a:pPr>
              <a:buNone/>
            </a:pPr>
            <a:br>
              <a:rPr lang="en-GB" dirty="0"/>
            </a:br>
            <a:r>
              <a:rPr lang="en-GB" dirty="0"/>
              <a:t>Encourage pair walkthroughs or demos to explain test-driven design decisions</a:t>
            </a:r>
            <a:br>
              <a:rPr lang="en-GB" dirty="0"/>
            </a:br>
            <a:br>
              <a:rPr lang="en-GB" dirty="0"/>
            </a:br>
            <a:r>
              <a:rPr lang="en-GB" b="1" dirty="0"/>
              <a:t>React Tips</a:t>
            </a:r>
          </a:p>
          <a:p>
            <a:pPr>
              <a:buFont typeface="Arial" panose="020B0604020202020204" pitchFamily="34" charset="0"/>
              <a:buChar char="•"/>
            </a:pPr>
            <a:r>
              <a:rPr lang="en-GB" dirty="0"/>
              <a:t> Write tests before rendering or interaction logic</a:t>
            </a:r>
          </a:p>
          <a:p>
            <a:pPr>
              <a:buFont typeface="Arial" panose="020B0604020202020204" pitchFamily="34" charset="0"/>
              <a:buChar char="•"/>
            </a:pPr>
            <a:r>
              <a:rPr lang="en-GB" dirty="0"/>
              <a:t> Use </a:t>
            </a:r>
            <a:r>
              <a:rPr lang="en-GB" dirty="0" err="1"/>
              <a:t>jest.mock</a:t>
            </a:r>
            <a:r>
              <a:rPr lang="en-GB" dirty="0"/>
              <a:t>() for async data fetches</a:t>
            </a:r>
          </a:p>
          <a:p>
            <a:pPr>
              <a:buFont typeface="Arial" panose="020B0604020202020204" pitchFamily="34" charset="0"/>
              <a:buChar char="•"/>
            </a:pPr>
            <a:r>
              <a:rPr lang="en-GB" dirty="0"/>
              <a:t> Test:</a:t>
            </a:r>
          </a:p>
          <a:p>
            <a:pPr marL="742950" lvl="1" indent="-285750">
              <a:buFont typeface="Arial" panose="020B0604020202020204" pitchFamily="34" charset="0"/>
              <a:buChar char="•"/>
            </a:pPr>
            <a:r>
              <a:rPr lang="en-GB" dirty="0"/>
              <a:t>Adding, displaying, and completing tasks</a:t>
            </a:r>
          </a:p>
          <a:p>
            <a:pPr marL="742950" lvl="1" indent="-285750">
              <a:buFont typeface="Arial" panose="020B0604020202020204" pitchFamily="34" charset="0"/>
              <a:buChar char="•"/>
            </a:pPr>
            <a:r>
              <a:rPr lang="en-GB" dirty="0"/>
              <a:t>Routing (/tasks vs /completed) via </a:t>
            </a:r>
            <a:r>
              <a:rPr lang="en-GB" dirty="0" err="1"/>
              <a:t>MemoryRouter</a:t>
            </a:r>
            <a:endParaRPr lang="en-GB" dirty="0"/>
          </a:p>
          <a:p>
            <a:pPr marL="742950" lvl="1" indent="-285750">
              <a:buFont typeface="Arial" panose="020B0604020202020204" pitchFamily="34" charset="0"/>
              <a:buChar char="•"/>
            </a:pPr>
            <a:r>
              <a:rPr lang="en-GB" dirty="0"/>
              <a:t>Async UI states (Loading…, errors)</a:t>
            </a:r>
          </a:p>
          <a:p>
            <a:pPr marL="742950" lvl="1" indent="-285750">
              <a:buFont typeface="Arial" panose="020B0604020202020204" pitchFamily="34" charset="0"/>
              <a:buChar char="•"/>
            </a:pPr>
            <a:r>
              <a:rPr lang="en-GB" dirty="0"/>
              <a:t>Interaction callbacks via </a:t>
            </a:r>
            <a:r>
              <a:rPr lang="en-GB" dirty="0" err="1"/>
              <a:t>jest.fn</a:t>
            </a:r>
            <a:r>
              <a:rPr lang="en-GB" dirty="0"/>
              <a:t>()</a:t>
            </a:r>
          </a:p>
          <a:p>
            <a:pPr marL="742950" lvl="1" indent="-285750">
              <a:buFont typeface="Arial" panose="020B0604020202020204" pitchFamily="34" charset="0"/>
              <a:buChar char="•"/>
            </a:pPr>
            <a:endParaRPr lang="en-GB" dirty="0"/>
          </a:p>
          <a:p>
            <a:pPr>
              <a:buNone/>
            </a:pPr>
            <a:r>
              <a:rPr lang="en-GB" b="1" dirty="0"/>
              <a:t>Angular Tips</a:t>
            </a:r>
          </a:p>
          <a:p>
            <a:pPr>
              <a:buFont typeface="Arial" panose="020B0604020202020204" pitchFamily="34" charset="0"/>
              <a:buChar char="•"/>
            </a:pPr>
            <a:r>
              <a:rPr lang="en-GB" dirty="0"/>
              <a:t> Drive components and services from tests</a:t>
            </a:r>
          </a:p>
          <a:p>
            <a:pPr>
              <a:buFont typeface="Arial" panose="020B0604020202020204" pitchFamily="34" charset="0"/>
              <a:buChar char="•"/>
            </a:pPr>
            <a:r>
              <a:rPr lang="en-GB" dirty="0"/>
              <a:t> Mock </a:t>
            </a:r>
            <a:r>
              <a:rPr lang="en-GB" dirty="0" err="1"/>
              <a:t>TaskService</a:t>
            </a:r>
            <a:r>
              <a:rPr lang="en-GB" dirty="0"/>
              <a:t> using </a:t>
            </a:r>
            <a:r>
              <a:rPr lang="en-GB" dirty="0" err="1"/>
              <a:t>jest.fn</a:t>
            </a:r>
            <a:r>
              <a:rPr lang="en-GB" dirty="0"/>
              <a:t>() + </a:t>
            </a:r>
            <a:r>
              <a:rPr lang="en-GB" dirty="0" err="1"/>
              <a:t>useValue</a:t>
            </a:r>
            <a:endParaRPr lang="en-GB" dirty="0"/>
          </a:p>
          <a:p>
            <a:pPr>
              <a:buFont typeface="Arial" panose="020B0604020202020204" pitchFamily="34" charset="0"/>
              <a:buChar char="•"/>
            </a:pPr>
            <a:r>
              <a:rPr lang="en-GB" dirty="0"/>
              <a:t> Use </a:t>
            </a:r>
            <a:r>
              <a:rPr lang="en-GB" dirty="0" err="1"/>
              <a:t>RouterTestingModule</a:t>
            </a:r>
            <a:r>
              <a:rPr lang="en-GB" dirty="0"/>
              <a:t> for route assertions</a:t>
            </a:r>
          </a:p>
          <a:p>
            <a:pPr>
              <a:buFont typeface="Arial" panose="020B0604020202020204" pitchFamily="34" charset="0"/>
              <a:buChar char="•"/>
            </a:pPr>
            <a:r>
              <a:rPr lang="en-GB" dirty="0"/>
              <a:t> Test:</a:t>
            </a:r>
          </a:p>
          <a:p>
            <a:pPr marL="742950" lvl="1" indent="-285750">
              <a:buFont typeface="Arial" panose="020B0604020202020204" pitchFamily="34" charset="0"/>
              <a:buChar char="•"/>
            </a:pPr>
            <a:r>
              <a:rPr lang="en-GB" dirty="0"/>
              <a:t>Reactive form interaction and validation</a:t>
            </a:r>
          </a:p>
          <a:p>
            <a:pPr marL="742950" lvl="1" indent="-285750">
              <a:buFont typeface="Arial" panose="020B0604020202020204" pitchFamily="34" charset="0"/>
              <a:buChar char="•"/>
            </a:pPr>
            <a:r>
              <a:rPr lang="en-GB" dirty="0"/>
              <a:t>Task list rendering and completion</a:t>
            </a:r>
          </a:p>
          <a:p>
            <a:pPr marL="742950" lvl="1" indent="-285750">
              <a:buFont typeface="Arial" panose="020B0604020202020204" pitchFamily="34" charset="0"/>
              <a:buChar char="•"/>
            </a:pPr>
            <a:r>
              <a:rPr lang="en-GB" dirty="0"/>
              <a:t>Async loading and error handling</a:t>
            </a:r>
          </a:p>
          <a:p>
            <a:pPr marL="742950" lvl="1" indent="-285750">
              <a:buFont typeface="Arial" panose="020B0604020202020204" pitchFamily="34" charset="0"/>
              <a:buChar char="•"/>
            </a:pPr>
            <a:r>
              <a:rPr lang="en-GB" dirty="0"/>
              <a:t>Navigation between /tasks and /completed</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62</a:t>
            </a:fld>
            <a:endParaRPr lang="en-GB"/>
          </a:p>
        </p:txBody>
      </p:sp>
    </p:spTree>
    <p:extLst>
      <p:ext uri="{BB962C8B-B14F-4D97-AF65-F5344CB8AC3E}">
        <p14:creationId xmlns:p14="http://schemas.microsoft.com/office/powerpoint/2010/main" val="23375689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Let’s wrap this up with the core message:</a:t>
            </a:r>
          </a:p>
          <a:p>
            <a:pPr>
              <a:buNone/>
            </a:pPr>
            <a:endParaRPr lang="en-GB" dirty="0"/>
          </a:p>
          <a:p>
            <a:pPr>
              <a:buNone/>
            </a:pPr>
            <a:r>
              <a:rPr lang="en-GB" dirty="0"/>
              <a:t>TDD is </a:t>
            </a:r>
            <a:r>
              <a:rPr lang="en-GB" b="1" dirty="0"/>
              <a:t>not about writing lots of tests</a:t>
            </a:r>
            <a:r>
              <a:rPr lang="en-GB" dirty="0"/>
              <a:t> — it’s about changing how we think when we write code.</a:t>
            </a:r>
          </a:p>
          <a:p>
            <a:pPr>
              <a:buNone/>
            </a:pPr>
            <a:endParaRPr lang="en-GB" dirty="0"/>
          </a:p>
          <a:p>
            <a:pPr>
              <a:buNone/>
            </a:pPr>
            <a:r>
              <a:rPr lang="en-GB" dirty="0"/>
              <a:t>It’s a </a:t>
            </a:r>
            <a:r>
              <a:rPr lang="en-GB" b="1" dirty="0"/>
              <a:t>simple cycle</a:t>
            </a:r>
            <a:r>
              <a:rPr lang="en-GB" dirty="0"/>
              <a:t>:</a:t>
            </a:r>
          </a:p>
          <a:p>
            <a:pPr lvl="1">
              <a:buFont typeface="+mj-lt"/>
              <a:buAutoNum type="arabicPeriod"/>
            </a:pPr>
            <a:r>
              <a:rPr lang="en-GB" dirty="0"/>
              <a:t> Write a test for the next </a:t>
            </a:r>
            <a:r>
              <a:rPr lang="en-GB" dirty="0" err="1"/>
              <a:t>behavior</a:t>
            </a:r>
            <a:endParaRPr lang="en-GB" dirty="0"/>
          </a:p>
          <a:p>
            <a:pPr lvl="1">
              <a:buFont typeface="+mj-lt"/>
              <a:buAutoNum type="arabicPeriod"/>
            </a:pPr>
            <a:r>
              <a:rPr lang="en-GB" dirty="0"/>
              <a:t> Make it pass</a:t>
            </a:r>
          </a:p>
          <a:p>
            <a:pPr lvl="1">
              <a:buFont typeface="+mj-lt"/>
              <a:buAutoNum type="arabicPeriod"/>
            </a:pPr>
            <a:r>
              <a:rPr lang="en-GB" dirty="0"/>
              <a:t> Clean it up</a:t>
            </a:r>
            <a:br>
              <a:rPr lang="en-GB" dirty="0"/>
            </a:br>
            <a:r>
              <a:rPr lang="en-GB" dirty="0"/>
              <a:t>Then repeat.</a:t>
            </a:r>
          </a:p>
          <a:p>
            <a:pPr lvl="1">
              <a:buFont typeface="+mj-lt"/>
              <a:buAutoNum type="arabicPeriod"/>
            </a:pPr>
            <a:endParaRPr lang="en-GB" dirty="0"/>
          </a:p>
          <a:p>
            <a:pPr>
              <a:buNone/>
            </a:pPr>
            <a:r>
              <a:rPr lang="en-GB" dirty="0"/>
              <a:t>That simplicity is what gives it power — and what makes your code safer, easier to maintain, and more trustworthy.</a:t>
            </a:r>
          </a:p>
          <a:p>
            <a:pPr>
              <a:buNone/>
            </a:pPr>
            <a:endParaRPr lang="en-GB" dirty="0"/>
          </a:p>
          <a:p>
            <a:pPr>
              <a:buNone/>
            </a:pPr>
            <a:r>
              <a:rPr lang="en-GB" dirty="0"/>
              <a:t>But like any habit, TDD takes </a:t>
            </a:r>
            <a:r>
              <a:rPr lang="en-GB" b="1" dirty="0"/>
              <a:t>practice</a:t>
            </a:r>
            <a:r>
              <a:rPr lang="en-GB" dirty="0"/>
              <a:t>. It won’t feel natural overnight. </a:t>
            </a:r>
          </a:p>
          <a:p>
            <a:pPr>
              <a:buNone/>
            </a:pPr>
            <a:r>
              <a:rPr lang="en-GB" dirty="0"/>
              <a:t>	So start small. Write one test first. Build from there.</a:t>
            </a:r>
          </a:p>
          <a:p>
            <a:pPr>
              <a:buNone/>
            </a:pPr>
            <a:endParaRPr lang="en-GB" dirty="0"/>
          </a:p>
          <a:p>
            <a:pPr>
              <a:buNone/>
            </a:pPr>
            <a:r>
              <a:rPr lang="en-GB" dirty="0"/>
              <a:t>The best developers I know don’t write perfect code — they write code they’re confident they can change. </a:t>
            </a:r>
          </a:p>
          <a:p>
            <a:pPr>
              <a:buNone/>
            </a:pPr>
            <a:endParaRPr lang="en-GB" b="1" dirty="0"/>
          </a:p>
          <a:p>
            <a:pPr>
              <a:buNone/>
            </a:pPr>
            <a:r>
              <a:rPr lang="en-GB" b="1" dirty="0"/>
              <a:t>	That’s what TDD gives you.</a:t>
            </a:r>
          </a:p>
          <a:p>
            <a:pPr>
              <a:buNone/>
            </a:pPr>
            <a:endParaRPr lang="en-GB" dirty="0"/>
          </a:p>
          <a:p>
            <a:r>
              <a:rPr lang="en-GB" dirty="0"/>
              <a:t>So take what you’ve learned and </a:t>
            </a:r>
            <a:r>
              <a:rPr lang="en-GB" b="1" dirty="0"/>
              <a:t>try it out in your next feature, your next bugfix, or even your next personal project.</a:t>
            </a:r>
            <a:r>
              <a:rPr lang="en-GB" dirty="0"/>
              <a:t>.</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63</a:t>
            </a:fld>
            <a:endParaRPr lang="en-GB"/>
          </a:p>
        </p:txBody>
      </p:sp>
    </p:spTree>
    <p:extLst>
      <p:ext uri="{BB962C8B-B14F-4D97-AF65-F5344CB8AC3E}">
        <p14:creationId xmlns:p14="http://schemas.microsoft.com/office/powerpoint/2010/main" val="2308107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Before we finish, I just want to say a </a:t>
            </a:r>
            <a:r>
              <a:rPr lang="en-GB" b="1" dirty="0"/>
              <a:t>genuine thank you</a:t>
            </a:r>
            <a:r>
              <a:rPr lang="en-GB" dirty="0"/>
              <a:t> — for the time, energy, curiosity, and critical thinking you brought over the last two days.</a:t>
            </a:r>
          </a:p>
          <a:p>
            <a:pPr>
              <a:buNone/>
            </a:pPr>
            <a:endParaRPr lang="en-GB" dirty="0"/>
          </a:p>
          <a:p>
            <a:pPr>
              <a:buNone/>
            </a:pPr>
            <a:r>
              <a:rPr lang="en-GB" dirty="0"/>
              <a:t>TDD can feel awkward at first, but you pushed through the discomfort and took it seriously. That matters.</a:t>
            </a:r>
          </a:p>
          <a:p>
            <a:pPr>
              <a:buNone/>
            </a:pPr>
            <a:endParaRPr lang="en-GB" dirty="0"/>
          </a:p>
          <a:p>
            <a:pPr>
              <a:buNone/>
            </a:pPr>
            <a:r>
              <a:rPr lang="en-GB" dirty="0"/>
              <a:t>Now, we’d love your </a:t>
            </a:r>
            <a:r>
              <a:rPr lang="en-GB" b="1" dirty="0"/>
              <a:t>feedback</a:t>
            </a:r>
            <a:r>
              <a:rPr lang="en-GB" dirty="0"/>
              <a:t>:</a:t>
            </a:r>
          </a:p>
          <a:p>
            <a:pPr lvl="1">
              <a:buFont typeface="Arial" panose="020B0604020202020204" pitchFamily="34" charset="0"/>
              <a:buChar char="•"/>
            </a:pPr>
            <a:r>
              <a:rPr lang="en-GB" dirty="0"/>
              <a:t> What landed well?</a:t>
            </a:r>
          </a:p>
          <a:p>
            <a:pPr lvl="1">
              <a:buFont typeface="Arial" panose="020B0604020202020204" pitchFamily="34" charset="0"/>
              <a:buChar char="•"/>
            </a:pPr>
            <a:r>
              <a:rPr lang="en-GB" dirty="0"/>
              <a:t> What was confusing or rushed?</a:t>
            </a:r>
          </a:p>
          <a:p>
            <a:pPr lvl="1">
              <a:buFont typeface="Arial" panose="020B0604020202020204" pitchFamily="34" charset="0"/>
              <a:buChar char="•"/>
            </a:pPr>
            <a:r>
              <a:rPr lang="en-GB" dirty="0"/>
              <a:t> What could we do better for the next group?</a:t>
            </a:r>
          </a:p>
          <a:p>
            <a:pPr lvl="1">
              <a:buFont typeface="Arial" panose="020B0604020202020204" pitchFamily="34" charset="0"/>
              <a:buChar char="•"/>
            </a:pPr>
            <a:endParaRPr lang="en-GB" dirty="0"/>
          </a:p>
          <a:p>
            <a:pPr>
              <a:buNone/>
            </a:pPr>
            <a:r>
              <a:rPr lang="en-GB" dirty="0"/>
              <a:t>Please take a few minutes to fill out the feedback form — it helps us improve.</a:t>
            </a:r>
          </a:p>
          <a:p>
            <a:pPr>
              <a:buNone/>
            </a:pPr>
            <a:endParaRPr lang="en-GB" dirty="0"/>
          </a:p>
          <a:p>
            <a:pPr>
              <a:buNone/>
            </a:pPr>
            <a:r>
              <a:rPr lang="en-GB" dirty="0"/>
              <a:t>And finally — you’re not on your own now. If you want help applying TDD at work, or just want to bounce around a test idea, feel free to reach out. </a:t>
            </a:r>
          </a:p>
          <a:p>
            <a:pPr>
              <a:buNone/>
            </a:pPr>
            <a:endParaRPr lang="en-GB" dirty="0"/>
          </a:p>
          <a:p>
            <a:r>
              <a:rPr lang="en-GB" dirty="0"/>
              <a:t>Thanks you all again!</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64</a:t>
            </a:fld>
            <a:endParaRPr lang="en-GB"/>
          </a:p>
        </p:txBody>
      </p:sp>
    </p:spTree>
    <p:extLst>
      <p:ext uri="{BB962C8B-B14F-4D97-AF65-F5344CB8AC3E}">
        <p14:creationId xmlns:p14="http://schemas.microsoft.com/office/powerpoint/2010/main" val="937222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This isn’t an intro to React, Angular, or JavaScript—we’re assuming you already build apps in one of these frameworks and can move comfortably in a modern codebase.</a:t>
            </a:r>
          </a:p>
          <a:p>
            <a:pPr>
              <a:buNone/>
            </a:pPr>
            <a:endParaRPr lang="en-GB" dirty="0"/>
          </a:p>
          <a:p>
            <a:pPr>
              <a:buNone/>
            </a:pPr>
            <a:r>
              <a:rPr lang="en-GB" dirty="0"/>
              <a:t>You’ll be writing code in either </a:t>
            </a:r>
            <a:r>
              <a:rPr lang="en-GB" b="1" dirty="0"/>
              <a:t>JavaScript or TypeScript</a:t>
            </a:r>
            <a:r>
              <a:rPr lang="en-GB" dirty="0"/>
              <a:t> (depending on your setup), and working from the </a:t>
            </a:r>
            <a:r>
              <a:rPr lang="en-GB" b="1" dirty="0"/>
              <a:t>terminal and a code editor</a:t>
            </a:r>
            <a:r>
              <a:rPr lang="en-GB" dirty="0"/>
              <a:t>. </a:t>
            </a:r>
          </a:p>
          <a:p>
            <a:pPr>
              <a:buNone/>
            </a:pPr>
            <a:endParaRPr lang="en-GB" dirty="0"/>
          </a:p>
          <a:p>
            <a:pPr>
              <a:buNone/>
            </a:pPr>
            <a:r>
              <a:rPr lang="en-GB" dirty="0"/>
              <a:t>You won’t need advanced Git chops, but you should be able to </a:t>
            </a:r>
            <a:r>
              <a:rPr lang="en-GB" b="1" dirty="0"/>
              <a:t>clone repos and commit changes</a:t>
            </a:r>
            <a:r>
              <a:rPr lang="en-GB" dirty="0"/>
              <a:t>.</a:t>
            </a:r>
          </a:p>
          <a:p>
            <a:pPr>
              <a:buNone/>
            </a:pPr>
            <a:endParaRPr lang="en-GB" dirty="0"/>
          </a:p>
          <a:p>
            <a:r>
              <a:rPr lang="en-GB" dirty="0"/>
              <a:t>If anything’s unfamiliar, speak up early. </a:t>
            </a:r>
          </a:p>
          <a:p>
            <a:r>
              <a:rPr lang="en-GB" dirty="0"/>
              <a:t>	The goal isn’t to catch you out—it’s to </a:t>
            </a:r>
            <a:r>
              <a:rPr lang="en-GB" b="1" dirty="0"/>
              <a:t>build your testing muscle</a:t>
            </a:r>
            <a:r>
              <a:rPr lang="en-GB" dirty="0"/>
              <a:t> on top of the skills you already have.</a:t>
            </a:r>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7</a:t>
            </a:fld>
            <a:endParaRPr lang="en-GB"/>
          </a:p>
        </p:txBody>
      </p:sp>
    </p:spTree>
    <p:extLst>
      <p:ext uri="{BB962C8B-B14F-4D97-AF65-F5344CB8AC3E}">
        <p14:creationId xmlns:p14="http://schemas.microsoft.com/office/powerpoint/2010/main" val="1820271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Before we dive in, let’s take a minute to get to know each other. </a:t>
            </a:r>
          </a:p>
          <a:p>
            <a:pPr>
              <a:buNone/>
            </a:pPr>
            <a:r>
              <a:rPr lang="en-GB" dirty="0"/>
              <a:t>	You’ll be working together a lot over the next two days, so it helps to know who’s in the room.</a:t>
            </a:r>
          </a:p>
          <a:p>
            <a:pPr>
              <a:buNone/>
            </a:pPr>
            <a:endParaRPr lang="en-GB" dirty="0"/>
          </a:p>
          <a:p>
            <a:pPr>
              <a:buNone/>
            </a:pPr>
            <a:r>
              <a:rPr lang="en-GB" dirty="0"/>
              <a:t>When it’s your turn, tell us your </a:t>
            </a:r>
            <a:r>
              <a:rPr lang="en-GB" b="1" dirty="0"/>
              <a:t>name, what you do</a:t>
            </a:r>
            <a:r>
              <a:rPr lang="en-GB" dirty="0"/>
              <a:t>, and </a:t>
            </a:r>
            <a:r>
              <a:rPr lang="en-GB" b="1" dirty="0"/>
              <a:t>your experience level</a:t>
            </a:r>
            <a:r>
              <a:rPr lang="en-GB" dirty="0"/>
              <a:t> with React or Angular, JS/TS, and testing — whether that’s unit testing, manual QA, Cypress, anything.</a:t>
            </a:r>
          </a:p>
          <a:p>
            <a:pPr>
              <a:buNone/>
            </a:pPr>
            <a:endParaRPr lang="en-GB" dirty="0"/>
          </a:p>
          <a:p>
            <a:pPr>
              <a:buNone/>
            </a:pPr>
            <a:r>
              <a:rPr lang="en-GB" dirty="0"/>
              <a:t>Then, most importantly, tell us </a:t>
            </a:r>
            <a:r>
              <a:rPr lang="en-GB" b="1" dirty="0"/>
              <a:t>what you’re hoping to get out of this course</a:t>
            </a:r>
            <a:r>
              <a:rPr lang="en-GB" dirty="0"/>
              <a:t>. It could be:</a:t>
            </a:r>
          </a:p>
          <a:p>
            <a:pPr lvl="1">
              <a:buFont typeface="Arial" panose="020B0604020202020204" pitchFamily="34" charset="0"/>
              <a:buChar char="•"/>
            </a:pPr>
            <a:r>
              <a:rPr lang="en-GB" dirty="0"/>
              <a:t> ‘I want to stop writing tests after the fact.’</a:t>
            </a:r>
          </a:p>
          <a:p>
            <a:pPr lvl="1">
              <a:buFont typeface="Arial" panose="020B0604020202020204" pitchFamily="34" charset="0"/>
              <a:buChar char="•"/>
            </a:pPr>
            <a:r>
              <a:rPr lang="en-GB" dirty="0"/>
              <a:t> ‘I want to get better at mocking in React.’</a:t>
            </a:r>
          </a:p>
          <a:p>
            <a:pPr lvl="1">
              <a:buFont typeface="Arial" panose="020B0604020202020204" pitchFamily="34" charset="0"/>
              <a:buChar char="•"/>
            </a:pPr>
            <a:r>
              <a:rPr lang="en-GB" dirty="0"/>
              <a:t> ‘I’ve never done TDD and I want to try it.’</a:t>
            </a:r>
          </a:p>
          <a:p>
            <a:endParaRPr lang="en-GB" dirty="0"/>
          </a:p>
          <a:p>
            <a:r>
              <a:rPr lang="en-GB" dirty="0"/>
              <a:t>This helps me shape how I deliver the content to fit your needs.</a:t>
            </a:r>
          </a:p>
          <a:p>
            <a:endParaRPr lang="en-GB" dirty="0"/>
          </a:p>
          <a:p>
            <a:r>
              <a:rPr lang="en-GB" dirty="0"/>
              <a:t>			-&gt; “If you were honest, how do you feel about writing tests today?</a:t>
            </a:r>
            <a:br>
              <a:rPr lang="en-GB" dirty="0"/>
            </a:br>
            <a:r>
              <a:rPr lang="en-GB" dirty="0"/>
              <a:t>				Love it? Avoid it? Curious? Let us know.”</a:t>
            </a:r>
          </a:p>
        </p:txBody>
      </p:sp>
      <p:sp>
        <p:nvSpPr>
          <p:cNvPr id="4" name="Slide Number Placeholder 3"/>
          <p:cNvSpPr>
            <a:spLocks noGrp="1"/>
          </p:cNvSpPr>
          <p:nvPr>
            <p:ph type="sldNum" sz="quarter" idx="5"/>
          </p:nvPr>
        </p:nvSpPr>
        <p:spPr/>
        <p:txBody>
          <a:bodyPr/>
          <a:lstStyle/>
          <a:p>
            <a:fld id="{0242200E-873B-41F7-BAEC-04C0967A0E41}" type="slidenum">
              <a:rPr lang="en-GB" smtClean="0"/>
              <a:t>8</a:t>
            </a:fld>
            <a:endParaRPr lang="en-GB"/>
          </a:p>
        </p:txBody>
      </p:sp>
    </p:spTree>
    <p:extLst>
      <p:ext uri="{BB962C8B-B14F-4D97-AF65-F5344CB8AC3E}">
        <p14:creationId xmlns:p14="http://schemas.microsoft.com/office/powerpoint/2010/main" val="341206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This is your standing invitation: </a:t>
            </a:r>
            <a:r>
              <a:rPr lang="en-GB" b="1" dirty="0"/>
              <a:t>ask questions—whenever they come up</a:t>
            </a:r>
            <a:r>
              <a:rPr lang="en-GB" dirty="0"/>
              <a:t>.</a:t>
            </a:r>
          </a:p>
          <a:p>
            <a:pPr>
              <a:buNone/>
            </a:pPr>
            <a:endParaRPr lang="en-GB" dirty="0"/>
          </a:p>
          <a:p>
            <a:pPr>
              <a:buNone/>
            </a:pPr>
            <a:r>
              <a:rPr lang="en-GB" dirty="0"/>
              <a:t>There are no stupid questions. And if you’re wondering something, chances are someone else is too.</a:t>
            </a:r>
          </a:p>
          <a:p>
            <a:pPr>
              <a:buNone/>
            </a:pPr>
            <a:endParaRPr lang="en-GB" dirty="0"/>
          </a:p>
          <a:p>
            <a:pPr>
              <a:buNone/>
            </a:pPr>
            <a:r>
              <a:rPr lang="en-GB" dirty="0"/>
              <a:t>I’m a big fan of this version of the Golden Rule:</a:t>
            </a:r>
          </a:p>
          <a:p>
            <a:pPr lvl="1">
              <a:buFont typeface="Arial" panose="020B0604020202020204" pitchFamily="34" charset="0"/>
              <a:buChar char="•"/>
            </a:pPr>
            <a:r>
              <a:rPr lang="en-GB" dirty="0"/>
              <a:t> There’s no such thing as a stupid question</a:t>
            </a:r>
          </a:p>
          <a:p>
            <a:pPr lvl="1">
              <a:buFont typeface="Arial" panose="020B0604020202020204" pitchFamily="34" charset="0"/>
              <a:buChar char="•"/>
            </a:pPr>
            <a:r>
              <a:rPr lang="en-GB" dirty="0"/>
              <a:t> Even when </a:t>
            </a:r>
            <a:r>
              <a:rPr lang="en-GB" i="1" dirty="0"/>
              <a:t>I</a:t>
            </a:r>
            <a:r>
              <a:rPr lang="en-GB" dirty="0"/>
              <a:t> ask it</a:t>
            </a:r>
          </a:p>
          <a:p>
            <a:pPr lvl="1">
              <a:buFont typeface="Arial" panose="020B0604020202020204" pitchFamily="34" charset="0"/>
              <a:buChar char="•"/>
            </a:pPr>
            <a:r>
              <a:rPr lang="en-GB" dirty="0"/>
              <a:t> And chances are, </a:t>
            </a:r>
            <a:r>
              <a:rPr lang="en-GB" b="1" dirty="0"/>
              <a:t>your question is helping someone else silently wondering the same thing</a:t>
            </a:r>
          </a:p>
          <a:p>
            <a:pPr lvl="1">
              <a:buFont typeface="Arial" panose="020B0604020202020204" pitchFamily="34" charset="0"/>
              <a:buChar char="•"/>
            </a:pPr>
            <a:endParaRPr lang="en-GB" dirty="0"/>
          </a:p>
          <a:p>
            <a:r>
              <a:rPr lang="en-GB" dirty="0"/>
              <a:t>So whether it’s ‘What does this Jest error mean?’ or ‘Why would I even write a test here?’—</a:t>
            </a:r>
            <a:r>
              <a:rPr lang="en-GB" b="1" dirty="0"/>
              <a:t>bring it up. That’s how we learn together.</a:t>
            </a:r>
            <a:endParaRPr lang="en-GB" dirty="0"/>
          </a:p>
          <a:p>
            <a:endParaRPr lang="en-GB" dirty="0"/>
          </a:p>
        </p:txBody>
      </p:sp>
      <p:sp>
        <p:nvSpPr>
          <p:cNvPr id="4" name="Slide Number Placeholder 3"/>
          <p:cNvSpPr>
            <a:spLocks noGrp="1"/>
          </p:cNvSpPr>
          <p:nvPr>
            <p:ph type="sldNum" sz="quarter" idx="5"/>
          </p:nvPr>
        </p:nvSpPr>
        <p:spPr/>
        <p:txBody>
          <a:bodyPr/>
          <a:lstStyle/>
          <a:p>
            <a:fld id="{0242200E-873B-41F7-BAEC-04C0967A0E41}" type="slidenum">
              <a:rPr lang="en-GB" smtClean="0"/>
              <a:t>9</a:t>
            </a:fld>
            <a:endParaRPr lang="en-GB"/>
          </a:p>
        </p:txBody>
      </p:sp>
    </p:spTree>
    <p:extLst>
      <p:ext uri="{BB962C8B-B14F-4D97-AF65-F5344CB8AC3E}">
        <p14:creationId xmlns:p14="http://schemas.microsoft.com/office/powerpoint/2010/main" val="2174603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AF4A2-7AE3-CF70-C0BC-81CF9117089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AA3C5E7C-D42D-4905-5450-404372C59B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7E76DBA8-297E-E0E9-E3F4-BF38F2458711}"/>
              </a:ext>
            </a:extLst>
          </p:cNvPr>
          <p:cNvSpPr>
            <a:spLocks noGrp="1"/>
          </p:cNvSpPr>
          <p:nvPr>
            <p:ph type="dt" sz="half" idx="10"/>
          </p:nvPr>
        </p:nvSpPr>
        <p:spPr/>
        <p:txBody>
          <a:bodyPr/>
          <a:lstStyle/>
          <a:p>
            <a:fld id="{DC913829-C554-4E57-BD3E-FF037FDC8232}" type="datetimeFigureOut">
              <a:rPr lang="en-GB" smtClean="0"/>
              <a:t>09/05/2025</a:t>
            </a:fld>
            <a:endParaRPr lang="en-GB"/>
          </a:p>
        </p:txBody>
      </p:sp>
      <p:sp>
        <p:nvSpPr>
          <p:cNvPr id="5" name="Footer Placeholder 4">
            <a:extLst>
              <a:ext uri="{FF2B5EF4-FFF2-40B4-BE49-F238E27FC236}">
                <a16:creationId xmlns:a16="http://schemas.microsoft.com/office/drawing/2014/main" id="{A4887CFB-C09B-B8F7-75FD-938961E775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293FFC-23A1-42B3-1AE6-D9665201FCF7}"/>
              </a:ext>
            </a:extLst>
          </p:cNvPr>
          <p:cNvSpPr>
            <a:spLocks noGrp="1"/>
          </p:cNvSpPr>
          <p:nvPr>
            <p:ph type="sldNum" sz="quarter" idx="12"/>
          </p:nvPr>
        </p:nvSpPr>
        <p:spPr/>
        <p:txBody>
          <a:bodyPr/>
          <a:lstStyle/>
          <a:p>
            <a:fld id="{8B4A9602-99AE-47FC-B652-3504F712EB7F}" type="slidenum">
              <a:rPr lang="en-GB" smtClean="0"/>
              <a:t>‹#›</a:t>
            </a:fld>
            <a:endParaRPr lang="en-GB"/>
          </a:p>
        </p:txBody>
      </p:sp>
    </p:spTree>
    <p:extLst>
      <p:ext uri="{BB962C8B-B14F-4D97-AF65-F5344CB8AC3E}">
        <p14:creationId xmlns:p14="http://schemas.microsoft.com/office/powerpoint/2010/main" val="1424059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E861-3AF8-F416-4E3D-8C67C0C5AE2B}"/>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BB90F08-59EE-08C5-0864-69335E9BA89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5DBFAF0-2D54-12B6-A6CD-B8F0C863CB67}"/>
              </a:ext>
            </a:extLst>
          </p:cNvPr>
          <p:cNvSpPr>
            <a:spLocks noGrp="1"/>
          </p:cNvSpPr>
          <p:nvPr>
            <p:ph type="dt" sz="half" idx="10"/>
          </p:nvPr>
        </p:nvSpPr>
        <p:spPr/>
        <p:txBody>
          <a:bodyPr/>
          <a:lstStyle/>
          <a:p>
            <a:fld id="{DC913829-C554-4E57-BD3E-FF037FDC8232}" type="datetimeFigureOut">
              <a:rPr lang="en-GB" smtClean="0"/>
              <a:t>09/05/2025</a:t>
            </a:fld>
            <a:endParaRPr lang="en-GB"/>
          </a:p>
        </p:txBody>
      </p:sp>
      <p:sp>
        <p:nvSpPr>
          <p:cNvPr id="5" name="Footer Placeholder 4">
            <a:extLst>
              <a:ext uri="{FF2B5EF4-FFF2-40B4-BE49-F238E27FC236}">
                <a16:creationId xmlns:a16="http://schemas.microsoft.com/office/drawing/2014/main" id="{1BEE8CB2-BE3C-1F7D-5769-96A9AB0C2F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06A140-3C68-D24A-B2A2-EFD9E487917D}"/>
              </a:ext>
            </a:extLst>
          </p:cNvPr>
          <p:cNvSpPr>
            <a:spLocks noGrp="1"/>
          </p:cNvSpPr>
          <p:nvPr>
            <p:ph type="sldNum" sz="quarter" idx="12"/>
          </p:nvPr>
        </p:nvSpPr>
        <p:spPr/>
        <p:txBody>
          <a:bodyPr/>
          <a:lstStyle/>
          <a:p>
            <a:fld id="{8B4A9602-99AE-47FC-B652-3504F712EB7F}" type="slidenum">
              <a:rPr lang="en-GB" smtClean="0"/>
              <a:t>‹#›</a:t>
            </a:fld>
            <a:endParaRPr lang="en-GB"/>
          </a:p>
        </p:txBody>
      </p:sp>
    </p:spTree>
    <p:extLst>
      <p:ext uri="{BB962C8B-B14F-4D97-AF65-F5344CB8AC3E}">
        <p14:creationId xmlns:p14="http://schemas.microsoft.com/office/powerpoint/2010/main" val="2427458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B7A4F1-55AA-975E-58E9-47B0A0715F82}"/>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97571A0-D5A7-8F31-929D-54E655F9F58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6057A69-0205-01C3-F889-439B7B61E15D}"/>
              </a:ext>
            </a:extLst>
          </p:cNvPr>
          <p:cNvSpPr>
            <a:spLocks noGrp="1"/>
          </p:cNvSpPr>
          <p:nvPr>
            <p:ph type="dt" sz="half" idx="10"/>
          </p:nvPr>
        </p:nvSpPr>
        <p:spPr/>
        <p:txBody>
          <a:bodyPr/>
          <a:lstStyle/>
          <a:p>
            <a:fld id="{DC913829-C554-4E57-BD3E-FF037FDC8232}" type="datetimeFigureOut">
              <a:rPr lang="en-GB" smtClean="0"/>
              <a:t>09/05/2025</a:t>
            </a:fld>
            <a:endParaRPr lang="en-GB"/>
          </a:p>
        </p:txBody>
      </p:sp>
      <p:sp>
        <p:nvSpPr>
          <p:cNvPr id="5" name="Footer Placeholder 4">
            <a:extLst>
              <a:ext uri="{FF2B5EF4-FFF2-40B4-BE49-F238E27FC236}">
                <a16:creationId xmlns:a16="http://schemas.microsoft.com/office/drawing/2014/main" id="{7F3FC50F-848E-1070-BB07-0507698490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616B78-E6F5-BD9C-D977-42AC2F7BAB26}"/>
              </a:ext>
            </a:extLst>
          </p:cNvPr>
          <p:cNvSpPr>
            <a:spLocks noGrp="1"/>
          </p:cNvSpPr>
          <p:nvPr>
            <p:ph type="sldNum" sz="quarter" idx="12"/>
          </p:nvPr>
        </p:nvSpPr>
        <p:spPr/>
        <p:txBody>
          <a:bodyPr/>
          <a:lstStyle/>
          <a:p>
            <a:fld id="{8B4A9602-99AE-47FC-B652-3504F712EB7F}" type="slidenum">
              <a:rPr lang="en-GB" smtClean="0"/>
              <a:t>‹#›</a:t>
            </a:fld>
            <a:endParaRPr lang="en-GB"/>
          </a:p>
        </p:txBody>
      </p:sp>
    </p:spTree>
    <p:extLst>
      <p:ext uri="{BB962C8B-B14F-4D97-AF65-F5344CB8AC3E}">
        <p14:creationId xmlns:p14="http://schemas.microsoft.com/office/powerpoint/2010/main" val="3090739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4041-0D91-5C62-312F-23DFA596F5F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22B5EE1-7370-31A0-0DF1-9DD7DC64EE4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9618B94-79B0-F12A-1AA7-63E8C0BDBC15}"/>
              </a:ext>
            </a:extLst>
          </p:cNvPr>
          <p:cNvSpPr>
            <a:spLocks noGrp="1"/>
          </p:cNvSpPr>
          <p:nvPr>
            <p:ph type="dt" sz="half" idx="10"/>
          </p:nvPr>
        </p:nvSpPr>
        <p:spPr/>
        <p:txBody>
          <a:bodyPr/>
          <a:lstStyle/>
          <a:p>
            <a:fld id="{DC913829-C554-4E57-BD3E-FF037FDC8232}" type="datetimeFigureOut">
              <a:rPr lang="en-GB" smtClean="0"/>
              <a:t>09/05/2025</a:t>
            </a:fld>
            <a:endParaRPr lang="en-GB"/>
          </a:p>
        </p:txBody>
      </p:sp>
      <p:sp>
        <p:nvSpPr>
          <p:cNvPr id="5" name="Footer Placeholder 4">
            <a:extLst>
              <a:ext uri="{FF2B5EF4-FFF2-40B4-BE49-F238E27FC236}">
                <a16:creationId xmlns:a16="http://schemas.microsoft.com/office/drawing/2014/main" id="{612814E9-067D-DF2D-08B2-D464681260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F98447-952F-7BD9-A3BB-40C037BEE5B6}"/>
              </a:ext>
            </a:extLst>
          </p:cNvPr>
          <p:cNvSpPr>
            <a:spLocks noGrp="1"/>
          </p:cNvSpPr>
          <p:nvPr>
            <p:ph type="sldNum" sz="quarter" idx="12"/>
          </p:nvPr>
        </p:nvSpPr>
        <p:spPr/>
        <p:txBody>
          <a:bodyPr/>
          <a:lstStyle/>
          <a:p>
            <a:fld id="{8B4A9602-99AE-47FC-B652-3504F712EB7F}" type="slidenum">
              <a:rPr lang="en-GB" smtClean="0"/>
              <a:t>‹#›</a:t>
            </a:fld>
            <a:endParaRPr lang="en-GB"/>
          </a:p>
        </p:txBody>
      </p:sp>
    </p:spTree>
    <p:extLst>
      <p:ext uri="{BB962C8B-B14F-4D97-AF65-F5344CB8AC3E}">
        <p14:creationId xmlns:p14="http://schemas.microsoft.com/office/powerpoint/2010/main" val="18336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2733A-C865-4F48-0423-EC0C20941F7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ED26CA29-1F38-9672-5854-9A9FF30936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E86846B-086E-E741-5671-DCDE4B09BE3F}"/>
              </a:ext>
            </a:extLst>
          </p:cNvPr>
          <p:cNvSpPr>
            <a:spLocks noGrp="1"/>
          </p:cNvSpPr>
          <p:nvPr>
            <p:ph type="dt" sz="half" idx="10"/>
          </p:nvPr>
        </p:nvSpPr>
        <p:spPr/>
        <p:txBody>
          <a:bodyPr/>
          <a:lstStyle/>
          <a:p>
            <a:fld id="{DC913829-C554-4E57-BD3E-FF037FDC8232}" type="datetimeFigureOut">
              <a:rPr lang="en-GB" smtClean="0"/>
              <a:t>09/05/2025</a:t>
            </a:fld>
            <a:endParaRPr lang="en-GB"/>
          </a:p>
        </p:txBody>
      </p:sp>
      <p:sp>
        <p:nvSpPr>
          <p:cNvPr id="5" name="Footer Placeholder 4">
            <a:extLst>
              <a:ext uri="{FF2B5EF4-FFF2-40B4-BE49-F238E27FC236}">
                <a16:creationId xmlns:a16="http://schemas.microsoft.com/office/drawing/2014/main" id="{CFC22B09-E9C0-B9FC-6053-B3FEF389A4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4485F7-9A07-C1A5-F4BA-7FEA0088C004}"/>
              </a:ext>
            </a:extLst>
          </p:cNvPr>
          <p:cNvSpPr>
            <a:spLocks noGrp="1"/>
          </p:cNvSpPr>
          <p:nvPr>
            <p:ph type="sldNum" sz="quarter" idx="12"/>
          </p:nvPr>
        </p:nvSpPr>
        <p:spPr/>
        <p:txBody>
          <a:bodyPr/>
          <a:lstStyle/>
          <a:p>
            <a:fld id="{8B4A9602-99AE-47FC-B652-3504F712EB7F}" type="slidenum">
              <a:rPr lang="en-GB" smtClean="0"/>
              <a:t>‹#›</a:t>
            </a:fld>
            <a:endParaRPr lang="en-GB"/>
          </a:p>
        </p:txBody>
      </p:sp>
    </p:spTree>
    <p:extLst>
      <p:ext uri="{BB962C8B-B14F-4D97-AF65-F5344CB8AC3E}">
        <p14:creationId xmlns:p14="http://schemas.microsoft.com/office/powerpoint/2010/main" val="4154687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C9AFB-AEF4-DB6B-62D4-CC00DF583B2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B6E0BD6-2FF8-12D0-181B-E2CB6057BDE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BB988CF-E08D-0545-8301-EFF131F76C2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859CB1C7-CFF7-85A7-3CD0-7AAF0D57FB62}"/>
              </a:ext>
            </a:extLst>
          </p:cNvPr>
          <p:cNvSpPr>
            <a:spLocks noGrp="1"/>
          </p:cNvSpPr>
          <p:nvPr>
            <p:ph type="dt" sz="half" idx="10"/>
          </p:nvPr>
        </p:nvSpPr>
        <p:spPr/>
        <p:txBody>
          <a:bodyPr/>
          <a:lstStyle/>
          <a:p>
            <a:fld id="{DC913829-C554-4E57-BD3E-FF037FDC8232}" type="datetimeFigureOut">
              <a:rPr lang="en-GB" smtClean="0"/>
              <a:t>09/05/2025</a:t>
            </a:fld>
            <a:endParaRPr lang="en-GB"/>
          </a:p>
        </p:txBody>
      </p:sp>
      <p:sp>
        <p:nvSpPr>
          <p:cNvPr id="6" name="Footer Placeholder 5">
            <a:extLst>
              <a:ext uri="{FF2B5EF4-FFF2-40B4-BE49-F238E27FC236}">
                <a16:creationId xmlns:a16="http://schemas.microsoft.com/office/drawing/2014/main" id="{054E33E8-0B22-4B43-394B-7E69E6609E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6A3885-50B2-09FA-81B1-5C9F5E208192}"/>
              </a:ext>
            </a:extLst>
          </p:cNvPr>
          <p:cNvSpPr>
            <a:spLocks noGrp="1"/>
          </p:cNvSpPr>
          <p:nvPr>
            <p:ph type="sldNum" sz="quarter" idx="12"/>
          </p:nvPr>
        </p:nvSpPr>
        <p:spPr/>
        <p:txBody>
          <a:bodyPr/>
          <a:lstStyle/>
          <a:p>
            <a:fld id="{8B4A9602-99AE-47FC-B652-3504F712EB7F}" type="slidenum">
              <a:rPr lang="en-GB" smtClean="0"/>
              <a:t>‹#›</a:t>
            </a:fld>
            <a:endParaRPr lang="en-GB"/>
          </a:p>
        </p:txBody>
      </p:sp>
    </p:spTree>
    <p:extLst>
      <p:ext uri="{BB962C8B-B14F-4D97-AF65-F5344CB8AC3E}">
        <p14:creationId xmlns:p14="http://schemas.microsoft.com/office/powerpoint/2010/main" val="2428115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4E3F-525E-3DB7-E527-BB34CB60A41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E9778C4A-257A-3EB8-A871-F4DF93CE8E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CA7A809-2FD4-501F-0E2B-D6C84BEB6CE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285AF77-5B18-2B82-6BF7-00221957F0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A7486A3-CADC-DA00-69ED-127D6244688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AA29C07-9D84-6D01-7B04-898478A188C5}"/>
              </a:ext>
            </a:extLst>
          </p:cNvPr>
          <p:cNvSpPr>
            <a:spLocks noGrp="1"/>
          </p:cNvSpPr>
          <p:nvPr>
            <p:ph type="dt" sz="half" idx="10"/>
          </p:nvPr>
        </p:nvSpPr>
        <p:spPr/>
        <p:txBody>
          <a:bodyPr/>
          <a:lstStyle/>
          <a:p>
            <a:fld id="{DC913829-C554-4E57-BD3E-FF037FDC8232}" type="datetimeFigureOut">
              <a:rPr lang="en-GB" smtClean="0"/>
              <a:t>09/05/2025</a:t>
            </a:fld>
            <a:endParaRPr lang="en-GB"/>
          </a:p>
        </p:txBody>
      </p:sp>
      <p:sp>
        <p:nvSpPr>
          <p:cNvPr id="8" name="Footer Placeholder 7">
            <a:extLst>
              <a:ext uri="{FF2B5EF4-FFF2-40B4-BE49-F238E27FC236}">
                <a16:creationId xmlns:a16="http://schemas.microsoft.com/office/drawing/2014/main" id="{60E1CE3E-4051-A0A7-0F76-0D1C2B2FB3F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C55E11-5514-F6E3-9011-3A2317CFD113}"/>
              </a:ext>
            </a:extLst>
          </p:cNvPr>
          <p:cNvSpPr>
            <a:spLocks noGrp="1"/>
          </p:cNvSpPr>
          <p:nvPr>
            <p:ph type="sldNum" sz="quarter" idx="12"/>
          </p:nvPr>
        </p:nvSpPr>
        <p:spPr/>
        <p:txBody>
          <a:bodyPr/>
          <a:lstStyle/>
          <a:p>
            <a:fld id="{8B4A9602-99AE-47FC-B652-3504F712EB7F}" type="slidenum">
              <a:rPr lang="en-GB" smtClean="0"/>
              <a:t>‹#›</a:t>
            </a:fld>
            <a:endParaRPr lang="en-GB"/>
          </a:p>
        </p:txBody>
      </p:sp>
    </p:spTree>
    <p:extLst>
      <p:ext uri="{BB962C8B-B14F-4D97-AF65-F5344CB8AC3E}">
        <p14:creationId xmlns:p14="http://schemas.microsoft.com/office/powerpoint/2010/main" val="3565670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F9032-F3CA-7C72-1DD9-F77C11879A3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D33C80F2-5B50-E402-03EC-C650029EE098}"/>
              </a:ext>
            </a:extLst>
          </p:cNvPr>
          <p:cNvSpPr>
            <a:spLocks noGrp="1"/>
          </p:cNvSpPr>
          <p:nvPr>
            <p:ph type="dt" sz="half" idx="10"/>
          </p:nvPr>
        </p:nvSpPr>
        <p:spPr/>
        <p:txBody>
          <a:bodyPr/>
          <a:lstStyle/>
          <a:p>
            <a:fld id="{DC913829-C554-4E57-BD3E-FF037FDC8232}" type="datetimeFigureOut">
              <a:rPr lang="en-GB" smtClean="0"/>
              <a:t>09/05/2025</a:t>
            </a:fld>
            <a:endParaRPr lang="en-GB"/>
          </a:p>
        </p:txBody>
      </p:sp>
      <p:sp>
        <p:nvSpPr>
          <p:cNvPr id="4" name="Footer Placeholder 3">
            <a:extLst>
              <a:ext uri="{FF2B5EF4-FFF2-40B4-BE49-F238E27FC236}">
                <a16:creationId xmlns:a16="http://schemas.microsoft.com/office/drawing/2014/main" id="{002D287E-6F1A-C62E-30A3-78A1849245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8FC3E0D-F4E2-9607-94CC-D2DF7B75E107}"/>
              </a:ext>
            </a:extLst>
          </p:cNvPr>
          <p:cNvSpPr>
            <a:spLocks noGrp="1"/>
          </p:cNvSpPr>
          <p:nvPr>
            <p:ph type="sldNum" sz="quarter" idx="12"/>
          </p:nvPr>
        </p:nvSpPr>
        <p:spPr/>
        <p:txBody>
          <a:bodyPr/>
          <a:lstStyle/>
          <a:p>
            <a:fld id="{8B4A9602-99AE-47FC-B652-3504F712EB7F}" type="slidenum">
              <a:rPr lang="en-GB" smtClean="0"/>
              <a:t>‹#›</a:t>
            </a:fld>
            <a:endParaRPr lang="en-GB"/>
          </a:p>
        </p:txBody>
      </p:sp>
    </p:spTree>
    <p:extLst>
      <p:ext uri="{BB962C8B-B14F-4D97-AF65-F5344CB8AC3E}">
        <p14:creationId xmlns:p14="http://schemas.microsoft.com/office/powerpoint/2010/main" val="1099096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B69843-3CDD-F244-54F3-AABB470379E4}"/>
              </a:ext>
            </a:extLst>
          </p:cNvPr>
          <p:cNvSpPr>
            <a:spLocks noGrp="1"/>
          </p:cNvSpPr>
          <p:nvPr>
            <p:ph type="dt" sz="half" idx="10"/>
          </p:nvPr>
        </p:nvSpPr>
        <p:spPr/>
        <p:txBody>
          <a:bodyPr/>
          <a:lstStyle/>
          <a:p>
            <a:fld id="{DC913829-C554-4E57-BD3E-FF037FDC8232}" type="datetimeFigureOut">
              <a:rPr lang="en-GB" smtClean="0"/>
              <a:t>09/05/2025</a:t>
            </a:fld>
            <a:endParaRPr lang="en-GB"/>
          </a:p>
        </p:txBody>
      </p:sp>
      <p:sp>
        <p:nvSpPr>
          <p:cNvPr id="3" name="Footer Placeholder 2">
            <a:extLst>
              <a:ext uri="{FF2B5EF4-FFF2-40B4-BE49-F238E27FC236}">
                <a16:creationId xmlns:a16="http://schemas.microsoft.com/office/drawing/2014/main" id="{0B533FFA-9021-278C-19E0-2F62B673135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933CEFA-F0B6-F07D-1CD8-316E461E9F25}"/>
              </a:ext>
            </a:extLst>
          </p:cNvPr>
          <p:cNvSpPr>
            <a:spLocks noGrp="1"/>
          </p:cNvSpPr>
          <p:nvPr>
            <p:ph type="sldNum" sz="quarter" idx="12"/>
          </p:nvPr>
        </p:nvSpPr>
        <p:spPr/>
        <p:txBody>
          <a:bodyPr/>
          <a:lstStyle/>
          <a:p>
            <a:fld id="{8B4A9602-99AE-47FC-B652-3504F712EB7F}" type="slidenum">
              <a:rPr lang="en-GB" smtClean="0"/>
              <a:t>‹#›</a:t>
            </a:fld>
            <a:endParaRPr lang="en-GB"/>
          </a:p>
        </p:txBody>
      </p:sp>
    </p:spTree>
    <p:extLst>
      <p:ext uri="{BB962C8B-B14F-4D97-AF65-F5344CB8AC3E}">
        <p14:creationId xmlns:p14="http://schemas.microsoft.com/office/powerpoint/2010/main" val="259052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6FA7-1506-8836-59A0-FA11E56FC3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404ECA6D-7649-4E22-E18F-5992B9AA1B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D5DC3967-970D-C8B7-DFE4-0AD65C540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498B17-0B84-EEB2-FFF9-BA774A88BE0D}"/>
              </a:ext>
            </a:extLst>
          </p:cNvPr>
          <p:cNvSpPr>
            <a:spLocks noGrp="1"/>
          </p:cNvSpPr>
          <p:nvPr>
            <p:ph type="dt" sz="half" idx="10"/>
          </p:nvPr>
        </p:nvSpPr>
        <p:spPr/>
        <p:txBody>
          <a:bodyPr/>
          <a:lstStyle/>
          <a:p>
            <a:fld id="{DC913829-C554-4E57-BD3E-FF037FDC8232}" type="datetimeFigureOut">
              <a:rPr lang="en-GB" smtClean="0"/>
              <a:t>09/05/2025</a:t>
            </a:fld>
            <a:endParaRPr lang="en-GB"/>
          </a:p>
        </p:txBody>
      </p:sp>
      <p:sp>
        <p:nvSpPr>
          <p:cNvPr id="6" name="Footer Placeholder 5">
            <a:extLst>
              <a:ext uri="{FF2B5EF4-FFF2-40B4-BE49-F238E27FC236}">
                <a16:creationId xmlns:a16="http://schemas.microsoft.com/office/drawing/2014/main" id="{768E8874-2136-EF7F-1EE0-7891A2A355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CC25C7-3537-0C0E-465F-B0BDE88AAADB}"/>
              </a:ext>
            </a:extLst>
          </p:cNvPr>
          <p:cNvSpPr>
            <a:spLocks noGrp="1"/>
          </p:cNvSpPr>
          <p:nvPr>
            <p:ph type="sldNum" sz="quarter" idx="12"/>
          </p:nvPr>
        </p:nvSpPr>
        <p:spPr/>
        <p:txBody>
          <a:bodyPr/>
          <a:lstStyle/>
          <a:p>
            <a:fld id="{8B4A9602-99AE-47FC-B652-3504F712EB7F}" type="slidenum">
              <a:rPr lang="en-GB" smtClean="0"/>
              <a:t>‹#›</a:t>
            </a:fld>
            <a:endParaRPr lang="en-GB"/>
          </a:p>
        </p:txBody>
      </p:sp>
    </p:spTree>
    <p:extLst>
      <p:ext uri="{BB962C8B-B14F-4D97-AF65-F5344CB8AC3E}">
        <p14:creationId xmlns:p14="http://schemas.microsoft.com/office/powerpoint/2010/main" val="36978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99E5A-F46E-C8EA-70AF-B166944DBB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55384ECD-8113-4B7D-D903-7B0EE3EEF9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BAEFA63-05B6-DC88-661E-E45761D558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1D6949-6067-5D12-6A47-D4C90C0941BA}"/>
              </a:ext>
            </a:extLst>
          </p:cNvPr>
          <p:cNvSpPr>
            <a:spLocks noGrp="1"/>
          </p:cNvSpPr>
          <p:nvPr>
            <p:ph type="dt" sz="half" idx="10"/>
          </p:nvPr>
        </p:nvSpPr>
        <p:spPr/>
        <p:txBody>
          <a:bodyPr/>
          <a:lstStyle/>
          <a:p>
            <a:fld id="{DC913829-C554-4E57-BD3E-FF037FDC8232}" type="datetimeFigureOut">
              <a:rPr lang="en-GB" smtClean="0"/>
              <a:t>09/05/2025</a:t>
            </a:fld>
            <a:endParaRPr lang="en-GB"/>
          </a:p>
        </p:txBody>
      </p:sp>
      <p:sp>
        <p:nvSpPr>
          <p:cNvPr id="6" name="Footer Placeholder 5">
            <a:extLst>
              <a:ext uri="{FF2B5EF4-FFF2-40B4-BE49-F238E27FC236}">
                <a16:creationId xmlns:a16="http://schemas.microsoft.com/office/drawing/2014/main" id="{4BED1879-9723-FF52-AE73-728AFFABF7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802B6E-B168-5958-0FA6-0A3DB4065FE5}"/>
              </a:ext>
            </a:extLst>
          </p:cNvPr>
          <p:cNvSpPr>
            <a:spLocks noGrp="1"/>
          </p:cNvSpPr>
          <p:nvPr>
            <p:ph type="sldNum" sz="quarter" idx="12"/>
          </p:nvPr>
        </p:nvSpPr>
        <p:spPr/>
        <p:txBody>
          <a:bodyPr/>
          <a:lstStyle/>
          <a:p>
            <a:fld id="{8B4A9602-99AE-47FC-B652-3504F712EB7F}" type="slidenum">
              <a:rPr lang="en-GB" smtClean="0"/>
              <a:t>‹#›</a:t>
            </a:fld>
            <a:endParaRPr lang="en-GB"/>
          </a:p>
        </p:txBody>
      </p:sp>
    </p:spTree>
    <p:extLst>
      <p:ext uri="{BB962C8B-B14F-4D97-AF65-F5344CB8AC3E}">
        <p14:creationId xmlns:p14="http://schemas.microsoft.com/office/powerpoint/2010/main" val="13704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4E6DD0-164F-55CF-293A-E5D1CF9211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8AB5F6B-BC0C-9F5E-F997-1E74C369BD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E6137F0-D6F8-C613-A345-9C441CCEDC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913829-C554-4E57-BD3E-FF037FDC8232}" type="datetimeFigureOut">
              <a:rPr lang="en-GB" smtClean="0"/>
              <a:t>09/05/2025</a:t>
            </a:fld>
            <a:endParaRPr lang="en-GB"/>
          </a:p>
        </p:txBody>
      </p:sp>
      <p:sp>
        <p:nvSpPr>
          <p:cNvPr id="5" name="Footer Placeholder 4">
            <a:extLst>
              <a:ext uri="{FF2B5EF4-FFF2-40B4-BE49-F238E27FC236}">
                <a16:creationId xmlns:a16="http://schemas.microsoft.com/office/drawing/2014/main" id="{CE05E561-82FC-C85B-982C-F787DE659C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0A6BD92-DC2C-7187-1F4A-D19142C8F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4A9602-99AE-47FC-B652-3504F712EB7F}" type="slidenum">
              <a:rPr lang="en-GB" smtClean="0"/>
              <a:t>‹#›</a:t>
            </a:fld>
            <a:endParaRPr lang="en-GB"/>
          </a:p>
        </p:txBody>
      </p:sp>
    </p:spTree>
    <p:extLst>
      <p:ext uri="{BB962C8B-B14F-4D97-AF65-F5344CB8AC3E}">
        <p14:creationId xmlns:p14="http://schemas.microsoft.com/office/powerpoint/2010/main" val="367953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0170-B2CC-E605-5BA5-271636B8F282}"/>
              </a:ext>
            </a:extLst>
          </p:cNvPr>
          <p:cNvSpPr>
            <a:spLocks noGrp="1"/>
          </p:cNvSpPr>
          <p:nvPr>
            <p:ph type="ctrTitle"/>
          </p:nvPr>
        </p:nvSpPr>
        <p:spPr/>
        <p:txBody>
          <a:bodyPr/>
          <a:lstStyle/>
          <a:p>
            <a:r>
              <a:rPr lang="en-GB" dirty="0"/>
              <a:t>Test-Driven Development</a:t>
            </a:r>
          </a:p>
        </p:txBody>
      </p:sp>
      <p:sp>
        <p:nvSpPr>
          <p:cNvPr id="3" name="Subtitle 2">
            <a:extLst>
              <a:ext uri="{FF2B5EF4-FFF2-40B4-BE49-F238E27FC236}">
                <a16:creationId xmlns:a16="http://schemas.microsoft.com/office/drawing/2014/main" id="{33706EA6-EE00-C046-37C1-716174DDE7BA}"/>
              </a:ext>
            </a:extLst>
          </p:cNvPr>
          <p:cNvSpPr>
            <a:spLocks noGrp="1"/>
          </p:cNvSpPr>
          <p:nvPr>
            <p:ph type="subTitle" idx="1"/>
          </p:nvPr>
        </p:nvSpPr>
        <p:spPr/>
        <p:txBody>
          <a:bodyPr/>
          <a:lstStyle/>
          <a:p>
            <a:r>
              <a:rPr lang="en-GB" dirty="0"/>
              <a:t>React &amp; Angular </a:t>
            </a:r>
          </a:p>
        </p:txBody>
      </p:sp>
    </p:spTree>
    <p:extLst>
      <p:ext uri="{BB962C8B-B14F-4D97-AF65-F5344CB8AC3E}">
        <p14:creationId xmlns:p14="http://schemas.microsoft.com/office/powerpoint/2010/main" val="890024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CC0F-F8FA-A91A-5A63-F36061859D54}"/>
              </a:ext>
            </a:extLst>
          </p:cNvPr>
          <p:cNvSpPr>
            <a:spLocks noGrp="1"/>
          </p:cNvSpPr>
          <p:nvPr>
            <p:ph type="ctrTitle"/>
          </p:nvPr>
        </p:nvSpPr>
        <p:spPr/>
        <p:txBody>
          <a:bodyPr/>
          <a:lstStyle/>
          <a:p>
            <a:r>
              <a:rPr lang="en-US" dirty="0"/>
              <a:t>TDD</a:t>
            </a:r>
            <a:endParaRPr lang="en-GB" dirty="0"/>
          </a:p>
        </p:txBody>
      </p:sp>
      <p:sp>
        <p:nvSpPr>
          <p:cNvPr id="3" name="Content Placeholder 2">
            <a:extLst>
              <a:ext uri="{FF2B5EF4-FFF2-40B4-BE49-F238E27FC236}">
                <a16:creationId xmlns:a16="http://schemas.microsoft.com/office/drawing/2014/main" id="{193495F5-CE00-1E75-EDD2-983EE591A712}"/>
              </a:ext>
            </a:extLst>
          </p:cNvPr>
          <p:cNvSpPr>
            <a:spLocks noGrp="1"/>
          </p:cNvSpPr>
          <p:nvPr>
            <p:ph type="subTitle" idx="1"/>
          </p:nvPr>
        </p:nvSpPr>
        <p:spPr/>
        <p:txBody>
          <a:bodyPr/>
          <a:lstStyle/>
          <a:p>
            <a:r>
              <a:rPr lang="en-US" dirty="0"/>
              <a:t>Test</a:t>
            </a:r>
          </a:p>
          <a:p>
            <a:r>
              <a:rPr lang="en-US" dirty="0"/>
              <a:t>Driven</a:t>
            </a:r>
          </a:p>
          <a:p>
            <a:r>
              <a:rPr lang="en-US" dirty="0"/>
              <a:t>Development</a:t>
            </a:r>
            <a:endParaRPr lang="en-GB" dirty="0"/>
          </a:p>
        </p:txBody>
      </p:sp>
    </p:spTree>
    <p:extLst>
      <p:ext uri="{BB962C8B-B14F-4D97-AF65-F5344CB8AC3E}">
        <p14:creationId xmlns:p14="http://schemas.microsoft.com/office/powerpoint/2010/main" val="4083705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51D1-1E66-ED1D-5D57-966886CEF261}"/>
              </a:ext>
            </a:extLst>
          </p:cNvPr>
          <p:cNvSpPr>
            <a:spLocks noGrp="1"/>
          </p:cNvSpPr>
          <p:nvPr>
            <p:ph type="title"/>
          </p:nvPr>
        </p:nvSpPr>
        <p:spPr/>
        <p:txBody>
          <a:bodyPr/>
          <a:lstStyle/>
          <a:p>
            <a:r>
              <a:rPr lang="en-GB" dirty="0"/>
              <a:t>What’s the Problem?</a:t>
            </a:r>
          </a:p>
        </p:txBody>
      </p:sp>
      <p:sp>
        <p:nvSpPr>
          <p:cNvPr id="3" name="Content Placeholder 2">
            <a:extLst>
              <a:ext uri="{FF2B5EF4-FFF2-40B4-BE49-F238E27FC236}">
                <a16:creationId xmlns:a16="http://schemas.microsoft.com/office/drawing/2014/main" id="{B1A06CDC-CABD-04F5-A818-84B46FB50CB5}"/>
              </a:ext>
            </a:extLst>
          </p:cNvPr>
          <p:cNvSpPr>
            <a:spLocks noGrp="1"/>
          </p:cNvSpPr>
          <p:nvPr>
            <p:ph idx="1"/>
          </p:nvPr>
        </p:nvSpPr>
        <p:spPr/>
        <p:txBody>
          <a:bodyPr>
            <a:normAutofit fontScale="85000" lnSpcReduction="20000"/>
          </a:bodyPr>
          <a:lstStyle/>
          <a:p>
            <a:pPr>
              <a:buNone/>
            </a:pPr>
            <a:r>
              <a:rPr lang="en-GB" sz="3300" b="1" dirty="0"/>
              <a:t>Tests written </a:t>
            </a:r>
            <a:r>
              <a:rPr lang="en-GB" sz="3300" b="1" i="1" dirty="0"/>
              <a:t>after</a:t>
            </a:r>
            <a:r>
              <a:rPr lang="en-GB" sz="3300" b="1" dirty="0"/>
              <a:t> implementation</a:t>
            </a:r>
          </a:p>
          <a:p>
            <a:pPr>
              <a:buFont typeface="Arial" panose="020B0604020202020204" pitchFamily="34" charset="0"/>
              <a:buChar char="•"/>
            </a:pPr>
            <a:r>
              <a:rPr lang="en-GB" dirty="0"/>
              <a:t>Often rushed or skipped entirely</a:t>
            </a:r>
          </a:p>
          <a:p>
            <a:pPr>
              <a:buFont typeface="Arial" panose="020B0604020202020204" pitchFamily="34" charset="0"/>
              <a:buChar char="•"/>
            </a:pPr>
            <a:r>
              <a:rPr lang="en-GB" dirty="0"/>
              <a:t>Don’t shape the design — just “test what we wrote”</a:t>
            </a:r>
          </a:p>
          <a:p>
            <a:pPr>
              <a:buNone/>
            </a:pPr>
            <a:r>
              <a:rPr lang="en-GB" sz="3300" b="1" dirty="0"/>
              <a:t>Poor or inconsistent coverage</a:t>
            </a:r>
          </a:p>
          <a:p>
            <a:pPr>
              <a:buFont typeface="Arial" panose="020B0604020202020204" pitchFamily="34" charset="0"/>
              <a:buChar char="•"/>
            </a:pPr>
            <a:r>
              <a:rPr lang="en-GB" dirty="0"/>
              <a:t>Key logic untested</a:t>
            </a:r>
          </a:p>
          <a:p>
            <a:pPr>
              <a:buFont typeface="Arial" panose="020B0604020202020204" pitchFamily="34" charset="0"/>
              <a:buChar char="•"/>
            </a:pPr>
            <a:r>
              <a:rPr lang="en-GB" dirty="0"/>
              <a:t>Edge cases missed</a:t>
            </a:r>
          </a:p>
          <a:p>
            <a:pPr>
              <a:buFont typeface="Arial" panose="020B0604020202020204" pitchFamily="34" charset="0"/>
              <a:buChar char="•"/>
            </a:pPr>
            <a:r>
              <a:rPr lang="en-GB" dirty="0"/>
              <a:t>Bugs sneak through or reappear</a:t>
            </a:r>
          </a:p>
          <a:p>
            <a:pPr>
              <a:buNone/>
            </a:pPr>
            <a:r>
              <a:rPr lang="en-GB" sz="3300" b="1" dirty="0"/>
              <a:t>Low confidence during changes</a:t>
            </a:r>
          </a:p>
          <a:p>
            <a:pPr>
              <a:buFont typeface="Arial" panose="020B0604020202020204" pitchFamily="34" charset="0"/>
              <a:buChar char="•"/>
            </a:pPr>
            <a:r>
              <a:rPr lang="en-GB" dirty="0"/>
              <a:t>Fear of breaking things</a:t>
            </a:r>
          </a:p>
          <a:p>
            <a:pPr>
              <a:buFont typeface="Arial" panose="020B0604020202020204" pitchFamily="34" charset="0"/>
              <a:buChar char="•"/>
            </a:pPr>
            <a:r>
              <a:rPr lang="en-GB" dirty="0"/>
              <a:t>Refactoring becomes risky</a:t>
            </a:r>
          </a:p>
          <a:p>
            <a:pPr>
              <a:buFont typeface="Arial" panose="020B0604020202020204" pitchFamily="34" charset="0"/>
              <a:buChar char="•"/>
            </a:pPr>
            <a:r>
              <a:rPr lang="en-GB" dirty="0"/>
              <a:t>Developers avoid touching older code</a:t>
            </a:r>
          </a:p>
          <a:p>
            <a:endParaRPr lang="en-GB" dirty="0"/>
          </a:p>
        </p:txBody>
      </p:sp>
    </p:spTree>
    <p:extLst>
      <p:ext uri="{BB962C8B-B14F-4D97-AF65-F5344CB8AC3E}">
        <p14:creationId xmlns:p14="http://schemas.microsoft.com/office/powerpoint/2010/main" val="47536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BD165-9B56-7166-9FD0-B5FC2382C6D1}"/>
              </a:ext>
            </a:extLst>
          </p:cNvPr>
          <p:cNvSpPr>
            <a:spLocks noGrp="1"/>
          </p:cNvSpPr>
          <p:nvPr>
            <p:ph type="title"/>
          </p:nvPr>
        </p:nvSpPr>
        <p:spPr/>
        <p:txBody>
          <a:bodyPr/>
          <a:lstStyle/>
          <a:p>
            <a:r>
              <a:rPr lang="en-GB" dirty="0"/>
              <a:t>TDD – An Approach – A Philosophy</a:t>
            </a:r>
          </a:p>
        </p:txBody>
      </p:sp>
      <p:sp>
        <p:nvSpPr>
          <p:cNvPr id="3" name="Content Placeholder 2">
            <a:extLst>
              <a:ext uri="{FF2B5EF4-FFF2-40B4-BE49-F238E27FC236}">
                <a16:creationId xmlns:a16="http://schemas.microsoft.com/office/drawing/2014/main" id="{5E4F2FE8-7152-A4FB-B185-4C9342F0EA2F}"/>
              </a:ext>
            </a:extLst>
          </p:cNvPr>
          <p:cNvSpPr>
            <a:spLocks noGrp="1"/>
          </p:cNvSpPr>
          <p:nvPr>
            <p:ph idx="1"/>
          </p:nvPr>
        </p:nvSpPr>
        <p:spPr/>
        <p:txBody>
          <a:bodyPr>
            <a:normAutofit lnSpcReduction="10000"/>
          </a:bodyPr>
          <a:lstStyle/>
          <a:p>
            <a:pPr>
              <a:buNone/>
            </a:pPr>
            <a:r>
              <a:rPr lang="en-GB" b="1" dirty="0"/>
              <a:t>Tests as Living Documentation</a:t>
            </a:r>
          </a:p>
          <a:p>
            <a:pPr>
              <a:buFont typeface="Arial" panose="020B0604020202020204" pitchFamily="34" charset="0"/>
              <a:buChar char="•"/>
            </a:pPr>
            <a:r>
              <a:rPr lang="en-GB" dirty="0"/>
              <a:t>Tests show </a:t>
            </a:r>
            <a:r>
              <a:rPr lang="en-GB" i="1" dirty="0"/>
              <a:t>what the code is supposed to do</a:t>
            </a:r>
            <a:endParaRPr lang="en-GB" dirty="0"/>
          </a:p>
          <a:p>
            <a:pPr>
              <a:buFont typeface="Arial" panose="020B0604020202020204" pitchFamily="34" charset="0"/>
              <a:buChar char="•"/>
            </a:pPr>
            <a:r>
              <a:rPr lang="en-GB" dirty="0"/>
              <a:t>Clear, readable, and close to the source</a:t>
            </a:r>
          </a:p>
          <a:p>
            <a:pPr>
              <a:buNone/>
            </a:pPr>
            <a:r>
              <a:rPr lang="en-GB" b="1" dirty="0"/>
              <a:t>Confidence to Change Code</a:t>
            </a:r>
          </a:p>
          <a:p>
            <a:pPr>
              <a:buFont typeface="Arial" panose="020B0604020202020204" pitchFamily="34" charset="0"/>
              <a:buChar char="•"/>
            </a:pPr>
            <a:r>
              <a:rPr lang="en-GB" dirty="0"/>
              <a:t>You’ll know when something breaks — and where</a:t>
            </a:r>
          </a:p>
          <a:p>
            <a:pPr>
              <a:buFont typeface="Arial" panose="020B0604020202020204" pitchFamily="34" charset="0"/>
              <a:buChar char="•"/>
            </a:pPr>
            <a:r>
              <a:rPr lang="en-GB" dirty="0"/>
              <a:t>Safer refactoring, easier collaboration</a:t>
            </a:r>
          </a:p>
          <a:p>
            <a:pPr>
              <a:buNone/>
            </a:pPr>
            <a:r>
              <a:rPr lang="en-GB" b="1" dirty="0"/>
              <a:t>Better, More Targeted Coverage</a:t>
            </a:r>
          </a:p>
          <a:p>
            <a:pPr>
              <a:buFont typeface="Arial" panose="020B0604020202020204" pitchFamily="34" charset="0"/>
              <a:buChar char="•"/>
            </a:pPr>
            <a:r>
              <a:rPr lang="en-GB" dirty="0"/>
              <a:t>Test the “why” and “what,” not just the “how”</a:t>
            </a:r>
          </a:p>
          <a:p>
            <a:pPr>
              <a:buFont typeface="Arial" panose="020B0604020202020204" pitchFamily="34" charset="0"/>
              <a:buChar char="•"/>
            </a:pPr>
            <a:r>
              <a:rPr lang="en-GB" dirty="0"/>
              <a:t>Edge cases don’t get forgotten</a:t>
            </a:r>
          </a:p>
          <a:p>
            <a:endParaRPr lang="en-GB" dirty="0"/>
          </a:p>
        </p:txBody>
      </p:sp>
    </p:spTree>
    <p:extLst>
      <p:ext uri="{BB962C8B-B14F-4D97-AF65-F5344CB8AC3E}">
        <p14:creationId xmlns:p14="http://schemas.microsoft.com/office/powerpoint/2010/main" val="1673851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2491-A29A-24CF-4CBC-FF70BD67A815}"/>
              </a:ext>
            </a:extLst>
          </p:cNvPr>
          <p:cNvSpPr>
            <a:spLocks noGrp="1"/>
          </p:cNvSpPr>
          <p:nvPr>
            <p:ph type="title"/>
          </p:nvPr>
        </p:nvSpPr>
        <p:spPr/>
        <p:txBody>
          <a:bodyPr/>
          <a:lstStyle/>
          <a:p>
            <a:r>
              <a:rPr lang="en-GB" dirty="0"/>
              <a:t>Tests → Development</a:t>
            </a:r>
          </a:p>
        </p:txBody>
      </p:sp>
      <p:sp>
        <p:nvSpPr>
          <p:cNvPr id="3" name="Content Placeholder 2">
            <a:extLst>
              <a:ext uri="{FF2B5EF4-FFF2-40B4-BE49-F238E27FC236}">
                <a16:creationId xmlns:a16="http://schemas.microsoft.com/office/drawing/2014/main" id="{B985590A-379D-C0F8-5F76-835076A8C33F}"/>
              </a:ext>
            </a:extLst>
          </p:cNvPr>
          <p:cNvSpPr>
            <a:spLocks noGrp="1"/>
          </p:cNvSpPr>
          <p:nvPr>
            <p:ph idx="1"/>
          </p:nvPr>
        </p:nvSpPr>
        <p:spPr/>
        <p:txBody>
          <a:bodyPr/>
          <a:lstStyle/>
          <a:p>
            <a:pPr>
              <a:buNone/>
            </a:pPr>
            <a:r>
              <a:rPr lang="en-GB" b="1" dirty="0"/>
              <a:t>TDD flips the usual sequence:</a:t>
            </a:r>
          </a:p>
          <a:p>
            <a:pPr>
              <a:buFont typeface="Arial" panose="020B0604020202020204" pitchFamily="34" charset="0"/>
              <a:buChar char="•"/>
            </a:pPr>
            <a:r>
              <a:rPr lang="en-GB" dirty="0"/>
              <a:t>Traditional: Code → Then test</a:t>
            </a:r>
          </a:p>
          <a:p>
            <a:pPr>
              <a:buFont typeface="Arial" panose="020B0604020202020204" pitchFamily="34" charset="0"/>
              <a:buChar char="•"/>
            </a:pPr>
            <a:r>
              <a:rPr lang="en-GB" dirty="0"/>
              <a:t>TDD: Test → Then code</a:t>
            </a:r>
          </a:p>
          <a:p>
            <a:pPr>
              <a:buNone/>
            </a:pPr>
            <a:r>
              <a:rPr lang="en-GB" b="1" dirty="0"/>
              <a:t>Why?</a:t>
            </a:r>
          </a:p>
          <a:p>
            <a:pPr>
              <a:buFont typeface="Arial" panose="020B0604020202020204" pitchFamily="34" charset="0"/>
              <a:buChar char="•"/>
            </a:pPr>
            <a:r>
              <a:rPr lang="en-GB" dirty="0"/>
              <a:t>Forces you to define </a:t>
            </a:r>
            <a:r>
              <a:rPr lang="en-GB" i="1" dirty="0"/>
              <a:t>what success looks like</a:t>
            </a:r>
            <a:endParaRPr lang="en-GB" dirty="0"/>
          </a:p>
          <a:p>
            <a:pPr>
              <a:buFont typeface="Arial" panose="020B0604020202020204" pitchFamily="34" charset="0"/>
              <a:buChar char="•"/>
            </a:pPr>
            <a:r>
              <a:rPr lang="en-GB" dirty="0"/>
              <a:t>Surfaces design decisions early</a:t>
            </a:r>
          </a:p>
          <a:p>
            <a:pPr>
              <a:buFont typeface="Arial" panose="020B0604020202020204" pitchFamily="34" charset="0"/>
              <a:buChar char="•"/>
            </a:pPr>
            <a:r>
              <a:rPr lang="en-GB" dirty="0"/>
              <a:t>Builds with confidence from the start</a:t>
            </a:r>
          </a:p>
          <a:p>
            <a:endParaRPr lang="en-GB" dirty="0"/>
          </a:p>
        </p:txBody>
      </p:sp>
      <p:sp>
        <p:nvSpPr>
          <p:cNvPr id="5" name="Rectangle 4">
            <a:extLst>
              <a:ext uri="{FF2B5EF4-FFF2-40B4-BE49-F238E27FC236}">
                <a16:creationId xmlns:a16="http://schemas.microsoft.com/office/drawing/2014/main" id="{49A28A10-7BD5-620A-08B6-82551EE6D3CA}"/>
              </a:ext>
            </a:extLst>
          </p:cNvPr>
          <p:cNvSpPr/>
          <p:nvPr/>
        </p:nvSpPr>
        <p:spPr>
          <a:xfrm>
            <a:off x="6821366" y="1269295"/>
            <a:ext cx="4743676" cy="1112659"/>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 name="TextBox 5">
            <a:extLst>
              <a:ext uri="{FF2B5EF4-FFF2-40B4-BE49-F238E27FC236}">
                <a16:creationId xmlns:a16="http://schemas.microsoft.com/office/drawing/2014/main" id="{F268AE5A-08A2-704C-D6BE-B28FC70165A9}"/>
              </a:ext>
            </a:extLst>
          </p:cNvPr>
          <p:cNvSpPr txBox="1"/>
          <p:nvPr/>
        </p:nvSpPr>
        <p:spPr>
          <a:xfrm>
            <a:off x="6580985" y="922658"/>
            <a:ext cx="4984057" cy="1292662"/>
          </a:xfrm>
          <a:prstGeom prst="rect">
            <a:avLst/>
          </a:prstGeom>
          <a:noFill/>
        </p:spPr>
        <p:txBody>
          <a:bodyPr wrap="none" rtlCol="0" anchor="ctr">
            <a:spAutoFit/>
          </a:bodyPr>
          <a:lstStyle/>
          <a:p>
            <a:pPr algn="dist"/>
            <a:r>
              <a:rPr lang="en-GB" sz="6000" dirty="0"/>
              <a:t>“	</a:t>
            </a:r>
            <a:r>
              <a:rPr lang="en-GB" b="1" dirty="0">
                <a:solidFill>
                  <a:schemeClr val="bg1"/>
                </a:solidFill>
              </a:rPr>
              <a:t>You wouldn’t build a product without </a:t>
            </a:r>
          </a:p>
          <a:p>
            <a:pPr algn="dist"/>
            <a:r>
              <a:rPr lang="en-GB" b="1" dirty="0">
                <a:solidFill>
                  <a:schemeClr val="bg1"/>
                </a:solidFill>
              </a:rPr>
              <a:t>	quality checks in place first.</a:t>
            </a:r>
          </a:p>
        </p:txBody>
      </p:sp>
    </p:spTree>
    <p:extLst>
      <p:ext uri="{BB962C8B-B14F-4D97-AF65-F5344CB8AC3E}">
        <p14:creationId xmlns:p14="http://schemas.microsoft.com/office/powerpoint/2010/main" val="63893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E945B-3961-9966-0C64-19F374A22000}"/>
              </a:ext>
            </a:extLst>
          </p:cNvPr>
          <p:cNvSpPr>
            <a:spLocks noGrp="1"/>
          </p:cNvSpPr>
          <p:nvPr>
            <p:ph type="title"/>
          </p:nvPr>
        </p:nvSpPr>
        <p:spPr/>
        <p:txBody>
          <a:bodyPr/>
          <a:lstStyle/>
          <a:p>
            <a:r>
              <a:rPr lang="en-GB" dirty="0"/>
              <a:t>Test Coverage – Test After Approach</a:t>
            </a:r>
          </a:p>
        </p:txBody>
      </p:sp>
      <p:sp>
        <p:nvSpPr>
          <p:cNvPr id="3" name="Content Placeholder 2">
            <a:extLst>
              <a:ext uri="{FF2B5EF4-FFF2-40B4-BE49-F238E27FC236}">
                <a16:creationId xmlns:a16="http://schemas.microsoft.com/office/drawing/2014/main" id="{8D12A038-0232-57AB-74EE-107AB2E4A3FF}"/>
              </a:ext>
            </a:extLst>
          </p:cNvPr>
          <p:cNvSpPr>
            <a:spLocks noGrp="1"/>
          </p:cNvSpPr>
          <p:nvPr>
            <p:ph idx="1"/>
          </p:nvPr>
        </p:nvSpPr>
        <p:spPr/>
        <p:txBody>
          <a:bodyPr>
            <a:normAutofit lnSpcReduction="10000"/>
          </a:bodyPr>
          <a:lstStyle/>
          <a:p>
            <a:pPr>
              <a:buNone/>
            </a:pPr>
            <a:r>
              <a:rPr lang="en-GB" b="1" dirty="0"/>
              <a:t>Risks of Writing Tests After the Code:</a:t>
            </a:r>
          </a:p>
          <a:p>
            <a:pPr>
              <a:buFont typeface="Arial" panose="020B0604020202020204" pitchFamily="34" charset="0"/>
              <a:buChar char="•"/>
            </a:pPr>
            <a:r>
              <a:rPr lang="en-GB" dirty="0"/>
              <a:t>Missed logic paths (especially edge cases)</a:t>
            </a:r>
          </a:p>
          <a:p>
            <a:pPr>
              <a:buFont typeface="Arial" panose="020B0604020202020204" pitchFamily="34" charset="0"/>
              <a:buChar char="•"/>
            </a:pPr>
            <a:r>
              <a:rPr lang="en-GB" dirty="0"/>
              <a:t>Testing only what’s </a:t>
            </a:r>
            <a:r>
              <a:rPr lang="en-GB" i="1" dirty="0"/>
              <a:t>already</a:t>
            </a:r>
            <a:r>
              <a:rPr lang="en-GB" dirty="0"/>
              <a:t> working</a:t>
            </a:r>
          </a:p>
          <a:p>
            <a:pPr>
              <a:buFont typeface="Arial" panose="020B0604020202020204" pitchFamily="34" charset="0"/>
              <a:buChar char="•"/>
            </a:pPr>
            <a:r>
              <a:rPr lang="en-GB" dirty="0"/>
              <a:t>False sense of safety — “we have tests” ≠ “we have good tests”</a:t>
            </a:r>
          </a:p>
          <a:p>
            <a:pPr>
              <a:buFont typeface="Arial" panose="020B0604020202020204" pitchFamily="34" charset="0"/>
              <a:buChar char="•"/>
            </a:pPr>
            <a:r>
              <a:rPr lang="en-GB" dirty="0"/>
              <a:t>Fragile code that's hard to refactor safely</a:t>
            </a:r>
          </a:p>
          <a:p>
            <a:pPr>
              <a:buNone/>
            </a:pPr>
            <a:r>
              <a:rPr lang="en-GB" b="1" dirty="0"/>
              <a:t>Result:</a:t>
            </a:r>
          </a:p>
          <a:p>
            <a:pPr>
              <a:buFont typeface="Arial" panose="020B0604020202020204" pitchFamily="34" charset="0"/>
              <a:buChar char="•"/>
            </a:pPr>
            <a:r>
              <a:rPr lang="en-GB" dirty="0"/>
              <a:t>Incomplete coverage</a:t>
            </a:r>
          </a:p>
          <a:p>
            <a:pPr>
              <a:buFont typeface="Arial" panose="020B0604020202020204" pitchFamily="34" charset="0"/>
              <a:buChar char="•"/>
            </a:pPr>
            <a:r>
              <a:rPr lang="en-GB" dirty="0"/>
              <a:t>Bugs sneak in later</a:t>
            </a:r>
          </a:p>
          <a:p>
            <a:pPr>
              <a:buFont typeface="Arial" panose="020B0604020202020204" pitchFamily="34" charset="0"/>
              <a:buChar char="•"/>
            </a:pPr>
            <a:r>
              <a:rPr lang="en-GB" dirty="0"/>
              <a:t>Fear around changing code</a:t>
            </a:r>
          </a:p>
          <a:p>
            <a:endParaRPr lang="en-GB" dirty="0"/>
          </a:p>
        </p:txBody>
      </p:sp>
    </p:spTree>
    <p:extLst>
      <p:ext uri="{BB962C8B-B14F-4D97-AF65-F5344CB8AC3E}">
        <p14:creationId xmlns:p14="http://schemas.microsoft.com/office/powerpoint/2010/main" val="2381030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7753-A992-1645-B2AE-BD0F41480793}"/>
              </a:ext>
            </a:extLst>
          </p:cNvPr>
          <p:cNvSpPr>
            <a:spLocks noGrp="1"/>
          </p:cNvSpPr>
          <p:nvPr>
            <p:ph type="title"/>
          </p:nvPr>
        </p:nvSpPr>
        <p:spPr/>
        <p:txBody>
          <a:bodyPr/>
          <a:lstStyle/>
          <a:p>
            <a:r>
              <a:rPr lang="en-GB" dirty="0"/>
              <a:t>Test Coverage – Test Before Approach</a:t>
            </a:r>
          </a:p>
        </p:txBody>
      </p:sp>
      <p:sp>
        <p:nvSpPr>
          <p:cNvPr id="3" name="Content Placeholder 2">
            <a:extLst>
              <a:ext uri="{FF2B5EF4-FFF2-40B4-BE49-F238E27FC236}">
                <a16:creationId xmlns:a16="http://schemas.microsoft.com/office/drawing/2014/main" id="{A2A57F7A-1233-EA2E-E0AA-97BDD3C90BD3}"/>
              </a:ext>
            </a:extLst>
          </p:cNvPr>
          <p:cNvSpPr>
            <a:spLocks noGrp="1"/>
          </p:cNvSpPr>
          <p:nvPr>
            <p:ph idx="1"/>
          </p:nvPr>
        </p:nvSpPr>
        <p:spPr/>
        <p:txBody>
          <a:bodyPr>
            <a:normAutofit lnSpcReduction="10000"/>
          </a:bodyPr>
          <a:lstStyle/>
          <a:p>
            <a:pPr>
              <a:buNone/>
            </a:pPr>
            <a:r>
              <a:rPr lang="en-GB" b="1" dirty="0"/>
              <a:t>Benefits of Writing Tests </a:t>
            </a:r>
            <a:r>
              <a:rPr lang="en-GB" b="1" i="1" dirty="0"/>
              <a:t>Before</a:t>
            </a:r>
            <a:r>
              <a:rPr lang="en-GB" b="1" dirty="0"/>
              <a:t> (TDD):</a:t>
            </a:r>
          </a:p>
          <a:p>
            <a:pPr>
              <a:buFont typeface="Arial" panose="020B0604020202020204" pitchFamily="34" charset="0"/>
              <a:buChar char="•"/>
            </a:pPr>
            <a:r>
              <a:rPr lang="en-GB" dirty="0"/>
              <a:t>Forces you to define </a:t>
            </a:r>
            <a:r>
              <a:rPr lang="en-GB" b="1" dirty="0"/>
              <a:t>expected behaviour</a:t>
            </a:r>
            <a:r>
              <a:rPr lang="en-GB" dirty="0"/>
              <a:t> early</a:t>
            </a:r>
          </a:p>
          <a:p>
            <a:pPr>
              <a:buFont typeface="Arial" panose="020B0604020202020204" pitchFamily="34" charset="0"/>
              <a:buChar char="•"/>
            </a:pPr>
            <a:r>
              <a:rPr lang="en-GB" dirty="0"/>
              <a:t>Surfaces edge cases while they still matter</a:t>
            </a:r>
          </a:p>
          <a:p>
            <a:pPr>
              <a:buFont typeface="Arial" panose="020B0604020202020204" pitchFamily="34" charset="0"/>
              <a:buChar char="•"/>
            </a:pPr>
            <a:r>
              <a:rPr lang="en-GB" dirty="0"/>
              <a:t>Guides simpler, more testable logic</a:t>
            </a:r>
          </a:p>
          <a:p>
            <a:pPr>
              <a:buFont typeface="Arial" panose="020B0604020202020204" pitchFamily="34" charset="0"/>
              <a:buChar char="•"/>
            </a:pPr>
            <a:r>
              <a:rPr lang="en-GB" dirty="0"/>
              <a:t>Drives </a:t>
            </a:r>
            <a:r>
              <a:rPr lang="en-GB" b="1" dirty="0"/>
              <a:t>focused, high-value coverage</a:t>
            </a:r>
            <a:endParaRPr lang="en-GB" dirty="0"/>
          </a:p>
          <a:p>
            <a:pPr>
              <a:buNone/>
            </a:pPr>
            <a:r>
              <a:rPr lang="en-GB" b="1" dirty="0"/>
              <a:t>Result:</a:t>
            </a:r>
          </a:p>
          <a:p>
            <a:pPr>
              <a:buFont typeface="Arial" panose="020B0604020202020204" pitchFamily="34" charset="0"/>
              <a:buChar char="•"/>
            </a:pPr>
            <a:r>
              <a:rPr lang="en-GB" dirty="0"/>
              <a:t>More complete and intentional coverage</a:t>
            </a:r>
          </a:p>
          <a:p>
            <a:pPr>
              <a:buFont typeface="Arial" panose="020B0604020202020204" pitchFamily="34" charset="0"/>
              <a:buChar char="•"/>
            </a:pPr>
            <a:r>
              <a:rPr lang="en-GB" dirty="0"/>
              <a:t>Confidence to refactor and evolve code</a:t>
            </a:r>
          </a:p>
          <a:p>
            <a:pPr>
              <a:buFont typeface="Arial" panose="020B0604020202020204" pitchFamily="34" charset="0"/>
              <a:buChar char="•"/>
            </a:pPr>
            <a:r>
              <a:rPr lang="en-GB" dirty="0"/>
              <a:t>Fewer bugs, faster feedback</a:t>
            </a:r>
          </a:p>
          <a:p>
            <a:endParaRPr lang="en-GB" dirty="0"/>
          </a:p>
        </p:txBody>
      </p:sp>
    </p:spTree>
    <p:extLst>
      <p:ext uri="{BB962C8B-B14F-4D97-AF65-F5344CB8AC3E}">
        <p14:creationId xmlns:p14="http://schemas.microsoft.com/office/powerpoint/2010/main" val="1836332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F035-8381-2ABA-689F-B643BB581741}"/>
              </a:ext>
            </a:extLst>
          </p:cNvPr>
          <p:cNvSpPr>
            <a:spLocks noGrp="1"/>
          </p:cNvSpPr>
          <p:nvPr>
            <p:ph type="title"/>
          </p:nvPr>
        </p:nvSpPr>
        <p:spPr/>
        <p:txBody>
          <a:bodyPr/>
          <a:lstStyle/>
          <a:p>
            <a:r>
              <a:rPr lang="en-GB" dirty="0"/>
              <a:t>TDD Lifecycle</a:t>
            </a:r>
          </a:p>
        </p:txBody>
      </p:sp>
      <p:sp>
        <p:nvSpPr>
          <p:cNvPr id="3" name="Content Placeholder 2">
            <a:extLst>
              <a:ext uri="{FF2B5EF4-FFF2-40B4-BE49-F238E27FC236}">
                <a16:creationId xmlns:a16="http://schemas.microsoft.com/office/drawing/2014/main" id="{FFA0E879-747F-8A85-86D0-CF02F389BD30}"/>
              </a:ext>
            </a:extLst>
          </p:cNvPr>
          <p:cNvSpPr>
            <a:spLocks noGrp="1"/>
          </p:cNvSpPr>
          <p:nvPr>
            <p:ph idx="1"/>
          </p:nvPr>
        </p:nvSpPr>
        <p:spPr/>
        <p:txBody>
          <a:bodyPr/>
          <a:lstStyle/>
          <a:p>
            <a:pPr>
              <a:buNone/>
            </a:pPr>
            <a:r>
              <a:rPr lang="en-GB" b="1" dirty="0"/>
              <a:t>Red:</a:t>
            </a:r>
          </a:p>
          <a:p>
            <a:r>
              <a:rPr lang="en-GB" dirty="0"/>
              <a:t>Write a </a:t>
            </a:r>
            <a:r>
              <a:rPr lang="en-GB" b="1" dirty="0"/>
              <a:t>failing test</a:t>
            </a:r>
            <a:r>
              <a:rPr lang="en-GB" dirty="0"/>
              <a:t> that defines the next bit of functionality</a:t>
            </a:r>
          </a:p>
          <a:p>
            <a:pPr lvl="1"/>
            <a:r>
              <a:rPr lang="en-GB" dirty="0"/>
              <a:t>"It fails because the feature doesn’t exist yet — that's good!"</a:t>
            </a:r>
          </a:p>
          <a:p>
            <a:pPr>
              <a:buNone/>
            </a:pPr>
            <a:r>
              <a:rPr lang="en-GB" b="1" dirty="0"/>
              <a:t>Green:</a:t>
            </a:r>
          </a:p>
          <a:p>
            <a:r>
              <a:rPr lang="en-GB" dirty="0"/>
              <a:t>Write just enough code to </a:t>
            </a:r>
            <a:r>
              <a:rPr lang="en-GB" b="1" dirty="0"/>
              <a:t>make the test pass</a:t>
            </a:r>
          </a:p>
          <a:p>
            <a:pPr lvl="1"/>
            <a:r>
              <a:rPr lang="en-GB" dirty="0"/>
              <a:t>"No polish, no extras — just pass the test."</a:t>
            </a:r>
          </a:p>
          <a:p>
            <a:pPr>
              <a:buNone/>
            </a:pPr>
            <a:r>
              <a:rPr lang="en-GB" b="1" dirty="0"/>
              <a:t>Refactor:</a:t>
            </a:r>
          </a:p>
          <a:p>
            <a:r>
              <a:rPr lang="en-GB" b="1" dirty="0"/>
              <a:t>Improve the code</a:t>
            </a:r>
            <a:r>
              <a:rPr lang="en-GB" dirty="0"/>
              <a:t> without changing behaviour</a:t>
            </a:r>
          </a:p>
          <a:p>
            <a:pPr lvl="1"/>
            <a:r>
              <a:rPr lang="en-GB" dirty="0"/>
              <a:t>"Now that it works, clean it up with confidence."</a:t>
            </a:r>
          </a:p>
          <a:p>
            <a:endParaRPr lang="en-GB" dirty="0"/>
          </a:p>
        </p:txBody>
      </p:sp>
    </p:spTree>
    <p:extLst>
      <p:ext uri="{BB962C8B-B14F-4D97-AF65-F5344CB8AC3E}">
        <p14:creationId xmlns:p14="http://schemas.microsoft.com/office/powerpoint/2010/main" val="3495262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7C937-115E-F1AC-BBC5-D385C1696806}"/>
              </a:ext>
            </a:extLst>
          </p:cNvPr>
          <p:cNvSpPr>
            <a:spLocks noGrp="1"/>
          </p:cNvSpPr>
          <p:nvPr>
            <p:ph type="title"/>
          </p:nvPr>
        </p:nvSpPr>
        <p:spPr/>
        <p:txBody>
          <a:bodyPr/>
          <a:lstStyle/>
          <a:p>
            <a:r>
              <a:rPr lang="en-US" dirty="0"/>
              <a:t>Source of Test Data</a:t>
            </a:r>
            <a:endParaRPr lang="en-GB" dirty="0"/>
          </a:p>
        </p:txBody>
      </p:sp>
      <p:sp>
        <p:nvSpPr>
          <p:cNvPr id="3" name="Content Placeholder 2">
            <a:extLst>
              <a:ext uri="{FF2B5EF4-FFF2-40B4-BE49-F238E27FC236}">
                <a16:creationId xmlns:a16="http://schemas.microsoft.com/office/drawing/2014/main" id="{D335313E-3364-60FC-C6F8-F49999968752}"/>
              </a:ext>
            </a:extLst>
          </p:cNvPr>
          <p:cNvSpPr>
            <a:spLocks noGrp="1"/>
          </p:cNvSpPr>
          <p:nvPr>
            <p:ph idx="1"/>
          </p:nvPr>
        </p:nvSpPr>
        <p:spPr/>
        <p:txBody>
          <a:bodyPr>
            <a:normAutofit fontScale="85000" lnSpcReduction="20000"/>
          </a:bodyPr>
          <a:lstStyle/>
          <a:p>
            <a:pPr>
              <a:buNone/>
            </a:pPr>
            <a:r>
              <a:rPr lang="en-GB" b="1" dirty="0"/>
              <a:t>Your best source: Feature specs &amp; user stories</a:t>
            </a:r>
          </a:p>
          <a:p>
            <a:pPr>
              <a:buFont typeface="Arial" panose="020B0604020202020204" pitchFamily="34" charset="0"/>
              <a:buChar char="•"/>
            </a:pPr>
            <a:r>
              <a:rPr lang="en-GB" dirty="0"/>
              <a:t>“As a user, I want…” becomes:</a:t>
            </a:r>
          </a:p>
          <a:p>
            <a:pPr marL="457200" lvl="1" indent="0">
              <a:buNone/>
            </a:pPr>
            <a:r>
              <a:rPr lang="en-GB" i="1" dirty="0"/>
              <a:t>What does success look like?</a:t>
            </a:r>
            <a:br>
              <a:rPr lang="en-GB" dirty="0"/>
            </a:br>
            <a:r>
              <a:rPr lang="en-GB" i="1" dirty="0"/>
              <a:t>What should never happen?</a:t>
            </a:r>
          </a:p>
          <a:p>
            <a:pPr>
              <a:buNone/>
            </a:pPr>
            <a:r>
              <a:rPr lang="en-GB" b="1" dirty="0"/>
              <a:t>Translate specs into test cases:</a:t>
            </a:r>
          </a:p>
          <a:p>
            <a:pPr>
              <a:buFont typeface="Arial" panose="020B0604020202020204" pitchFamily="34" charset="0"/>
              <a:buChar char="•"/>
            </a:pPr>
            <a:r>
              <a:rPr lang="en-GB" b="1" dirty="0"/>
              <a:t>Happy paths</a:t>
            </a:r>
            <a:r>
              <a:rPr lang="en-GB" dirty="0"/>
              <a:t> → primary test</a:t>
            </a:r>
          </a:p>
          <a:p>
            <a:pPr>
              <a:buFont typeface="Arial" panose="020B0604020202020204" pitchFamily="34" charset="0"/>
              <a:buChar char="•"/>
            </a:pPr>
            <a:r>
              <a:rPr lang="en-GB" b="1" dirty="0"/>
              <a:t>Edge cases</a:t>
            </a:r>
            <a:r>
              <a:rPr lang="en-GB" dirty="0"/>
              <a:t> → additional tests</a:t>
            </a:r>
          </a:p>
          <a:p>
            <a:pPr>
              <a:buFont typeface="Arial" panose="020B0604020202020204" pitchFamily="34" charset="0"/>
              <a:buChar char="•"/>
            </a:pPr>
            <a:r>
              <a:rPr lang="en-GB" b="1" dirty="0"/>
              <a:t>Error handling</a:t>
            </a:r>
            <a:r>
              <a:rPr lang="en-GB" dirty="0"/>
              <a:t> → defensive tests</a:t>
            </a:r>
          </a:p>
          <a:p>
            <a:pPr>
              <a:buNone/>
            </a:pPr>
            <a:r>
              <a:rPr lang="en-GB" b="1" dirty="0"/>
              <a:t>Use tests to:</a:t>
            </a:r>
          </a:p>
          <a:p>
            <a:pPr>
              <a:buFont typeface="Arial" panose="020B0604020202020204" pitchFamily="34" charset="0"/>
              <a:buChar char="•"/>
            </a:pPr>
            <a:r>
              <a:rPr lang="en-GB" dirty="0"/>
              <a:t>Define </a:t>
            </a:r>
            <a:r>
              <a:rPr lang="en-GB" b="1" dirty="0"/>
              <a:t>behaviour early</a:t>
            </a:r>
            <a:endParaRPr lang="en-GB" dirty="0"/>
          </a:p>
          <a:p>
            <a:pPr>
              <a:buFont typeface="Arial" panose="020B0604020202020204" pitchFamily="34" charset="0"/>
              <a:buChar char="•"/>
            </a:pPr>
            <a:r>
              <a:rPr lang="en-GB" dirty="0"/>
              <a:t>Clarify requirements</a:t>
            </a:r>
          </a:p>
          <a:p>
            <a:pPr>
              <a:buFont typeface="Arial" panose="020B0604020202020204" pitchFamily="34" charset="0"/>
              <a:buChar char="•"/>
            </a:pPr>
            <a:r>
              <a:rPr lang="en-GB" dirty="0"/>
              <a:t>Catch spec misunderstandings fast</a:t>
            </a:r>
          </a:p>
          <a:p>
            <a:endParaRPr lang="en-GB" i="1" dirty="0"/>
          </a:p>
        </p:txBody>
      </p:sp>
    </p:spTree>
    <p:extLst>
      <p:ext uri="{BB962C8B-B14F-4D97-AF65-F5344CB8AC3E}">
        <p14:creationId xmlns:p14="http://schemas.microsoft.com/office/powerpoint/2010/main" val="3818652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35C5B-1BC1-E8C2-1940-7E0135908315}"/>
              </a:ext>
            </a:extLst>
          </p:cNvPr>
          <p:cNvSpPr>
            <a:spLocks noGrp="1"/>
          </p:cNvSpPr>
          <p:nvPr>
            <p:ph type="title"/>
          </p:nvPr>
        </p:nvSpPr>
        <p:spPr/>
        <p:txBody>
          <a:bodyPr/>
          <a:lstStyle/>
          <a:p>
            <a:r>
              <a:rPr lang="en-GB" dirty="0"/>
              <a:t>Upgrade Scenario</a:t>
            </a:r>
          </a:p>
        </p:txBody>
      </p:sp>
      <p:sp>
        <p:nvSpPr>
          <p:cNvPr id="3" name="Content Placeholder 2">
            <a:extLst>
              <a:ext uri="{FF2B5EF4-FFF2-40B4-BE49-F238E27FC236}">
                <a16:creationId xmlns:a16="http://schemas.microsoft.com/office/drawing/2014/main" id="{C5F33CF9-0B9E-52C4-A33E-4D67E54A5BD3}"/>
              </a:ext>
            </a:extLst>
          </p:cNvPr>
          <p:cNvSpPr>
            <a:spLocks noGrp="1"/>
          </p:cNvSpPr>
          <p:nvPr>
            <p:ph idx="1"/>
          </p:nvPr>
        </p:nvSpPr>
        <p:spPr/>
        <p:txBody>
          <a:bodyPr>
            <a:normAutofit fontScale="85000" lnSpcReduction="20000"/>
          </a:bodyPr>
          <a:lstStyle/>
          <a:p>
            <a:pPr marL="0" indent="0">
              <a:buNone/>
            </a:pPr>
            <a:r>
              <a:rPr lang="en-GB" b="1" dirty="0"/>
              <a:t>Feature Request (User Story):</a:t>
            </a:r>
          </a:p>
          <a:p>
            <a:pPr marL="457200" lvl="1" indent="0">
              <a:buNone/>
            </a:pPr>
            <a:r>
              <a:rPr lang="en-GB" dirty="0"/>
              <a:t>"As a user, I want to see a loading spinner while data is being fetched, so I know something is happening.“</a:t>
            </a:r>
          </a:p>
          <a:p>
            <a:pPr>
              <a:buNone/>
            </a:pPr>
            <a:r>
              <a:rPr lang="en-GB" b="1" dirty="0"/>
              <a:t>What should we test?</a:t>
            </a:r>
          </a:p>
          <a:p>
            <a:pPr>
              <a:buFont typeface="Arial" panose="020B0604020202020204" pitchFamily="34" charset="0"/>
              <a:buChar char="•"/>
            </a:pPr>
            <a:r>
              <a:rPr lang="en-GB" dirty="0"/>
              <a:t>Spinner </a:t>
            </a:r>
            <a:r>
              <a:rPr lang="en-GB" b="1" dirty="0"/>
              <a:t>shows</a:t>
            </a:r>
            <a:r>
              <a:rPr lang="en-GB" dirty="0"/>
              <a:t> while data is loading </a:t>
            </a:r>
          </a:p>
          <a:p>
            <a:pPr>
              <a:buFont typeface="Arial" panose="020B0604020202020204" pitchFamily="34" charset="0"/>
              <a:buChar char="•"/>
            </a:pPr>
            <a:r>
              <a:rPr lang="en-GB" dirty="0"/>
              <a:t>Spinner </a:t>
            </a:r>
            <a:r>
              <a:rPr lang="en-GB" b="1" dirty="0"/>
              <a:t>hides</a:t>
            </a:r>
            <a:r>
              <a:rPr lang="en-GB" dirty="0"/>
              <a:t> once data is fetched </a:t>
            </a:r>
          </a:p>
          <a:p>
            <a:pPr>
              <a:buFont typeface="Arial" panose="020B0604020202020204" pitchFamily="34" charset="0"/>
              <a:buChar char="•"/>
            </a:pPr>
            <a:r>
              <a:rPr lang="en-GB" dirty="0"/>
              <a:t>Content does </a:t>
            </a:r>
            <a:r>
              <a:rPr lang="en-GB" b="1" dirty="0"/>
              <a:t>not</a:t>
            </a:r>
            <a:r>
              <a:rPr lang="en-GB" dirty="0"/>
              <a:t> render while loading </a:t>
            </a:r>
          </a:p>
          <a:p>
            <a:pPr marL="0" indent="0">
              <a:buNone/>
            </a:pPr>
            <a:r>
              <a:rPr lang="en-GB" b="1" dirty="0"/>
              <a:t>Red phase test:</a:t>
            </a:r>
          </a:p>
          <a:p>
            <a:pPr marL="0" indent="0">
              <a:buNone/>
            </a:pPr>
            <a:r>
              <a:rPr lang="en-GB" sz="2100" dirty="0">
                <a:solidFill>
                  <a:srgbClr val="0070C0"/>
                </a:solidFill>
                <a:latin typeface="Aptos Mono" panose="020F0502020204030204" pitchFamily="49" charset="0"/>
              </a:rPr>
              <a:t>it</a:t>
            </a:r>
            <a:r>
              <a:rPr lang="en-GB" sz="2100" dirty="0">
                <a:latin typeface="Aptos Mono" panose="020F0502020204030204" pitchFamily="49" charset="0"/>
              </a:rPr>
              <a:t>(</a:t>
            </a:r>
            <a:r>
              <a:rPr lang="en-GB" sz="2100" dirty="0">
                <a:solidFill>
                  <a:srgbClr val="00B050"/>
                </a:solidFill>
                <a:latin typeface="Aptos Mono" panose="020F0502020204030204" pitchFamily="49" charset="0"/>
              </a:rPr>
              <a:t>'shows a spinner while loading'</a:t>
            </a:r>
            <a:r>
              <a:rPr lang="en-GB" sz="2100" dirty="0">
                <a:latin typeface="Aptos Mono" panose="020F0502020204030204" pitchFamily="49" charset="0"/>
              </a:rPr>
              <a:t>, () =&gt; {</a:t>
            </a:r>
          </a:p>
          <a:p>
            <a:pPr marL="0" indent="0">
              <a:buNone/>
            </a:pPr>
            <a:r>
              <a:rPr lang="en-GB" sz="2100" dirty="0">
                <a:solidFill>
                  <a:srgbClr val="0070C0"/>
                </a:solidFill>
                <a:latin typeface="Aptos Mono" panose="020F0502020204030204" pitchFamily="49" charset="0"/>
              </a:rPr>
              <a:t>	render</a:t>
            </a:r>
            <a:r>
              <a:rPr lang="en-GB" sz="2100" dirty="0">
                <a:latin typeface="Aptos Mono" panose="020F0502020204030204" pitchFamily="49" charset="0"/>
              </a:rPr>
              <a:t>(&lt;</a:t>
            </a:r>
            <a:r>
              <a:rPr lang="en-GB" sz="2100" dirty="0" err="1">
                <a:solidFill>
                  <a:srgbClr val="FF0000"/>
                </a:solidFill>
                <a:latin typeface="Aptos Mono" panose="020F0502020204030204" pitchFamily="49" charset="0"/>
              </a:rPr>
              <a:t>MyComponent</a:t>
            </a:r>
            <a:r>
              <a:rPr lang="en-GB" sz="2100" dirty="0">
                <a:latin typeface="Aptos Mono" panose="020F0502020204030204" pitchFamily="49" charset="0"/>
              </a:rPr>
              <a:t> </a:t>
            </a:r>
            <a:r>
              <a:rPr lang="en-GB" sz="2100" dirty="0" err="1">
                <a:solidFill>
                  <a:srgbClr val="996600"/>
                </a:solidFill>
                <a:latin typeface="Aptos Mono" panose="020F0502020204030204" pitchFamily="49" charset="0"/>
              </a:rPr>
              <a:t>isLoading</a:t>
            </a:r>
            <a:r>
              <a:rPr lang="en-GB" sz="2100" dirty="0">
                <a:latin typeface="Aptos Mono" panose="020F0502020204030204" pitchFamily="49" charset="0"/>
              </a:rPr>
              <a:t>={</a:t>
            </a:r>
            <a:r>
              <a:rPr lang="en-GB" sz="2100" dirty="0">
                <a:solidFill>
                  <a:srgbClr val="00B050"/>
                </a:solidFill>
                <a:latin typeface="Aptos Mono" panose="020F0502020204030204" pitchFamily="49" charset="0"/>
              </a:rPr>
              <a:t>true</a:t>
            </a:r>
            <a:r>
              <a:rPr lang="en-GB" sz="2100" dirty="0">
                <a:latin typeface="Aptos Mono" panose="020F0502020204030204" pitchFamily="49" charset="0"/>
              </a:rPr>
              <a:t>} /&gt;);</a:t>
            </a:r>
          </a:p>
          <a:p>
            <a:pPr marL="0" indent="0">
              <a:buNone/>
            </a:pPr>
            <a:r>
              <a:rPr lang="en-GB" sz="2100" dirty="0">
                <a:solidFill>
                  <a:srgbClr val="0070C0"/>
                </a:solidFill>
                <a:latin typeface="Aptos Mono" panose="020F0502020204030204" pitchFamily="49" charset="0"/>
              </a:rPr>
              <a:t>	expect</a:t>
            </a:r>
            <a:r>
              <a:rPr lang="en-GB" sz="2100" dirty="0">
                <a:latin typeface="Aptos Mono" panose="020F0502020204030204" pitchFamily="49" charset="0"/>
              </a:rPr>
              <a:t>(</a:t>
            </a:r>
            <a:r>
              <a:rPr lang="en-GB" sz="2100" dirty="0" err="1">
                <a:latin typeface="Aptos Mono" panose="020F0502020204030204" pitchFamily="49" charset="0"/>
              </a:rPr>
              <a:t>screen.</a:t>
            </a:r>
            <a:r>
              <a:rPr lang="en-GB" sz="2100" dirty="0" err="1">
                <a:solidFill>
                  <a:srgbClr val="0070C0"/>
                </a:solidFill>
                <a:latin typeface="Aptos Mono" panose="020F0502020204030204" pitchFamily="49" charset="0"/>
              </a:rPr>
              <a:t>getByRole</a:t>
            </a:r>
            <a:r>
              <a:rPr lang="en-GB" sz="2100" dirty="0">
                <a:latin typeface="Aptos Mono" panose="020F0502020204030204" pitchFamily="49" charset="0"/>
              </a:rPr>
              <a:t>(</a:t>
            </a:r>
            <a:r>
              <a:rPr lang="en-GB" sz="2100" dirty="0">
                <a:solidFill>
                  <a:srgbClr val="00B050"/>
                </a:solidFill>
                <a:latin typeface="Aptos Mono" panose="020F0502020204030204" pitchFamily="49" charset="0"/>
              </a:rPr>
              <a:t>'status'</a:t>
            </a:r>
            <a:r>
              <a:rPr lang="en-GB" sz="2100" dirty="0">
                <a:latin typeface="Aptos Mono" panose="020F0502020204030204" pitchFamily="49" charset="0"/>
              </a:rPr>
              <a:t>)).</a:t>
            </a:r>
            <a:r>
              <a:rPr lang="en-GB" sz="2100" dirty="0" err="1">
                <a:solidFill>
                  <a:srgbClr val="0070C0"/>
                </a:solidFill>
                <a:latin typeface="Aptos Mono" panose="020F0502020204030204" pitchFamily="49" charset="0"/>
              </a:rPr>
              <a:t>toHaveTextContent</a:t>
            </a:r>
            <a:r>
              <a:rPr lang="en-GB" sz="2100" dirty="0">
                <a:latin typeface="Aptos Mono" panose="020F0502020204030204" pitchFamily="49" charset="0"/>
              </a:rPr>
              <a:t>(</a:t>
            </a:r>
            <a:r>
              <a:rPr lang="en-GB" sz="2100" dirty="0">
                <a:solidFill>
                  <a:srgbClr val="00B050"/>
                </a:solidFill>
                <a:latin typeface="Aptos Mono" panose="020F0502020204030204" pitchFamily="49" charset="0"/>
              </a:rPr>
              <a:t>'Loading...'</a:t>
            </a:r>
            <a:r>
              <a:rPr lang="en-GB" sz="2100" dirty="0">
                <a:latin typeface="Aptos Mono" panose="020F0502020204030204" pitchFamily="49" charset="0"/>
              </a:rPr>
              <a:t>);</a:t>
            </a:r>
          </a:p>
          <a:p>
            <a:pPr marL="0" indent="0">
              <a:buNone/>
            </a:pPr>
            <a:r>
              <a:rPr lang="en-GB" sz="2100" dirty="0">
                <a:latin typeface="Aptos Mono" panose="020F0502020204030204" pitchFamily="49" charset="0"/>
              </a:rPr>
              <a:t>});</a:t>
            </a:r>
          </a:p>
        </p:txBody>
      </p:sp>
    </p:spTree>
    <p:extLst>
      <p:ext uri="{BB962C8B-B14F-4D97-AF65-F5344CB8AC3E}">
        <p14:creationId xmlns:p14="http://schemas.microsoft.com/office/powerpoint/2010/main" val="3766665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606D5-D391-845E-696A-E803EDB00C77}"/>
              </a:ext>
            </a:extLst>
          </p:cNvPr>
          <p:cNvSpPr>
            <a:spLocks noGrp="1"/>
          </p:cNvSpPr>
          <p:nvPr>
            <p:ph type="title"/>
          </p:nvPr>
        </p:nvSpPr>
        <p:spPr/>
        <p:txBody>
          <a:bodyPr/>
          <a:lstStyle/>
          <a:p>
            <a:r>
              <a:rPr lang="en-GB" dirty="0"/>
              <a:t>Requirements Hierarchy</a:t>
            </a:r>
          </a:p>
        </p:txBody>
      </p:sp>
      <p:sp>
        <p:nvSpPr>
          <p:cNvPr id="3" name="Content Placeholder 2">
            <a:extLst>
              <a:ext uri="{FF2B5EF4-FFF2-40B4-BE49-F238E27FC236}">
                <a16:creationId xmlns:a16="http://schemas.microsoft.com/office/drawing/2014/main" id="{2FFA5AFE-98ED-96B3-E406-1C25BCF828D8}"/>
              </a:ext>
            </a:extLst>
          </p:cNvPr>
          <p:cNvSpPr>
            <a:spLocks noGrp="1"/>
          </p:cNvSpPr>
          <p:nvPr>
            <p:ph idx="1"/>
          </p:nvPr>
        </p:nvSpPr>
        <p:spPr/>
        <p:txBody>
          <a:bodyPr>
            <a:normAutofit fontScale="92500" lnSpcReduction="20000"/>
          </a:bodyPr>
          <a:lstStyle/>
          <a:p>
            <a:pPr>
              <a:buNone/>
            </a:pPr>
            <a:r>
              <a:rPr lang="en-GB" b="1" dirty="0"/>
              <a:t>Requirements Flow Like This:</a:t>
            </a:r>
          </a:p>
          <a:p>
            <a:pPr>
              <a:buFont typeface="+mj-lt"/>
              <a:buAutoNum type="arabicPeriod"/>
            </a:pPr>
            <a:r>
              <a:rPr lang="en-GB" b="1" dirty="0"/>
              <a:t>Product Owner</a:t>
            </a:r>
            <a:r>
              <a:rPr lang="en-GB" dirty="0"/>
              <a:t> defines goals</a:t>
            </a:r>
          </a:p>
          <a:p>
            <a:pPr marL="457200" lvl="1" indent="0">
              <a:buNone/>
            </a:pPr>
            <a:r>
              <a:rPr lang="en-GB" dirty="0"/>
              <a:t>e.g. “User needs to see feedback while waiting”</a:t>
            </a:r>
          </a:p>
          <a:p>
            <a:pPr>
              <a:buFont typeface="+mj-lt"/>
              <a:buAutoNum type="arabicPeriod"/>
            </a:pPr>
            <a:r>
              <a:rPr lang="en-GB" b="1" dirty="0"/>
              <a:t>Dev Team</a:t>
            </a:r>
            <a:r>
              <a:rPr lang="en-GB" dirty="0"/>
              <a:t> breaks it into functional behaviours</a:t>
            </a:r>
          </a:p>
          <a:p>
            <a:pPr marL="457200" lvl="1" indent="0">
              <a:buNone/>
            </a:pPr>
            <a:r>
              <a:rPr lang="en-GB" dirty="0"/>
              <a:t>“Show loading indicator until fetch completes”</a:t>
            </a:r>
          </a:p>
          <a:p>
            <a:pPr>
              <a:buFont typeface="+mj-lt"/>
              <a:buAutoNum type="arabicPeriod"/>
            </a:pPr>
            <a:r>
              <a:rPr lang="en-GB" b="1" dirty="0"/>
              <a:t>Frontend Developer</a:t>
            </a:r>
            <a:r>
              <a:rPr lang="en-GB" dirty="0"/>
              <a:t> builds UI components</a:t>
            </a:r>
          </a:p>
          <a:p>
            <a:pPr marL="457200" lvl="1" indent="0">
              <a:buNone/>
            </a:pPr>
            <a:r>
              <a:rPr lang="en-GB" dirty="0"/>
              <a:t>&lt;</a:t>
            </a:r>
            <a:r>
              <a:rPr lang="en-GB" dirty="0" err="1"/>
              <a:t>LoadingSpinner</a:t>
            </a:r>
            <a:r>
              <a:rPr lang="en-GB" dirty="0"/>
              <a:t> /&gt; , conditional rendering logic</a:t>
            </a:r>
          </a:p>
          <a:p>
            <a:pPr lvl="1">
              <a:buFont typeface="+mj-lt"/>
              <a:buAutoNum type="arabicPeriod"/>
            </a:pPr>
            <a:endParaRPr lang="en-GB" dirty="0"/>
          </a:p>
          <a:p>
            <a:pPr>
              <a:buNone/>
            </a:pPr>
            <a:r>
              <a:rPr lang="en-GB" b="1" dirty="0"/>
              <a:t>Tests connect each layer:</a:t>
            </a:r>
          </a:p>
          <a:p>
            <a:pPr>
              <a:buFont typeface="Arial" panose="020B0604020202020204" pitchFamily="34" charset="0"/>
              <a:buChar char="•"/>
            </a:pPr>
            <a:r>
              <a:rPr lang="en-GB" dirty="0"/>
              <a:t>Are we delivering the </a:t>
            </a:r>
            <a:r>
              <a:rPr lang="en-GB" b="1" dirty="0"/>
              <a:t>intended user behaviour</a:t>
            </a:r>
            <a:r>
              <a:rPr lang="en-GB" dirty="0"/>
              <a:t>?</a:t>
            </a:r>
          </a:p>
          <a:p>
            <a:pPr>
              <a:buFont typeface="Arial" panose="020B0604020202020204" pitchFamily="34" charset="0"/>
              <a:buChar char="•"/>
            </a:pPr>
            <a:r>
              <a:rPr lang="en-GB" dirty="0"/>
              <a:t>Does the </a:t>
            </a:r>
            <a:r>
              <a:rPr lang="en-GB" b="1" dirty="0"/>
              <a:t>component reflect the spec accurately</a:t>
            </a:r>
            <a:r>
              <a:rPr lang="en-GB" dirty="0"/>
              <a:t>?</a:t>
            </a:r>
          </a:p>
          <a:p>
            <a:pPr marL="0" indent="0">
              <a:buNone/>
            </a:pPr>
            <a:endParaRPr lang="en-GB" dirty="0"/>
          </a:p>
        </p:txBody>
      </p:sp>
    </p:spTree>
    <p:extLst>
      <p:ext uri="{BB962C8B-B14F-4D97-AF65-F5344CB8AC3E}">
        <p14:creationId xmlns:p14="http://schemas.microsoft.com/office/powerpoint/2010/main" val="12679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35FD-0486-1018-6E1B-058D03BD1B55}"/>
              </a:ext>
            </a:extLst>
          </p:cNvPr>
          <p:cNvSpPr>
            <a:spLocks noGrp="1"/>
          </p:cNvSpPr>
          <p:nvPr>
            <p:ph type="title"/>
          </p:nvPr>
        </p:nvSpPr>
        <p:spPr/>
        <p:txBody>
          <a:bodyPr/>
          <a:lstStyle/>
          <a:p>
            <a:r>
              <a:rPr lang="en-GB" dirty="0"/>
              <a:t>Overview</a:t>
            </a:r>
          </a:p>
        </p:txBody>
      </p:sp>
      <p:sp>
        <p:nvSpPr>
          <p:cNvPr id="3" name="Content Placeholder 2">
            <a:extLst>
              <a:ext uri="{FF2B5EF4-FFF2-40B4-BE49-F238E27FC236}">
                <a16:creationId xmlns:a16="http://schemas.microsoft.com/office/drawing/2014/main" id="{1A3CD72C-0903-890A-4E40-AB769B4BA53E}"/>
              </a:ext>
            </a:extLst>
          </p:cNvPr>
          <p:cNvSpPr>
            <a:spLocks noGrp="1"/>
          </p:cNvSpPr>
          <p:nvPr>
            <p:ph idx="1"/>
          </p:nvPr>
        </p:nvSpPr>
        <p:spPr/>
        <p:txBody>
          <a:bodyPr>
            <a:normAutofit fontScale="47500" lnSpcReduction="20000"/>
          </a:bodyPr>
          <a:lstStyle/>
          <a:p>
            <a:pPr>
              <a:buNone/>
            </a:pPr>
            <a:r>
              <a:rPr lang="en-GB" sz="5100" b="1" dirty="0">
                <a:latin typeface="+mj-lt"/>
              </a:rPr>
              <a:t>Course Objectives</a:t>
            </a:r>
          </a:p>
          <a:p>
            <a:pPr>
              <a:buFont typeface="Arial" panose="020B0604020202020204" pitchFamily="34" charset="0"/>
              <a:buChar char="•"/>
            </a:pPr>
            <a:r>
              <a:rPr lang="en-GB" dirty="0"/>
              <a:t>Build strong TDD habits for frontend development</a:t>
            </a:r>
          </a:p>
          <a:p>
            <a:pPr>
              <a:buFont typeface="Arial" panose="020B0604020202020204" pitchFamily="34" charset="0"/>
              <a:buChar char="•"/>
            </a:pPr>
            <a:r>
              <a:rPr lang="en-GB" dirty="0"/>
              <a:t>Write cleaner, more testable React or Angular code</a:t>
            </a:r>
          </a:p>
          <a:p>
            <a:pPr>
              <a:buFont typeface="Arial" panose="020B0604020202020204" pitchFamily="34" charset="0"/>
              <a:buChar char="•"/>
            </a:pPr>
            <a:r>
              <a:rPr lang="en-GB" dirty="0"/>
              <a:t>Get hands-on with practical Jest techniques</a:t>
            </a:r>
          </a:p>
          <a:p>
            <a:pPr>
              <a:buNone/>
            </a:pPr>
            <a:r>
              <a:rPr lang="en-GB" sz="5100" b="1" dirty="0">
                <a:latin typeface="+mj-lt"/>
              </a:rPr>
              <a:t>What We’ll Cover</a:t>
            </a:r>
          </a:p>
          <a:p>
            <a:pPr>
              <a:buFont typeface="Arial" panose="020B0604020202020204" pitchFamily="34" charset="0"/>
              <a:buChar char="•"/>
            </a:pPr>
            <a:r>
              <a:rPr lang="en-GB" dirty="0"/>
              <a:t>TDD mindset and workflow</a:t>
            </a:r>
          </a:p>
          <a:p>
            <a:pPr>
              <a:buFont typeface="Arial" panose="020B0604020202020204" pitchFamily="34" charset="0"/>
              <a:buChar char="•"/>
            </a:pPr>
            <a:r>
              <a:rPr lang="en-GB" dirty="0"/>
              <a:t>Writing unit and integration tests with Jest</a:t>
            </a:r>
          </a:p>
          <a:p>
            <a:pPr>
              <a:buFont typeface="Arial" panose="020B0604020202020204" pitchFamily="34" charset="0"/>
              <a:buChar char="•"/>
            </a:pPr>
            <a:r>
              <a:rPr lang="en-GB" dirty="0"/>
              <a:t>Testing components, services, and hooks</a:t>
            </a:r>
          </a:p>
          <a:p>
            <a:pPr>
              <a:buFont typeface="Arial" panose="020B0604020202020204" pitchFamily="34" charset="0"/>
              <a:buChar char="•"/>
            </a:pPr>
            <a:r>
              <a:rPr lang="en-GB" dirty="0"/>
              <a:t>Mocking and test doubles in frontend contexts</a:t>
            </a:r>
          </a:p>
          <a:p>
            <a:pPr>
              <a:buFont typeface="Arial" panose="020B0604020202020204" pitchFamily="34" charset="0"/>
              <a:buChar char="•"/>
            </a:pPr>
            <a:r>
              <a:rPr lang="en-GB" dirty="0"/>
              <a:t>Refactoring with safety nets</a:t>
            </a:r>
          </a:p>
          <a:p>
            <a:pPr>
              <a:buNone/>
            </a:pPr>
            <a:r>
              <a:rPr lang="en-GB" sz="5100" b="1" dirty="0">
                <a:latin typeface="+mj-lt"/>
              </a:rPr>
              <a:t>Hands-On Focus</a:t>
            </a:r>
          </a:p>
          <a:p>
            <a:pPr>
              <a:buFont typeface="Arial" panose="020B0604020202020204" pitchFamily="34" charset="0"/>
              <a:buChar char="•"/>
            </a:pPr>
            <a:r>
              <a:rPr lang="en-GB" dirty="0"/>
              <a:t>Paired and solo exercises</a:t>
            </a:r>
          </a:p>
          <a:p>
            <a:pPr>
              <a:buFont typeface="Arial" panose="020B0604020202020204" pitchFamily="34" charset="0"/>
              <a:buChar char="•"/>
            </a:pPr>
            <a:r>
              <a:rPr lang="en-GB" dirty="0"/>
              <a:t>TDD walkthroughs in both frameworks</a:t>
            </a:r>
          </a:p>
          <a:p>
            <a:pPr>
              <a:buFont typeface="Arial" panose="020B0604020202020204" pitchFamily="34" charset="0"/>
              <a:buChar char="•"/>
            </a:pPr>
            <a:r>
              <a:rPr lang="en-GB" dirty="0"/>
              <a:t>Daily mini-projects with evolving requirements</a:t>
            </a:r>
          </a:p>
          <a:p>
            <a:pPr marL="0" indent="0">
              <a:buNone/>
            </a:pPr>
            <a:endParaRPr lang="en-GB" dirty="0"/>
          </a:p>
        </p:txBody>
      </p:sp>
    </p:spTree>
    <p:extLst>
      <p:ext uri="{BB962C8B-B14F-4D97-AF65-F5344CB8AC3E}">
        <p14:creationId xmlns:p14="http://schemas.microsoft.com/office/powerpoint/2010/main" val="3246970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41EE-23C9-7579-4218-A1DE11B25A43}"/>
              </a:ext>
            </a:extLst>
          </p:cNvPr>
          <p:cNvSpPr>
            <a:spLocks noGrp="1"/>
          </p:cNvSpPr>
          <p:nvPr>
            <p:ph type="title"/>
          </p:nvPr>
        </p:nvSpPr>
        <p:spPr/>
        <p:txBody>
          <a:bodyPr/>
          <a:lstStyle/>
          <a:p>
            <a:r>
              <a:rPr lang="en-US" dirty="0"/>
              <a:t>So where is the Unit Test?</a:t>
            </a:r>
            <a:endParaRPr lang="en-GB" dirty="0"/>
          </a:p>
        </p:txBody>
      </p:sp>
      <p:sp>
        <p:nvSpPr>
          <p:cNvPr id="3" name="Content Placeholder 2">
            <a:extLst>
              <a:ext uri="{FF2B5EF4-FFF2-40B4-BE49-F238E27FC236}">
                <a16:creationId xmlns:a16="http://schemas.microsoft.com/office/drawing/2014/main" id="{47230BA3-D209-B2DF-D030-846E35994370}"/>
              </a:ext>
            </a:extLst>
          </p:cNvPr>
          <p:cNvSpPr>
            <a:spLocks noGrp="1"/>
          </p:cNvSpPr>
          <p:nvPr>
            <p:ph idx="1"/>
          </p:nvPr>
        </p:nvSpPr>
        <p:spPr/>
        <p:txBody>
          <a:bodyPr>
            <a:normAutofit fontScale="92500" lnSpcReduction="20000"/>
          </a:bodyPr>
          <a:lstStyle/>
          <a:p>
            <a:pPr>
              <a:buNone/>
            </a:pPr>
            <a:r>
              <a:rPr lang="en-GB" b="1" dirty="0"/>
              <a:t>Unit = Smallest testable unit</a:t>
            </a:r>
          </a:p>
          <a:p>
            <a:pPr>
              <a:buFont typeface="Arial" panose="020B0604020202020204" pitchFamily="34" charset="0"/>
              <a:buChar char="•"/>
            </a:pPr>
            <a:r>
              <a:rPr lang="en-GB" dirty="0"/>
              <a:t>For frontend </a:t>
            </a:r>
            <a:r>
              <a:rPr lang="en-GB" dirty="0" err="1"/>
              <a:t>devs</a:t>
            </a:r>
            <a:r>
              <a:rPr lang="en-GB" dirty="0"/>
              <a:t>, this usually means:</a:t>
            </a:r>
          </a:p>
          <a:p>
            <a:pPr marL="742950" lvl="1" indent="-285750">
              <a:buFont typeface="Arial" panose="020B0604020202020204" pitchFamily="34" charset="0"/>
              <a:buChar char="•"/>
            </a:pPr>
            <a:r>
              <a:rPr lang="en-GB" b="1" dirty="0"/>
              <a:t>React</a:t>
            </a:r>
            <a:r>
              <a:rPr lang="en-GB" dirty="0"/>
              <a:t> → Component, Hook, or Function</a:t>
            </a:r>
          </a:p>
          <a:p>
            <a:pPr marL="742950" lvl="1" indent="-285750">
              <a:buFont typeface="Arial" panose="020B0604020202020204" pitchFamily="34" charset="0"/>
              <a:buChar char="•"/>
            </a:pPr>
            <a:r>
              <a:rPr lang="en-GB" b="1" dirty="0"/>
              <a:t>Angular</a:t>
            </a:r>
            <a:r>
              <a:rPr lang="en-GB" dirty="0"/>
              <a:t> → Component, Service, or Pipe</a:t>
            </a:r>
          </a:p>
          <a:p>
            <a:pPr>
              <a:buNone/>
            </a:pPr>
            <a:r>
              <a:rPr lang="en-GB" b="1" dirty="0"/>
              <a:t>What are we testing?</a:t>
            </a:r>
          </a:p>
          <a:p>
            <a:pPr>
              <a:buFont typeface="Arial" panose="020B0604020202020204" pitchFamily="34" charset="0"/>
              <a:buChar char="•"/>
            </a:pPr>
            <a:r>
              <a:rPr lang="en-GB" dirty="0"/>
              <a:t>Inputs (props / @Inputs)</a:t>
            </a:r>
          </a:p>
          <a:p>
            <a:pPr>
              <a:buFont typeface="Arial" panose="020B0604020202020204" pitchFamily="34" charset="0"/>
              <a:buChar char="•"/>
            </a:pPr>
            <a:r>
              <a:rPr lang="en-GB" dirty="0"/>
              <a:t>Outputs (events / @Outputs / UI changes)</a:t>
            </a:r>
          </a:p>
          <a:p>
            <a:pPr>
              <a:buFont typeface="Arial" panose="020B0604020202020204" pitchFamily="34" charset="0"/>
              <a:buChar char="•"/>
            </a:pPr>
            <a:r>
              <a:rPr lang="en-GB" dirty="0"/>
              <a:t>Internal logic (state, conditional rendering)</a:t>
            </a:r>
          </a:p>
          <a:p>
            <a:pPr>
              <a:buNone/>
            </a:pPr>
            <a:r>
              <a:rPr lang="en-GB" b="1" dirty="0"/>
              <a:t>Your responsibility:</a:t>
            </a:r>
          </a:p>
          <a:p>
            <a:pPr>
              <a:buFont typeface="Arial" panose="020B0604020202020204" pitchFamily="34" charset="0"/>
              <a:buChar char="•"/>
            </a:pPr>
            <a:r>
              <a:rPr lang="en-GB" dirty="0"/>
              <a:t>Test the component in isolation</a:t>
            </a:r>
          </a:p>
          <a:p>
            <a:pPr>
              <a:buFont typeface="Arial" panose="020B0604020202020204" pitchFamily="34" charset="0"/>
              <a:buChar char="•"/>
            </a:pPr>
            <a:r>
              <a:rPr lang="en-GB" dirty="0"/>
              <a:t>Avoid testing framework internals or browser APIs</a:t>
            </a:r>
          </a:p>
          <a:p>
            <a:endParaRPr lang="en-GB" dirty="0"/>
          </a:p>
        </p:txBody>
      </p:sp>
    </p:spTree>
    <p:extLst>
      <p:ext uri="{BB962C8B-B14F-4D97-AF65-F5344CB8AC3E}">
        <p14:creationId xmlns:p14="http://schemas.microsoft.com/office/powerpoint/2010/main" val="10104979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1DF14-01A2-B458-0160-7D4F0E7348E6}"/>
              </a:ext>
            </a:extLst>
          </p:cNvPr>
          <p:cNvSpPr>
            <a:spLocks noGrp="1"/>
          </p:cNvSpPr>
          <p:nvPr>
            <p:ph type="title"/>
          </p:nvPr>
        </p:nvSpPr>
        <p:spPr/>
        <p:txBody>
          <a:bodyPr/>
          <a:lstStyle/>
          <a:p>
            <a:r>
              <a:rPr lang="en-US" dirty="0"/>
              <a:t>Structure of Tests</a:t>
            </a:r>
            <a:endParaRPr lang="en-GB" dirty="0"/>
          </a:p>
        </p:txBody>
      </p:sp>
      <p:sp>
        <p:nvSpPr>
          <p:cNvPr id="3" name="Content Placeholder 2">
            <a:extLst>
              <a:ext uri="{FF2B5EF4-FFF2-40B4-BE49-F238E27FC236}">
                <a16:creationId xmlns:a16="http://schemas.microsoft.com/office/drawing/2014/main" id="{A8F582AE-64B6-594E-5D7B-FBF7E40A38A6}"/>
              </a:ext>
            </a:extLst>
          </p:cNvPr>
          <p:cNvSpPr>
            <a:spLocks noGrp="1"/>
          </p:cNvSpPr>
          <p:nvPr>
            <p:ph idx="1"/>
          </p:nvPr>
        </p:nvSpPr>
        <p:spPr/>
        <p:txBody>
          <a:bodyPr/>
          <a:lstStyle/>
          <a:p>
            <a:pPr>
              <a:buNone/>
            </a:pPr>
            <a:r>
              <a:rPr lang="en-GB" b="1" dirty="0"/>
              <a:t>Tests come in many forms:</a:t>
            </a:r>
          </a:p>
          <a:p>
            <a:pPr>
              <a:buFont typeface="Arial" panose="020B0604020202020204" pitchFamily="34" charset="0"/>
              <a:buChar char="•"/>
            </a:pPr>
            <a:r>
              <a:rPr lang="en-GB" b="1" dirty="0"/>
              <a:t>Acceptance criteria</a:t>
            </a:r>
            <a:r>
              <a:rPr lang="en-GB" dirty="0"/>
              <a:t> (from user stories)</a:t>
            </a:r>
          </a:p>
          <a:p>
            <a:pPr>
              <a:buFont typeface="Arial" panose="020B0604020202020204" pitchFamily="34" charset="0"/>
              <a:buChar char="•"/>
            </a:pPr>
            <a:r>
              <a:rPr lang="en-GB" b="1" dirty="0"/>
              <a:t>Spec-by-example</a:t>
            </a:r>
            <a:r>
              <a:rPr lang="en-GB" dirty="0"/>
              <a:t> (scenarios with expected outcomes)</a:t>
            </a:r>
          </a:p>
          <a:p>
            <a:pPr>
              <a:buFont typeface="Arial" panose="020B0604020202020204" pitchFamily="34" charset="0"/>
              <a:buChar char="•"/>
            </a:pPr>
            <a:r>
              <a:rPr lang="en-GB" b="1" dirty="0"/>
              <a:t>Truth tables</a:t>
            </a:r>
            <a:r>
              <a:rPr lang="en-GB" dirty="0"/>
              <a:t> (inputs vs. outputs mapped clearly)</a:t>
            </a:r>
          </a:p>
          <a:p>
            <a:r>
              <a:rPr lang="en-GB" b="1" dirty="0"/>
              <a:t>All of these define expected state or behaviour</a:t>
            </a:r>
          </a:p>
          <a:p>
            <a:endParaRPr lang="en-GB" dirty="0"/>
          </a:p>
          <a:p>
            <a:pPr marL="0" indent="0">
              <a:buNone/>
            </a:pPr>
            <a:r>
              <a:rPr lang="en-GB" dirty="0"/>
              <a:t>Your job:</a:t>
            </a:r>
            <a:br>
              <a:rPr lang="en-GB" dirty="0"/>
            </a:br>
            <a:r>
              <a:rPr lang="en-GB" dirty="0"/>
              <a:t>Turn these into meaningful </a:t>
            </a:r>
            <a:r>
              <a:rPr lang="en-GB" b="1" dirty="0"/>
              <a:t>test values and assertions</a:t>
            </a:r>
            <a:r>
              <a:rPr lang="en-GB" dirty="0"/>
              <a:t> for your code</a:t>
            </a:r>
          </a:p>
        </p:txBody>
      </p:sp>
    </p:spTree>
    <p:extLst>
      <p:ext uri="{BB962C8B-B14F-4D97-AF65-F5344CB8AC3E}">
        <p14:creationId xmlns:p14="http://schemas.microsoft.com/office/powerpoint/2010/main" val="2452231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E5577-7A6D-BD13-4791-161705D2FEF9}"/>
              </a:ext>
            </a:extLst>
          </p:cNvPr>
          <p:cNvSpPr>
            <a:spLocks noGrp="1"/>
          </p:cNvSpPr>
          <p:nvPr>
            <p:ph type="title"/>
          </p:nvPr>
        </p:nvSpPr>
        <p:spPr/>
        <p:txBody>
          <a:bodyPr/>
          <a:lstStyle/>
          <a:p>
            <a:r>
              <a:rPr lang="en-US" dirty="0" err="1"/>
              <a:t>QuickLab</a:t>
            </a:r>
            <a:r>
              <a:rPr lang="en-US" dirty="0"/>
              <a:t> 1: Stepper Component</a:t>
            </a:r>
            <a:endParaRPr lang="en-GB" dirty="0"/>
          </a:p>
        </p:txBody>
      </p:sp>
      <p:sp>
        <p:nvSpPr>
          <p:cNvPr id="3" name="Content Placeholder 2">
            <a:extLst>
              <a:ext uri="{FF2B5EF4-FFF2-40B4-BE49-F238E27FC236}">
                <a16:creationId xmlns:a16="http://schemas.microsoft.com/office/drawing/2014/main" id="{606E2DBF-7C4B-3789-B2EA-0A89E4F98AFA}"/>
              </a:ext>
            </a:extLst>
          </p:cNvPr>
          <p:cNvSpPr>
            <a:spLocks noGrp="1"/>
          </p:cNvSpPr>
          <p:nvPr>
            <p:ph idx="1"/>
          </p:nvPr>
        </p:nvSpPr>
        <p:spPr/>
        <p:txBody>
          <a:bodyPr/>
          <a:lstStyle/>
          <a:p>
            <a:r>
              <a:rPr lang="en-GB" dirty="0"/>
              <a:t>Use the TDD cycle (Red → Green → Refactor) to build a counter component that adjusts by a configurable step value.</a:t>
            </a:r>
          </a:p>
          <a:p>
            <a:r>
              <a:rPr lang="en-GB" dirty="0"/>
              <a:t>What to Test:</a:t>
            </a:r>
          </a:p>
          <a:p>
            <a:pPr lvl="1"/>
            <a:r>
              <a:rPr lang="en-GB" dirty="0"/>
              <a:t>Initial count = 0      </a:t>
            </a:r>
          </a:p>
          <a:p>
            <a:pPr lvl="1"/>
            <a:r>
              <a:rPr lang="en-GB" dirty="0"/>
              <a:t>+ increases, – decreases      </a:t>
            </a:r>
          </a:p>
          <a:p>
            <a:pPr lvl="1"/>
            <a:r>
              <a:rPr lang="en-GB" dirty="0"/>
              <a:t>Step defaults to 1, is configurable via props/@Input</a:t>
            </a:r>
          </a:p>
        </p:txBody>
      </p:sp>
    </p:spTree>
    <p:extLst>
      <p:ext uri="{BB962C8B-B14F-4D97-AF65-F5344CB8AC3E}">
        <p14:creationId xmlns:p14="http://schemas.microsoft.com/office/powerpoint/2010/main" val="2142147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7F57B-97EC-F816-4655-1B7A66BD1394}"/>
              </a:ext>
            </a:extLst>
          </p:cNvPr>
          <p:cNvSpPr>
            <a:spLocks noGrp="1"/>
          </p:cNvSpPr>
          <p:nvPr>
            <p:ph type="title"/>
          </p:nvPr>
        </p:nvSpPr>
        <p:spPr/>
        <p:txBody>
          <a:bodyPr/>
          <a:lstStyle/>
          <a:p>
            <a:r>
              <a:rPr lang="en-US" dirty="0"/>
              <a:t>TDD Takeaways</a:t>
            </a:r>
            <a:endParaRPr lang="en-GB" dirty="0"/>
          </a:p>
        </p:txBody>
      </p:sp>
      <p:sp>
        <p:nvSpPr>
          <p:cNvPr id="3" name="Content Placeholder 2">
            <a:extLst>
              <a:ext uri="{FF2B5EF4-FFF2-40B4-BE49-F238E27FC236}">
                <a16:creationId xmlns:a16="http://schemas.microsoft.com/office/drawing/2014/main" id="{BEF0A0D0-690C-9879-868B-24C33FE7A670}"/>
              </a:ext>
            </a:extLst>
          </p:cNvPr>
          <p:cNvSpPr>
            <a:spLocks noGrp="1"/>
          </p:cNvSpPr>
          <p:nvPr>
            <p:ph idx="1"/>
          </p:nvPr>
        </p:nvSpPr>
        <p:spPr/>
        <p:txBody>
          <a:bodyPr>
            <a:normAutofit fontScale="55000" lnSpcReduction="20000"/>
          </a:bodyPr>
          <a:lstStyle/>
          <a:p>
            <a:pPr>
              <a:buNone/>
            </a:pPr>
            <a:r>
              <a:rPr lang="en-GB" sz="3600" b="1" dirty="0"/>
              <a:t>TDD is built from incremental unit tests</a:t>
            </a:r>
          </a:p>
          <a:p>
            <a:pPr>
              <a:buFont typeface="Arial" panose="020B0604020202020204" pitchFamily="34" charset="0"/>
              <a:buChar char="•"/>
            </a:pPr>
            <a:r>
              <a:rPr lang="en-GB" dirty="0"/>
              <a:t>Each test drives one small change</a:t>
            </a:r>
          </a:p>
          <a:p>
            <a:pPr>
              <a:buFont typeface="Arial" panose="020B0604020202020204" pitchFamily="34" charset="0"/>
              <a:buChar char="•"/>
            </a:pPr>
            <a:r>
              <a:rPr lang="en-GB" dirty="0"/>
              <a:t>You write </a:t>
            </a:r>
            <a:r>
              <a:rPr lang="en-GB" b="1" dirty="0"/>
              <a:t>only</a:t>
            </a:r>
            <a:r>
              <a:rPr lang="en-GB" dirty="0"/>
              <a:t> the code needed to pass the current test</a:t>
            </a:r>
          </a:p>
          <a:p>
            <a:pPr>
              <a:buNone/>
            </a:pPr>
            <a:r>
              <a:rPr lang="en-GB" sz="3600" b="1" dirty="0"/>
              <a:t>Follow the Red → Green → Refactor rhythm:</a:t>
            </a:r>
          </a:p>
          <a:p>
            <a:pPr>
              <a:buFont typeface="+mj-lt"/>
              <a:buAutoNum type="arabicPeriod"/>
            </a:pPr>
            <a:r>
              <a:rPr lang="en-GB" dirty="0"/>
              <a:t>Write a failing test</a:t>
            </a:r>
          </a:p>
          <a:p>
            <a:pPr>
              <a:buFont typeface="+mj-lt"/>
              <a:buAutoNum type="arabicPeriod"/>
            </a:pPr>
            <a:r>
              <a:rPr lang="en-GB" dirty="0"/>
              <a:t>Write just enough code to make it pass</a:t>
            </a:r>
          </a:p>
          <a:p>
            <a:pPr>
              <a:buFont typeface="+mj-lt"/>
              <a:buAutoNum type="arabicPeriod"/>
            </a:pPr>
            <a:r>
              <a:rPr lang="en-GB" dirty="0"/>
              <a:t>Refactor (if needed) — tests must still pass</a:t>
            </a:r>
          </a:p>
          <a:p>
            <a:pPr>
              <a:buNone/>
            </a:pPr>
            <a:r>
              <a:rPr lang="en-GB" sz="3600" b="1" dirty="0"/>
              <a:t>Work with source control:</a:t>
            </a:r>
          </a:p>
          <a:p>
            <a:pPr>
              <a:buFont typeface="Arial" panose="020B0604020202020204" pitchFamily="34" charset="0"/>
              <a:buChar char="•"/>
            </a:pPr>
            <a:r>
              <a:rPr lang="en-GB" b="1" dirty="0"/>
              <a:t>Commit after green</a:t>
            </a:r>
            <a:endParaRPr lang="en-GB" dirty="0"/>
          </a:p>
          <a:p>
            <a:pPr>
              <a:buFont typeface="Arial" panose="020B0604020202020204" pitchFamily="34" charset="0"/>
              <a:buChar char="•"/>
            </a:pPr>
            <a:r>
              <a:rPr lang="en-GB" b="1" dirty="0"/>
              <a:t>Push after refactor</a:t>
            </a:r>
            <a:endParaRPr lang="en-GB" dirty="0"/>
          </a:p>
          <a:p>
            <a:pPr>
              <a:buFont typeface="Arial" panose="020B0604020202020204" pitchFamily="34" charset="0"/>
              <a:buChar char="•"/>
            </a:pPr>
            <a:r>
              <a:rPr lang="en-GB" dirty="0"/>
              <a:t>Track small changes — know what broke and when</a:t>
            </a:r>
          </a:p>
          <a:p>
            <a:pPr>
              <a:buNone/>
            </a:pPr>
            <a:r>
              <a:rPr lang="en-GB" sz="3600" b="1" dirty="0"/>
              <a:t>Add tests incrementally</a:t>
            </a:r>
          </a:p>
          <a:p>
            <a:pPr>
              <a:buFont typeface="Arial" panose="020B0604020202020204" pitchFamily="34" charset="0"/>
              <a:buChar char="•"/>
            </a:pPr>
            <a:r>
              <a:rPr lang="en-GB" dirty="0"/>
              <a:t>If all tests fail at once, you won’t know </a:t>
            </a:r>
            <a:r>
              <a:rPr lang="en-GB" i="1" dirty="0"/>
              <a:t>what</a:t>
            </a:r>
            <a:r>
              <a:rPr lang="en-GB" dirty="0"/>
              <a:t> caused it</a:t>
            </a:r>
          </a:p>
          <a:p>
            <a:pPr>
              <a:buFont typeface="Arial" panose="020B0604020202020204" pitchFamily="34" charset="0"/>
              <a:buChar char="•"/>
            </a:pPr>
            <a:r>
              <a:rPr lang="en-GB" dirty="0"/>
              <a:t>Small test steps = clear failure signals</a:t>
            </a:r>
          </a:p>
        </p:txBody>
      </p:sp>
    </p:spTree>
    <p:extLst>
      <p:ext uri="{BB962C8B-B14F-4D97-AF65-F5344CB8AC3E}">
        <p14:creationId xmlns:p14="http://schemas.microsoft.com/office/powerpoint/2010/main" val="1887875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16FC-72C7-D338-954D-355D6B43864A}"/>
              </a:ext>
            </a:extLst>
          </p:cNvPr>
          <p:cNvSpPr>
            <a:spLocks noGrp="1"/>
          </p:cNvSpPr>
          <p:nvPr>
            <p:ph type="title"/>
          </p:nvPr>
        </p:nvSpPr>
        <p:spPr/>
        <p:txBody>
          <a:bodyPr/>
          <a:lstStyle/>
          <a:p>
            <a:r>
              <a:rPr lang="en-US" dirty="0"/>
              <a:t>Anatomy of a Unit Test</a:t>
            </a:r>
            <a:endParaRPr lang="en-GB" dirty="0"/>
          </a:p>
        </p:txBody>
      </p:sp>
      <p:sp>
        <p:nvSpPr>
          <p:cNvPr id="3" name="Content Placeholder 2">
            <a:extLst>
              <a:ext uri="{FF2B5EF4-FFF2-40B4-BE49-F238E27FC236}">
                <a16:creationId xmlns:a16="http://schemas.microsoft.com/office/drawing/2014/main" id="{220F0C5E-CE0D-C4FA-1DCC-C09F67F2FE0D}"/>
              </a:ext>
            </a:extLst>
          </p:cNvPr>
          <p:cNvSpPr>
            <a:spLocks noGrp="1"/>
          </p:cNvSpPr>
          <p:nvPr>
            <p:ph idx="1"/>
          </p:nvPr>
        </p:nvSpPr>
        <p:spPr/>
        <p:txBody>
          <a:bodyPr/>
          <a:lstStyle/>
          <a:p>
            <a:pPr>
              <a:buNone/>
            </a:pPr>
            <a:r>
              <a:rPr lang="en-GB" b="1" dirty="0"/>
              <a:t>Arrange</a:t>
            </a:r>
          </a:p>
          <a:p>
            <a:r>
              <a:rPr lang="en-GB" dirty="0"/>
              <a:t>Set up the component, inputs, dependencies, mocks</a:t>
            </a:r>
          </a:p>
          <a:p>
            <a:pPr marL="457200" lvl="1" indent="0">
              <a:buNone/>
            </a:pPr>
            <a:r>
              <a:rPr lang="en-GB" dirty="0"/>
              <a:t>Render component, provide props or inject services</a:t>
            </a:r>
          </a:p>
          <a:p>
            <a:pPr>
              <a:buNone/>
            </a:pPr>
            <a:r>
              <a:rPr lang="en-GB" b="1" dirty="0"/>
              <a:t>Act</a:t>
            </a:r>
          </a:p>
          <a:p>
            <a:r>
              <a:rPr lang="en-GB" dirty="0"/>
              <a:t>Trigger the behaviour you're testing</a:t>
            </a:r>
          </a:p>
          <a:p>
            <a:pPr marL="457200" lvl="1" indent="0">
              <a:buNone/>
            </a:pPr>
            <a:r>
              <a:rPr lang="en-GB" dirty="0"/>
              <a:t>Simulate a click, input, API call, or change detection</a:t>
            </a:r>
          </a:p>
          <a:p>
            <a:pPr>
              <a:buNone/>
            </a:pPr>
            <a:r>
              <a:rPr lang="en-GB" b="1" dirty="0"/>
              <a:t>Assert</a:t>
            </a:r>
          </a:p>
          <a:p>
            <a:r>
              <a:rPr lang="en-GB" dirty="0"/>
              <a:t>Verify the outcome</a:t>
            </a:r>
          </a:p>
          <a:p>
            <a:pPr marL="457200" lvl="1" indent="0">
              <a:buNone/>
            </a:pPr>
            <a:r>
              <a:rPr lang="en-GB" dirty="0"/>
              <a:t>Check UI, emitted event, updated state, or side effect</a:t>
            </a:r>
          </a:p>
          <a:p>
            <a:endParaRPr lang="en-GB" dirty="0"/>
          </a:p>
        </p:txBody>
      </p:sp>
    </p:spTree>
    <p:extLst>
      <p:ext uri="{BB962C8B-B14F-4D97-AF65-F5344CB8AC3E}">
        <p14:creationId xmlns:p14="http://schemas.microsoft.com/office/powerpoint/2010/main" val="623829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6E68D6-0E88-9BC2-C5F3-568D4352746D}"/>
              </a:ext>
            </a:extLst>
          </p:cNvPr>
          <p:cNvSpPr>
            <a:spLocks noGrp="1"/>
          </p:cNvSpPr>
          <p:nvPr>
            <p:ph type="title"/>
          </p:nvPr>
        </p:nvSpPr>
        <p:spPr/>
        <p:txBody>
          <a:bodyPr/>
          <a:lstStyle/>
          <a:p>
            <a:r>
              <a:rPr lang="en-US" dirty="0"/>
              <a:t>Code Examples</a:t>
            </a:r>
            <a:endParaRPr lang="en-GB" dirty="0"/>
          </a:p>
        </p:txBody>
      </p:sp>
      <p:sp>
        <p:nvSpPr>
          <p:cNvPr id="5" name="Content Placeholder 4">
            <a:extLst>
              <a:ext uri="{FF2B5EF4-FFF2-40B4-BE49-F238E27FC236}">
                <a16:creationId xmlns:a16="http://schemas.microsoft.com/office/drawing/2014/main" id="{B7D9071D-F5E2-8F7A-AD11-961E2DA7B10C}"/>
              </a:ext>
            </a:extLst>
          </p:cNvPr>
          <p:cNvSpPr>
            <a:spLocks noGrp="1"/>
          </p:cNvSpPr>
          <p:nvPr>
            <p:ph sz="half" idx="1"/>
          </p:nvPr>
        </p:nvSpPr>
        <p:spPr/>
        <p:txBody>
          <a:bodyPr>
            <a:noAutofit/>
          </a:bodyPr>
          <a:lstStyle/>
          <a:p>
            <a:pPr marL="0" indent="0">
              <a:buNone/>
            </a:pPr>
            <a:r>
              <a:rPr lang="en-GB" sz="2400" b="1" dirty="0"/>
              <a:t>React</a:t>
            </a:r>
            <a:endParaRPr lang="en-GB" sz="900" b="1" dirty="0"/>
          </a:p>
          <a:p>
            <a:pPr marL="0" indent="0">
              <a:buNone/>
            </a:pPr>
            <a:endParaRPr lang="en-GB" sz="900" dirty="0">
              <a:solidFill>
                <a:srgbClr val="0070C0"/>
              </a:solidFill>
              <a:latin typeface="Aptos Mono" panose="020B0009020202020204" pitchFamily="49" charset="0"/>
            </a:endParaRPr>
          </a:p>
          <a:p>
            <a:pPr marL="0" indent="0">
              <a:buNone/>
            </a:pPr>
            <a:r>
              <a:rPr lang="en-GB" sz="900" dirty="0">
                <a:solidFill>
                  <a:srgbClr val="0070C0"/>
                </a:solidFill>
                <a:latin typeface="Aptos Mono" panose="020B0009020202020204" pitchFamily="49" charset="0"/>
              </a:rPr>
              <a:t>it</a:t>
            </a:r>
            <a:r>
              <a:rPr lang="en-GB" sz="900" dirty="0">
                <a:latin typeface="Aptos Mono" panose="020B0009020202020204" pitchFamily="49" charset="0"/>
              </a:rPr>
              <a:t>(</a:t>
            </a:r>
            <a:r>
              <a:rPr lang="en-GB" sz="900" dirty="0">
                <a:solidFill>
                  <a:srgbClr val="00B050"/>
                </a:solidFill>
                <a:latin typeface="Aptos Mono" panose="020B0009020202020204" pitchFamily="49" charset="0"/>
              </a:rPr>
              <a:t>'displays a greeting after clicking the button'</a:t>
            </a:r>
            <a:r>
              <a:rPr lang="en-GB" sz="900" dirty="0">
                <a:latin typeface="Aptos Mono" panose="020B0009020202020204" pitchFamily="49" charset="0"/>
              </a:rPr>
              <a:t>, () =&gt; {</a:t>
            </a:r>
          </a:p>
          <a:p>
            <a:pPr marL="0" indent="0">
              <a:buNone/>
            </a:pPr>
            <a:r>
              <a:rPr lang="en-GB" sz="900" dirty="0">
                <a:latin typeface="Aptos Mono" panose="020B0009020202020204" pitchFamily="49" charset="0"/>
              </a:rPr>
              <a:t>  </a:t>
            </a:r>
            <a:r>
              <a:rPr lang="en-GB" sz="900" dirty="0">
                <a:solidFill>
                  <a:schemeClr val="bg2">
                    <a:lumMod val="75000"/>
                  </a:schemeClr>
                </a:solidFill>
                <a:latin typeface="Aptos Mono" panose="020B0009020202020204" pitchFamily="49" charset="0"/>
              </a:rPr>
              <a:t>// Arrange</a:t>
            </a:r>
          </a:p>
          <a:p>
            <a:pPr marL="0" indent="0">
              <a:buNone/>
            </a:pPr>
            <a:r>
              <a:rPr lang="en-GB" sz="900" dirty="0">
                <a:solidFill>
                  <a:srgbClr val="0070C0"/>
                </a:solidFill>
                <a:latin typeface="Aptos Mono" panose="020B0009020202020204" pitchFamily="49" charset="0"/>
              </a:rPr>
              <a:t>  render</a:t>
            </a:r>
            <a:r>
              <a:rPr lang="en-GB" sz="900" dirty="0">
                <a:latin typeface="Aptos Mono" panose="020B0009020202020204" pitchFamily="49" charset="0"/>
              </a:rPr>
              <a:t>(&lt;</a:t>
            </a:r>
            <a:r>
              <a:rPr lang="en-GB" sz="900" dirty="0">
                <a:solidFill>
                  <a:srgbClr val="FF0000"/>
                </a:solidFill>
                <a:latin typeface="Aptos Mono" panose="020B0009020202020204" pitchFamily="49" charset="0"/>
              </a:rPr>
              <a:t>Greeting</a:t>
            </a:r>
            <a:r>
              <a:rPr lang="en-GB" sz="900" dirty="0">
                <a:latin typeface="Aptos Mono" panose="020B0009020202020204" pitchFamily="49" charset="0"/>
              </a:rPr>
              <a:t> /&gt;);</a:t>
            </a:r>
          </a:p>
          <a:p>
            <a:pPr marL="0" indent="0">
              <a:buNone/>
            </a:pPr>
            <a:r>
              <a:rPr lang="en-GB" sz="900" dirty="0">
                <a:latin typeface="Aptos Mono" panose="020B0009020202020204" pitchFamily="49" charset="0"/>
              </a:rPr>
              <a:t>  </a:t>
            </a:r>
          </a:p>
          <a:p>
            <a:pPr marL="0" indent="0">
              <a:buNone/>
            </a:pPr>
            <a:r>
              <a:rPr lang="en-GB" sz="900" dirty="0">
                <a:latin typeface="Aptos Mono" panose="020B0009020202020204" pitchFamily="49" charset="0"/>
              </a:rPr>
              <a:t> </a:t>
            </a:r>
            <a:r>
              <a:rPr lang="en-GB" sz="900" dirty="0">
                <a:solidFill>
                  <a:schemeClr val="bg2">
                    <a:lumMod val="75000"/>
                  </a:schemeClr>
                </a:solidFill>
                <a:latin typeface="Aptos Mono" panose="020B0009020202020204" pitchFamily="49" charset="0"/>
              </a:rPr>
              <a:t> // Act</a:t>
            </a:r>
          </a:p>
          <a:p>
            <a:pPr marL="0" indent="0">
              <a:buNone/>
            </a:pPr>
            <a:r>
              <a:rPr lang="en-GB" sz="900" dirty="0">
                <a:latin typeface="Aptos Mono" panose="020B0009020202020204" pitchFamily="49" charset="0"/>
              </a:rPr>
              <a:t>  </a:t>
            </a:r>
            <a:r>
              <a:rPr lang="en-GB" sz="900" dirty="0" err="1">
                <a:latin typeface="Aptos Mono" panose="020B0009020202020204" pitchFamily="49" charset="0"/>
              </a:rPr>
              <a:t>fireEvent.</a:t>
            </a:r>
            <a:r>
              <a:rPr lang="en-GB" sz="900" dirty="0" err="1">
                <a:solidFill>
                  <a:srgbClr val="0070C0"/>
                </a:solidFill>
                <a:latin typeface="Aptos Mono" panose="020B0009020202020204" pitchFamily="49" charset="0"/>
              </a:rPr>
              <a:t>click</a:t>
            </a:r>
            <a:r>
              <a:rPr lang="en-GB" sz="900" dirty="0">
                <a:latin typeface="Aptos Mono" panose="020B0009020202020204" pitchFamily="49" charset="0"/>
              </a:rPr>
              <a:t>(</a:t>
            </a:r>
            <a:r>
              <a:rPr lang="en-GB" sz="900" dirty="0" err="1">
                <a:latin typeface="Aptos Mono" panose="020B0009020202020204" pitchFamily="49" charset="0"/>
              </a:rPr>
              <a:t>screen.</a:t>
            </a:r>
            <a:r>
              <a:rPr lang="en-GB" sz="900" dirty="0" err="1">
                <a:solidFill>
                  <a:srgbClr val="0070C0"/>
                </a:solidFill>
                <a:latin typeface="Aptos Mono" panose="020B0009020202020204" pitchFamily="49" charset="0"/>
              </a:rPr>
              <a:t>getByRole</a:t>
            </a:r>
            <a:r>
              <a:rPr lang="en-GB" sz="900" dirty="0">
                <a:latin typeface="Aptos Mono" panose="020B0009020202020204" pitchFamily="49" charset="0"/>
              </a:rPr>
              <a:t>(</a:t>
            </a:r>
            <a:r>
              <a:rPr lang="en-GB" sz="900" dirty="0">
                <a:solidFill>
                  <a:srgbClr val="00B050"/>
                </a:solidFill>
                <a:latin typeface="Aptos Mono" panose="020B0009020202020204" pitchFamily="49" charset="0"/>
              </a:rPr>
              <a:t>'button'</a:t>
            </a:r>
            <a:r>
              <a:rPr lang="en-GB" sz="900" dirty="0">
                <a:latin typeface="Aptos Mono" panose="020B0009020202020204" pitchFamily="49" charset="0"/>
              </a:rPr>
              <a:t>, { </a:t>
            </a:r>
            <a:r>
              <a:rPr lang="en-GB" sz="900" dirty="0">
                <a:solidFill>
                  <a:srgbClr val="996600"/>
                </a:solidFill>
                <a:latin typeface="Aptos Mono" panose="020B0009020202020204" pitchFamily="49" charset="0"/>
              </a:rPr>
              <a:t>name</a:t>
            </a:r>
            <a:r>
              <a:rPr lang="en-GB" sz="900" dirty="0">
                <a:latin typeface="Aptos Mono" panose="020B0009020202020204" pitchFamily="49" charset="0"/>
              </a:rPr>
              <a:t>: </a:t>
            </a:r>
            <a:r>
              <a:rPr lang="en-GB" sz="900" dirty="0">
                <a:solidFill>
                  <a:srgbClr val="00B050"/>
                </a:solidFill>
                <a:latin typeface="Aptos Mono" panose="020B0009020202020204" pitchFamily="49" charset="0"/>
              </a:rPr>
              <a:t>'Say hi' </a:t>
            </a:r>
            <a:r>
              <a:rPr lang="en-GB" sz="900" dirty="0">
                <a:latin typeface="Aptos Mono" panose="020B0009020202020204" pitchFamily="49" charset="0"/>
              </a:rPr>
              <a:t>}));</a:t>
            </a:r>
          </a:p>
          <a:p>
            <a:pPr marL="0" indent="0">
              <a:buNone/>
            </a:pPr>
            <a:r>
              <a:rPr lang="en-GB" sz="900" dirty="0">
                <a:latin typeface="Aptos Mono" panose="020B0009020202020204" pitchFamily="49" charset="0"/>
              </a:rPr>
              <a:t>  </a:t>
            </a:r>
          </a:p>
          <a:p>
            <a:pPr marL="0" indent="0">
              <a:buNone/>
            </a:pPr>
            <a:r>
              <a:rPr lang="en-GB" sz="900" dirty="0">
                <a:latin typeface="Aptos Mono" panose="020B0009020202020204" pitchFamily="49" charset="0"/>
              </a:rPr>
              <a:t>  </a:t>
            </a:r>
            <a:r>
              <a:rPr lang="en-GB" sz="900" dirty="0">
                <a:solidFill>
                  <a:schemeClr val="bg2">
                    <a:lumMod val="75000"/>
                  </a:schemeClr>
                </a:solidFill>
                <a:latin typeface="Aptos Mono" panose="020B0009020202020204" pitchFamily="49" charset="0"/>
              </a:rPr>
              <a:t>// Assert</a:t>
            </a:r>
          </a:p>
          <a:p>
            <a:pPr marL="0" indent="0">
              <a:buNone/>
            </a:pPr>
            <a:r>
              <a:rPr lang="en-GB" sz="900" dirty="0">
                <a:latin typeface="Aptos Mono" panose="020B0009020202020204" pitchFamily="49" charset="0"/>
              </a:rPr>
              <a:t> </a:t>
            </a:r>
            <a:r>
              <a:rPr lang="en-GB" sz="900" dirty="0">
                <a:solidFill>
                  <a:srgbClr val="0070C0"/>
                </a:solidFill>
                <a:latin typeface="Aptos Mono" panose="020B0009020202020204" pitchFamily="49" charset="0"/>
              </a:rPr>
              <a:t> expect</a:t>
            </a:r>
            <a:r>
              <a:rPr lang="en-GB" sz="900" dirty="0">
                <a:latin typeface="Aptos Mono" panose="020B0009020202020204" pitchFamily="49" charset="0"/>
              </a:rPr>
              <a:t>(</a:t>
            </a:r>
            <a:r>
              <a:rPr lang="en-GB" sz="900" dirty="0" err="1">
                <a:latin typeface="Aptos Mono" panose="020B0009020202020204" pitchFamily="49" charset="0"/>
              </a:rPr>
              <a:t>screen.</a:t>
            </a:r>
            <a:r>
              <a:rPr lang="en-GB" sz="900" dirty="0" err="1">
                <a:solidFill>
                  <a:srgbClr val="0070C0"/>
                </a:solidFill>
                <a:latin typeface="Aptos Mono" panose="020B0009020202020204" pitchFamily="49" charset="0"/>
              </a:rPr>
              <a:t>getByText</a:t>
            </a:r>
            <a:r>
              <a:rPr lang="en-GB" sz="900" dirty="0">
                <a:latin typeface="Aptos Mono" panose="020B0009020202020204" pitchFamily="49" charset="0"/>
              </a:rPr>
              <a:t>(</a:t>
            </a:r>
            <a:r>
              <a:rPr lang="en-GB" sz="900" dirty="0">
                <a:solidFill>
                  <a:srgbClr val="00B050"/>
                </a:solidFill>
                <a:latin typeface="Aptos Mono" panose="020B0009020202020204" pitchFamily="49" charset="0"/>
              </a:rPr>
              <a:t>'Hello, user!'</a:t>
            </a:r>
            <a:r>
              <a:rPr lang="en-GB" sz="900" dirty="0">
                <a:latin typeface="Aptos Mono" panose="020B0009020202020204" pitchFamily="49" charset="0"/>
              </a:rPr>
              <a:t>)).</a:t>
            </a:r>
            <a:r>
              <a:rPr lang="en-GB" sz="900" dirty="0" err="1">
                <a:solidFill>
                  <a:srgbClr val="0070C0"/>
                </a:solidFill>
                <a:latin typeface="Aptos Mono" panose="020B0009020202020204" pitchFamily="49" charset="0"/>
              </a:rPr>
              <a:t>toBeInTheDocument</a:t>
            </a:r>
            <a:r>
              <a:rPr lang="en-GB" sz="900" dirty="0">
                <a:latin typeface="Aptos Mono" panose="020B0009020202020204" pitchFamily="49" charset="0"/>
              </a:rPr>
              <a:t>();</a:t>
            </a:r>
          </a:p>
          <a:p>
            <a:pPr marL="0" indent="0">
              <a:buNone/>
            </a:pPr>
            <a:r>
              <a:rPr lang="en-GB" sz="900" dirty="0">
                <a:latin typeface="Aptos Mono" panose="020B0009020202020204" pitchFamily="49" charset="0"/>
              </a:rPr>
              <a:t>});</a:t>
            </a:r>
          </a:p>
        </p:txBody>
      </p:sp>
      <p:sp>
        <p:nvSpPr>
          <p:cNvPr id="6" name="Content Placeholder 5">
            <a:extLst>
              <a:ext uri="{FF2B5EF4-FFF2-40B4-BE49-F238E27FC236}">
                <a16:creationId xmlns:a16="http://schemas.microsoft.com/office/drawing/2014/main" id="{6D5E3524-82DD-EB32-794D-297F7F28CA7D}"/>
              </a:ext>
            </a:extLst>
          </p:cNvPr>
          <p:cNvSpPr>
            <a:spLocks noGrp="1"/>
          </p:cNvSpPr>
          <p:nvPr>
            <p:ph sz="half" idx="2"/>
          </p:nvPr>
        </p:nvSpPr>
        <p:spPr/>
        <p:txBody>
          <a:bodyPr>
            <a:normAutofit/>
          </a:bodyPr>
          <a:lstStyle/>
          <a:p>
            <a:pPr marL="0" indent="0">
              <a:buNone/>
            </a:pPr>
            <a:r>
              <a:rPr lang="en-GB" b="1" dirty="0"/>
              <a:t>Angular</a:t>
            </a:r>
          </a:p>
          <a:p>
            <a:pPr marL="0" indent="0">
              <a:buNone/>
            </a:pPr>
            <a:endParaRPr lang="en-GB" sz="900" dirty="0">
              <a:solidFill>
                <a:srgbClr val="0070C0"/>
              </a:solidFill>
              <a:latin typeface="Aptos Mono" panose="020B0009020202020204" pitchFamily="49" charset="0"/>
            </a:endParaRPr>
          </a:p>
          <a:p>
            <a:pPr marL="0" indent="0">
              <a:buNone/>
            </a:pPr>
            <a:r>
              <a:rPr lang="en-GB" sz="900" dirty="0">
                <a:solidFill>
                  <a:srgbClr val="0070C0"/>
                </a:solidFill>
                <a:latin typeface="Aptos Mono" panose="020B0009020202020204" pitchFamily="49" charset="0"/>
              </a:rPr>
              <a:t>it</a:t>
            </a:r>
            <a:r>
              <a:rPr lang="en-GB" sz="900" dirty="0">
                <a:latin typeface="Aptos Mono" panose="020B0009020202020204" pitchFamily="49" charset="0"/>
              </a:rPr>
              <a:t>(</a:t>
            </a:r>
            <a:r>
              <a:rPr lang="en-GB" sz="900" dirty="0">
                <a:solidFill>
                  <a:srgbClr val="00B050"/>
                </a:solidFill>
                <a:latin typeface="Aptos Mono" panose="020B0009020202020204" pitchFamily="49" charset="0"/>
              </a:rPr>
              <a:t>'displays a greeting after clicking the button'</a:t>
            </a:r>
            <a:r>
              <a:rPr lang="en-GB" sz="900" dirty="0">
                <a:latin typeface="Aptos Mono" panose="020B0009020202020204" pitchFamily="49" charset="0"/>
              </a:rPr>
              <a:t>, () =&gt; {</a:t>
            </a:r>
          </a:p>
          <a:p>
            <a:pPr marL="0" indent="0">
              <a:buNone/>
            </a:pPr>
            <a:r>
              <a:rPr lang="en-GB" sz="900" dirty="0">
                <a:latin typeface="Aptos Mono" panose="020B0009020202020204" pitchFamily="49" charset="0"/>
              </a:rPr>
              <a:t>  </a:t>
            </a:r>
            <a:r>
              <a:rPr lang="en-GB" sz="900" dirty="0">
                <a:solidFill>
                  <a:schemeClr val="bg2">
                    <a:lumMod val="75000"/>
                  </a:schemeClr>
                </a:solidFill>
                <a:latin typeface="Aptos Mono" panose="020B0009020202020204" pitchFamily="49" charset="0"/>
              </a:rPr>
              <a:t>// Arrange</a:t>
            </a:r>
          </a:p>
          <a:p>
            <a:pPr marL="0" indent="0">
              <a:buNone/>
            </a:pPr>
            <a:r>
              <a:rPr lang="en-GB" sz="900" dirty="0">
                <a:latin typeface="Aptos Mono" panose="020B0009020202020204" pitchFamily="49" charset="0"/>
              </a:rPr>
              <a:t>  fixture = </a:t>
            </a:r>
            <a:r>
              <a:rPr lang="en-GB" sz="900" dirty="0" err="1">
                <a:solidFill>
                  <a:srgbClr val="0070C0"/>
                </a:solidFill>
                <a:latin typeface="Aptos Mono" panose="020B0009020202020204" pitchFamily="49" charset="0"/>
              </a:rPr>
              <a:t>TestBed</a:t>
            </a:r>
            <a:r>
              <a:rPr lang="en-GB" sz="900" dirty="0" err="1">
                <a:latin typeface="Aptos Mono" panose="020B0009020202020204" pitchFamily="49" charset="0"/>
              </a:rPr>
              <a:t>.</a:t>
            </a:r>
            <a:r>
              <a:rPr lang="en-GB" sz="900" dirty="0" err="1">
                <a:solidFill>
                  <a:srgbClr val="0070C0"/>
                </a:solidFill>
                <a:latin typeface="Aptos Mono" panose="020B0009020202020204" pitchFamily="49" charset="0"/>
              </a:rPr>
              <a:t>createComponent</a:t>
            </a:r>
            <a:r>
              <a:rPr lang="en-GB" sz="900" dirty="0">
                <a:latin typeface="Aptos Mono" panose="020B0009020202020204" pitchFamily="49" charset="0"/>
              </a:rPr>
              <a:t>(</a:t>
            </a:r>
            <a:r>
              <a:rPr lang="en-GB" sz="900" dirty="0" err="1">
                <a:solidFill>
                  <a:srgbClr val="0070C0"/>
                </a:solidFill>
                <a:latin typeface="Aptos Mono" panose="020B0009020202020204" pitchFamily="49" charset="0"/>
              </a:rPr>
              <a:t>GreetingComponent</a:t>
            </a:r>
            <a:r>
              <a:rPr lang="en-GB" sz="900" dirty="0">
                <a:latin typeface="Aptos Mono" panose="020B0009020202020204" pitchFamily="49" charset="0"/>
              </a:rPr>
              <a:t>);</a:t>
            </a:r>
          </a:p>
          <a:p>
            <a:pPr marL="0" indent="0">
              <a:buNone/>
            </a:pPr>
            <a:r>
              <a:rPr lang="en-GB" sz="900" dirty="0">
                <a:latin typeface="Aptos Mono" panose="020B0009020202020204" pitchFamily="49" charset="0"/>
              </a:rPr>
              <a:t>  component = </a:t>
            </a:r>
            <a:r>
              <a:rPr lang="en-GB" sz="900" dirty="0" err="1">
                <a:latin typeface="Aptos Mono" panose="020B0009020202020204" pitchFamily="49" charset="0"/>
              </a:rPr>
              <a:t>fixture.componentInstance</a:t>
            </a:r>
            <a:r>
              <a:rPr lang="en-GB" sz="900" dirty="0">
                <a:latin typeface="Aptos Mono" panose="020B0009020202020204" pitchFamily="49" charset="0"/>
              </a:rPr>
              <a:t>;</a:t>
            </a:r>
          </a:p>
          <a:p>
            <a:pPr marL="0" indent="0">
              <a:buNone/>
            </a:pPr>
            <a:r>
              <a:rPr lang="en-GB" sz="900" dirty="0">
                <a:latin typeface="Aptos Mono" panose="020B0009020202020204" pitchFamily="49" charset="0"/>
              </a:rPr>
              <a:t>  </a:t>
            </a:r>
            <a:r>
              <a:rPr lang="en-GB" sz="900" dirty="0" err="1">
                <a:latin typeface="Aptos Mono" panose="020B0009020202020204" pitchFamily="49" charset="0"/>
              </a:rPr>
              <a:t>fixture.</a:t>
            </a:r>
            <a:r>
              <a:rPr lang="en-GB" sz="900" dirty="0" err="1">
                <a:solidFill>
                  <a:srgbClr val="0070C0"/>
                </a:solidFill>
                <a:latin typeface="Aptos Mono" panose="020B0009020202020204" pitchFamily="49" charset="0"/>
              </a:rPr>
              <a:t>detectChanges</a:t>
            </a:r>
            <a:r>
              <a:rPr lang="en-GB" sz="900" dirty="0">
                <a:latin typeface="Aptos Mono" panose="020B0009020202020204" pitchFamily="49" charset="0"/>
              </a:rPr>
              <a:t>();</a:t>
            </a:r>
          </a:p>
          <a:p>
            <a:pPr marL="0" indent="0">
              <a:buNone/>
            </a:pPr>
            <a:endParaRPr lang="en-GB" sz="900" dirty="0">
              <a:latin typeface="Aptos Mono" panose="020B0009020202020204" pitchFamily="49" charset="0"/>
            </a:endParaRPr>
          </a:p>
          <a:p>
            <a:pPr marL="0" indent="0">
              <a:buNone/>
            </a:pPr>
            <a:r>
              <a:rPr lang="en-GB" sz="900" dirty="0">
                <a:latin typeface="Aptos Mono" panose="020B0009020202020204" pitchFamily="49" charset="0"/>
              </a:rPr>
              <a:t>  </a:t>
            </a:r>
            <a:r>
              <a:rPr lang="en-GB" sz="900" dirty="0">
                <a:solidFill>
                  <a:schemeClr val="bg2">
                    <a:lumMod val="75000"/>
                  </a:schemeClr>
                </a:solidFill>
                <a:latin typeface="Aptos Mono" panose="020B0009020202020204" pitchFamily="49" charset="0"/>
              </a:rPr>
              <a:t>// Act</a:t>
            </a:r>
          </a:p>
          <a:p>
            <a:pPr marL="0" indent="0">
              <a:buNone/>
            </a:pPr>
            <a:r>
              <a:rPr lang="en-GB" sz="900" dirty="0">
                <a:latin typeface="Aptos Mono" panose="020B0009020202020204" pitchFamily="49" charset="0"/>
              </a:rPr>
              <a:t>  </a:t>
            </a:r>
            <a:r>
              <a:rPr lang="en-GB" sz="900" dirty="0" err="1">
                <a:solidFill>
                  <a:srgbClr val="7030A0"/>
                </a:solidFill>
                <a:latin typeface="Aptos Mono" panose="020B0009020202020204" pitchFamily="49" charset="0"/>
              </a:rPr>
              <a:t>const</a:t>
            </a:r>
            <a:r>
              <a:rPr lang="en-GB" sz="900" dirty="0">
                <a:latin typeface="Aptos Mono" panose="020B0009020202020204" pitchFamily="49" charset="0"/>
              </a:rPr>
              <a:t> button = </a:t>
            </a:r>
            <a:r>
              <a:rPr lang="en-GB" sz="900" dirty="0" err="1">
                <a:latin typeface="Aptos Mono" panose="020B0009020202020204" pitchFamily="49" charset="0"/>
              </a:rPr>
              <a:t>fixture.nativeElement.</a:t>
            </a:r>
            <a:r>
              <a:rPr lang="en-GB" sz="900" dirty="0" err="1">
                <a:solidFill>
                  <a:srgbClr val="0070C0"/>
                </a:solidFill>
                <a:latin typeface="Aptos Mono" panose="020B0009020202020204" pitchFamily="49" charset="0"/>
              </a:rPr>
              <a:t>querySelector</a:t>
            </a:r>
            <a:r>
              <a:rPr lang="en-GB" sz="900" dirty="0">
                <a:latin typeface="Aptos Mono" panose="020B0009020202020204" pitchFamily="49" charset="0"/>
              </a:rPr>
              <a:t>(</a:t>
            </a:r>
            <a:r>
              <a:rPr lang="en-GB" sz="900" dirty="0">
                <a:solidFill>
                  <a:srgbClr val="00B050"/>
                </a:solidFill>
                <a:latin typeface="Aptos Mono" panose="020B0009020202020204" pitchFamily="49" charset="0"/>
              </a:rPr>
              <a:t>'button'</a:t>
            </a:r>
            <a:r>
              <a:rPr lang="en-GB" sz="900" dirty="0">
                <a:latin typeface="Aptos Mono" panose="020B0009020202020204" pitchFamily="49" charset="0"/>
              </a:rPr>
              <a:t>);</a:t>
            </a:r>
          </a:p>
          <a:p>
            <a:pPr marL="0" indent="0">
              <a:buNone/>
            </a:pPr>
            <a:r>
              <a:rPr lang="en-GB" sz="900" dirty="0">
                <a:latin typeface="Aptos Mono" panose="020B0009020202020204" pitchFamily="49" charset="0"/>
              </a:rPr>
              <a:t>  </a:t>
            </a:r>
            <a:r>
              <a:rPr lang="en-GB" sz="900" dirty="0" err="1">
                <a:latin typeface="Aptos Mono" panose="020B0009020202020204" pitchFamily="49" charset="0"/>
              </a:rPr>
              <a:t>button.</a:t>
            </a:r>
            <a:r>
              <a:rPr lang="en-GB" sz="900" dirty="0" err="1">
                <a:solidFill>
                  <a:srgbClr val="0070C0"/>
                </a:solidFill>
                <a:latin typeface="Aptos Mono" panose="020B0009020202020204" pitchFamily="49" charset="0"/>
              </a:rPr>
              <a:t>click</a:t>
            </a:r>
            <a:r>
              <a:rPr lang="en-GB" sz="900" dirty="0">
                <a:latin typeface="Aptos Mono" panose="020B0009020202020204" pitchFamily="49" charset="0"/>
              </a:rPr>
              <a:t>();</a:t>
            </a:r>
          </a:p>
          <a:p>
            <a:pPr marL="0" indent="0">
              <a:buNone/>
            </a:pPr>
            <a:r>
              <a:rPr lang="en-GB" sz="900" dirty="0">
                <a:latin typeface="Aptos Mono" panose="020B0009020202020204" pitchFamily="49" charset="0"/>
              </a:rPr>
              <a:t>  </a:t>
            </a:r>
            <a:r>
              <a:rPr lang="en-GB" sz="900" dirty="0" err="1">
                <a:latin typeface="Aptos Mono" panose="020B0009020202020204" pitchFamily="49" charset="0"/>
              </a:rPr>
              <a:t>fixture.</a:t>
            </a:r>
            <a:r>
              <a:rPr lang="en-GB" sz="900" dirty="0" err="1">
                <a:solidFill>
                  <a:srgbClr val="0070C0"/>
                </a:solidFill>
                <a:latin typeface="Aptos Mono" panose="020B0009020202020204" pitchFamily="49" charset="0"/>
              </a:rPr>
              <a:t>detectChanges</a:t>
            </a:r>
            <a:r>
              <a:rPr lang="en-GB" sz="900" dirty="0">
                <a:latin typeface="Aptos Mono" panose="020B0009020202020204" pitchFamily="49" charset="0"/>
              </a:rPr>
              <a:t>();</a:t>
            </a:r>
          </a:p>
          <a:p>
            <a:pPr marL="0" indent="0">
              <a:buNone/>
            </a:pPr>
            <a:endParaRPr lang="en-GB" sz="900" dirty="0">
              <a:latin typeface="Aptos Mono" panose="020B0009020202020204" pitchFamily="49" charset="0"/>
            </a:endParaRPr>
          </a:p>
          <a:p>
            <a:pPr marL="0" indent="0">
              <a:buNone/>
            </a:pPr>
            <a:r>
              <a:rPr lang="en-GB" sz="900" dirty="0">
                <a:solidFill>
                  <a:schemeClr val="bg2">
                    <a:lumMod val="75000"/>
                  </a:schemeClr>
                </a:solidFill>
                <a:latin typeface="Aptos Mono" panose="020B0009020202020204" pitchFamily="49" charset="0"/>
              </a:rPr>
              <a:t>  // Assert</a:t>
            </a:r>
          </a:p>
          <a:p>
            <a:pPr marL="0" indent="0">
              <a:buNone/>
            </a:pPr>
            <a:r>
              <a:rPr lang="en-GB" sz="900" dirty="0">
                <a:latin typeface="Aptos Mono" panose="020B0009020202020204" pitchFamily="49" charset="0"/>
              </a:rPr>
              <a:t>  </a:t>
            </a:r>
            <a:r>
              <a:rPr lang="en-GB" sz="900" dirty="0">
                <a:solidFill>
                  <a:srgbClr val="0070C0"/>
                </a:solidFill>
                <a:latin typeface="Aptos Mono" panose="020B0009020202020204" pitchFamily="49" charset="0"/>
              </a:rPr>
              <a:t>expect</a:t>
            </a:r>
            <a:r>
              <a:rPr lang="en-GB" sz="900" dirty="0">
                <a:latin typeface="Aptos Mono" panose="020B0009020202020204" pitchFamily="49" charset="0"/>
              </a:rPr>
              <a:t>(</a:t>
            </a:r>
            <a:r>
              <a:rPr lang="en-GB" sz="900" dirty="0" err="1">
                <a:latin typeface="Aptos Mono" panose="020B0009020202020204" pitchFamily="49" charset="0"/>
              </a:rPr>
              <a:t>fixture.nativeElement.textContent</a:t>
            </a:r>
            <a:r>
              <a:rPr lang="en-GB" sz="900" dirty="0">
                <a:latin typeface="Aptos Mono" panose="020B0009020202020204" pitchFamily="49" charset="0"/>
              </a:rPr>
              <a:t>).</a:t>
            </a:r>
            <a:r>
              <a:rPr lang="en-GB" sz="900" dirty="0" err="1">
                <a:solidFill>
                  <a:srgbClr val="0070C0"/>
                </a:solidFill>
                <a:latin typeface="Aptos Mono" panose="020B0009020202020204" pitchFamily="49" charset="0"/>
              </a:rPr>
              <a:t>toContain</a:t>
            </a:r>
            <a:r>
              <a:rPr lang="en-GB" sz="900" dirty="0">
                <a:latin typeface="Aptos Mono" panose="020B0009020202020204" pitchFamily="49" charset="0"/>
              </a:rPr>
              <a:t>(</a:t>
            </a:r>
            <a:r>
              <a:rPr lang="en-GB" sz="900" dirty="0">
                <a:solidFill>
                  <a:srgbClr val="00B050"/>
                </a:solidFill>
                <a:latin typeface="Aptos Mono" panose="020B0009020202020204" pitchFamily="49" charset="0"/>
              </a:rPr>
              <a:t>'Hello, user!'</a:t>
            </a:r>
            <a:r>
              <a:rPr lang="en-GB" sz="900" dirty="0">
                <a:latin typeface="Aptos Mono" panose="020B0009020202020204" pitchFamily="49" charset="0"/>
              </a:rPr>
              <a:t>);</a:t>
            </a:r>
          </a:p>
          <a:p>
            <a:pPr marL="0" indent="0">
              <a:buNone/>
            </a:pPr>
            <a:r>
              <a:rPr lang="en-GB" sz="900" dirty="0">
                <a:latin typeface="Aptos Mono" panose="020B0009020202020204" pitchFamily="49" charset="0"/>
              </a:rPr>
              <a:t>});</a:t>
            </a:r>
          </a:p>
        </p:txBody>
      </p:sp>
    </p:spTree>
    <p:extLst>
      <p:ext uri="{BB962C8B-B14F-4D97-AF65-F5344CB8AC3E}">
        <p14:creationId xmlns:p14="http://schemas.microsoft.com/office/powerpoint/2010/main" val="3024603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877E929-33ED-E878-00DF-E4B55A30762D}"/>
              </a:ext>
            </a:extLst>
          </p:cNvPr>
          <p:cNvSpPr>
            <a:spLocks noGrp="1"/>
          </p:cNvSpPr>
          <p:nvPr>
            <p:ph type="title"/>
          </p:nvPr>
        </p:nvSpPr>
        <p:spPr/>
        <p:txBody>
          <a:bodyPr/>
          <a:lstStyle/>
          <a:p>
            <a:r>
              <a:rPr lang="en-US" dirty="0"/>
              <a:t>Qualities of a good Unit Test</a:t>
            </a:r>
            <a:endParaRPr lang="en-GB" dirty="0"/>
          </a:p>
        </p:txBody>
      </p:sp>
      <p:sp>
        <p:nvSpPr>
          <p:cNvPr id="6" name="Content Placeholder 5">
            <a:extLst>
              <a:ext uri="{FF2B5EF4-FFF2-40B4-BE49-F238E27FC236}">
                <a16:creationId xmlns:a16="http://schemas.microsoft.com/office/drawing/2014/main" id="{E7507DF9-58C0-F0C4-795A-A5BE10626159}"/>
              </a:ext>
            </a:extLst>
          </p:cNvPr>
          <p:cNvSpPr>
            <a:spLocks noGrp="1"/>
          </p:cNvSpPr>
          <p:nvPr>
            <p:ph idx="1"/>
          </p:nvPr>
        </p:nvSpPr>
        <p:spPr/>
        <p:txBody>
          <a:bodyPr>
            <a:normAutofit fontScale="85000" lnSpcReduction="20000"/>
          </a:bodyPr>
          <a:lstStyle/>
          <a:p>
            <a:pPr>
              <a:buNone/>
            </a:pPr>
            <a:r>
              <a:rPr lang="en-GB" b="1" dirty="0"/>
              <a:t>A good unit test:</a:t>
            </a:r>
          </a:p>
          <a:p>
            <a:pPr>
              <a:buFont typeface="Arial" panose="020B0604020202020204" pitchFamily="34" charset="0"/>
              <a:buChar char="•"/>
            </a:pPr>
            <a:r>
              <a:rPr lang="en-GB" dirty="0"/>
              <a:t>Focuses on the CUT (Component Under Test)</a:t>
            </a:r>
          </a:p>
          <a:p>
            <a:pPr marL="457200" lvl="1" indent="0">
              <a:buNone/>
            </a:pPr>
            <a:r>
              <a:rPr lang="en-GB" dirty="0"/>
              <a:t>The single function, hook, service, or component you're validating</a:t>
            </a:r>
          </a:p>
          <a:p>
            <a:r>
              <a:rPr lang="en-GB" dirty="0"/>
              <a:t>Is Isolated</a:t>
            </a:r>
          </a:p>
          <a:p>
            <a:pPr marL="457200" lvl="1" indent="0">
              <a:buNone/>
            </a:pPr>
            <a:r>
              <a:rPr lang="en-GB" dirty="0"/>
              <a:t>No I/O, no real network or DB access — use </a:t>
            </a:r>
            <a:r>
              <a:rPr lang="en-GB" b="1" dirty="0"/>
              <a:t>test doubles</a:t>
            </a:r>
            <a:r>
              <a:rPr lang="en-GB" dirty="0"/>
              <a:t> (mocks, stubs, spies)</a:t>
            </a:r>
          </a:p>
          <a:p>
            <a:r>
              <a:rPr lang="en-GB" dirty="0"/>
              <a:t>Is Fast</a:t>
            </a:r>
          </a:p>
          <a:p>
            <a:pPr marL="457200" lvl="1" indent="0">
              <a:buNone/>
            </a:pPr>
            <a:r>
              <a:rPr lang="en-GB" dirty="0"/>
              <a:t>Runs in </a:t>
            </a:r>
            <a:r>
              <a:rPr lang="en-GB" b="1" dirty="0"/>
              <a:t>milliseconds</a:t>
            </a:r>
            <a:r>
              <a:rPr lang="en-GB" dirty="0"/>
              <a:t> — essential for quick feedback in TDD</a:t>
            </a:r>
          </a:p>
          <a:p>
            <a:r>
              <a:rPr lang="en-GB" dirty="0"/>
              <a:t>Is Independent</a:t>
            </a:r>
          </a:p>
          <a:p>
            <a:pPr marL="457200" lvl="1" indent="0">
              <a:buNone/>
            </a:pPr>
            <a:r>
              <a:rPr lang="en-GB" dirty="0"/>
              <a:t>Doesn’t rely on global state or test order — works on its own	</a:t>
            </a:r>
          </a:p>
          <a:p>
            <a:r>
              <a:rPr lang="en-GB" dirty="0"/>
              <a:t>Is Repeatable</a:t>
            </a:r>
          </a:p>
          <a:p>
            <a:pPr marL="457200" lvl="1" indent="0">
              <a:buNone/>
            </a:pPr>
            <a:r>
              <a:rPr lang="en-GB" dirty="0"/>
              <a:t>Same result every time — avoids flaky or non-deterministic behaviour</a:t>
            </a:r>
          </a:p>
          <a:p>
            <a:r>
              <a:rPr lang="en-GB" dirty="0"/>
              <a:t>Is Readable</a:t>
            </a:r>
          </a:p>
          <a:p>
            <a:pPr marL="457200" lvl="1" indent="0">
              <a:buNone/>
            </a:pPr>
            <a:r>
              <a:rPr lang="en-GB" dirty="0"/>
              <a:t>Clear and intentional — tells future </a:t>
            </a:r>
            <a:r>
              <a:rPr lang="en-GB" dirty="0" err="1"/>
              <a:t>devs</a:t>
            </a:r>
            <a:r>
              <a:rPr lang="en-GB" dirty="0"/>
              <a:t> what matters and why</a:t>
            </a:r>
          </a:p>
        </p:txBody>
      </p:sp>
    </p:spTree>
    <p:extLst>
      <p:ext uri="{BB962C8B-B14F-4D97-AF65-F5344CB8AC3E}">
        <p14:creationId xmlns:p14="http://schemas.microsoft.com/office/powerpoint/2010/main" val="3736317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17F0-226D-9C0A-1372-565B90D8ACE6}"/>
              </a:ext>
            </a:extLst>
          </p:cNvPr>
          <p:cNvSpPr>
            <a:spLocks noGrp="1"/>
          </p:cNvSpPr>
          <p:nvPr>
            <p:ph type="title"/>
          </p:nvPr>
        </p:nvSpPr>
        <p:spPr/>
        <p:txBody>
          <a:bodyPr/>
          <a:lstStyle/>
          <a:p>
            <a:r>
              <a:rPr lang="en-GB" dirty="0"/>
              <a:t>Implementation Example</a:t>
            </a:r>
          </a:p>
        </p:txBody>
      </p:sp>
      <p:sp>
        <p:nvSpPr>
          <p:cNvPr id="3" name="Content Placeholder 2">
            <a:extLst>
              <a:ext uri="{FF2B5EF4-FFF2-40B4-BE49-F238E27FC236}">
                <a16:creationId xmlns:a16="http://schemas.microsoft.com/office/drawing/2014/main" id="{113FFAAB-C3B3-9B6F-C375-FBF00B519295}"/>
              </a:ext>
            </a:extLst>
          </p:cNvPr>
          <p:cNvSpPr>
            <a:spLocks noGrp="1"/>
          </p:cNvSpPr>
          <p:nvPr>
            <p:ph idx="1"/>
          </p:nvPr>
        </p:nvSpPr>
        <p:spPr/>
        <p:txBody>
          <a:bodyPr>
            <a:normAutofit/>
          </a:bodyPr>
          <a:lstStyle/>
          <a:p>
            <a:pPr marL="0" indent="0">
              <a:buNone/>
            </a:pPr>
            <a:r>
              <a:rPr lang="en-GB" dirty="0"/>
              <a:t>Make the Test Pass — Then Stop</a:t>
            </a:r>
          </a:p>
          <a:p>
            <a:pPr marL="0" indent="0">
              <a:buNone/>
            </a:pPr>
            <a:r>
              <a:rPr lang="en-GB" sz="2000" dirty="0">
                <a:solidFill>
                  <a:srgbClr val="7030A0"/>
                </a:solidFill>
                <a:latin typeface="Aptos Mono" panose="020B0009020202020204" pitchFamily="49" charset="0"/>
              </a:rPr>
              <a:t>function</a:t>
            </a:r>
            <a:r>
              <a:rPr lang="en-GB" sz="2000" dirty="0">
                <a:latin typeface="Aptos Mono" panose="020B0009020202020204" pitchFamily="49" charset="0"/>
              </a:rPr>
              <a:t> </a:t>
            </a:r>
            <a:r>
              <a:rPr lang="en-GB" sz="2000" dirty="0">
                <a:solidFill>
                  <a:srgbClr val="0070C0"/>
                </a:solidFill>
                <a:latin typeface="Aptos Mono" panose="020B0009020202020204" pitchFamily="49" charset="0"/>
              </a:rPr>
              <a:t>Greeting</a:t>
            </a:r>
            <a:r>
              <a:rPr lang="en-GB" sz="2000" dirty="0">
                <a:latin typeface="Aptos Mono" panose="020B0009020202020204" pitchFamily="49" charset="0"/>
              </a:rPr>
              <a:t>() {</a:t>
            </a:r>
          </a:p>
          <a:p>
            <a:pPr marL="0" indent="0">
              <a:buNone/>
            </a:pPr>
            <a:r>
              <a:rPr lang="en-GB" sz="2000" dirty="0">
                <a:latin typeface="Aptos Mono" panose="020B0009020202020204" pitchFamily="49" charset="0"/>
              </a:rPr>
              <a:t>  </a:t>
            </a:r>
            <a:r>
              <a:rPr lang="en-GB" sz="2000" dirty="0" err="1">
                <a:solidFill>
                  <a:srgbClr val="7030A0"/>
                </a:solidFill>
                <a:latin typeface="Aptos Mono" panose="020B0009020202020204" pitchFamily="49" charset="0"/>
              </a:rPr>
              <a:t>const</a:t>
            </a:r>
            <a:r>
              <a:rPr lang="en-GB" sz="2000" dirty="0">
                <a:latin typeface="Aptos Mono" panose="020B0009020202020204" pitchFamily="49" charset="0"/>
              </a:rPr>
              <a:t> [</a:t>
            </a:r>
            <a:r>
              <a:rPr lang="en-GB" sz="2000" dirty="0" err="1">
                <a:latin typeface="Aptos Mono" panose="020B0009020202020204" pitchFamily="49" charset="0"/>
              </a:rPr>
              <a:t>showMessage</a:t>
            </a:r>
            <a:r>
              <a:rPr lang="en-GB" sz="2000" dirty="0">
                <a:latin typeface="Aptos Mono" panose="020B0009020202020204" pitchFamily="49" charset="0"/>
              </a:rPr>
              <a:t>, </a:t>
            </a:r>
            <a:r>
              <a:rPr lang="en-GB" sz="2000" dirty="0" err="1">
                <a:latin typeface="Aptos Mono" panose="020B0009020202020204" pitchFamily="49" charset="0"/>
              </a:rPr>
              <a:t>setShowMessage</a:t>
            </a:r>
            <a:r>
              <a:rPr lang="en-GB" sz="2000" dirty="0">
                <a:latin typeface="Aptos Mono" panose="020B0009020202020204" pitchFamily="49" charset="0"/>
              </a:rPr>
              <a:t>] = </a:t>
            </a:r>
            <a:r>
              <a:rPr lang="en-GB" sz="2000" dirty="0" err="1">
                <a:solidFill>
                  <a:srgbClr val="0070C0"/>
                </a:solidFill>
                <a:latin typeface="Aptos Mono" panose="020B0009020202020204" pitchFamily="49" charset="0"/>
              </a:rPr>
              <a:t>useState</a:t>
            </a:r>
            <a:r>
              <a:rPr lang="en-GB" sz="2000" dirty="0">
                <a:latin typeface="Aptos Mono" panose="020B0009020202020204" pitchFamily="49" charset="0"/>
              </a:rPr>
              <a:t>(</a:t>
            </a:r>
            <a:r>
              <a:rPr lang="en-GB" sz="2000" dirty="0">
                <a:solidFill>
                  <a:schemeClr val="accent1">
                    <a:lumMod val="60000"/>
                    <a:lumOff val="40000"/>
                  </a:schemeClr>
                </a:solidFill>
                <a:latin typeface="Aptos Mono" panose="020B0009020202020204" pitchFamily="49" charset="0"/>
              </a:rPr>
              <a:t>false</a:t>
            </a:r>
            <a:r>
              <a:rPr lang="en-GB" sz="2000" dirty="0">
                <a:latin typeface="Aptos Mono" panose="020B0009020202020204" pitchFamily="49" charset="0"/>
              </a:rPr>
              <a:t>);</a:t>
            </a:r>
          </a:p>
          <a:p>
            <a:pPr marL="0" indent="0">
              <a:buNone/>
            </a:pPr>
            <a:r>
              <a:rPr lang="en-GB" sz="2000" dirty="0">
                <a:latin typeface="Aptos Mono" panose="020B0009020202020204" pitchFamily="49" charset="0"/>
              </a:rPr>
              <a:t>  </a:t>
            </a:r>
            <a:r>
              <a:rPr lang="en-GB" sz="2000" dirty="0">
                <a:solidFill>
                  <a:srgbClr val="7030A0"/>
                </a:solidFill>
                <a:latin typeface="Aptos Mono" panose="020B0009020202020204" pitchFamily="49" charset="0"/>
              </a:rPr>
              <a:t>return</a:t>
            </a:r>
            <a:r>
              <a:rPr lang="en-GB" sz="2000" dirty="0">
                <a:latin typeface="Aptos Mono" panose="020B0009020202020204" pitchFamily="49" charset="0"/>
              </a:rPr>
              <a:t> (</a:t>
            </a:r>
          </a:p>
          <a:p>
            <a:pPr marL="0" indent="0">
              <a:buNone/>
            </a:pPr>
            <a:r>
              <a:rPr lang="en-GB" sz="2000" dirty="0">
                <a:latin typeface="Aptos Mono" panose="020B0009020202020204" pitchFamily="49" charset="0"/>
              </a:rPr>
              <a:t>    &lt;</a:t>
            </a:r>
            <a:r>
              <a:rPr lang="en-GB" sz="2000" dirty="0">
                <a:solidFill>
                  <a:srgbClr val="FF0000"/>
                </a:solidFill>
                <a:latin typeface="Aptos Mono" panose="020B0009020202020204" pitchFamily="49" charset="0"/>
              </a:rPr>
              <a:t>div</a:t>
            </a:r>
            <a:r>
              <a:rPr lang="en-GB" sz="2000" dirty="0">
                <a:latin typeface="Aptos Mono" panose="020B0009020202020204" pitchFamily="49" charset="0"/>
              </a:rPr>
              <a:t>&gt;</a:t>
            </a:r>
          </a:p>
          <a:p>
            <a:pPr marL="0" indent="0">
              <a:buNone/>
            </a:pPr>
            <a:r>
              <a:rPr lang="en-GB" sz="2000" dirty="0">
                <a:latin typeface="Aptos Mono" panose="020B0009020202020204" pitchFamily="49" charset="0"/>
              </a:rPr>
              <a:t>      &lt;</a:t>
            </a:r>
            <a:r>
              <a:rPr lang="en-GB" sz="2000" dirty="0">
                <a:solidFill>
                  <a:srgbClr val="FF0000"/>
                </a:solidFill>
                <a:latin typeface="Aptos Mono" panose="020B0009020202020204" pitchFamily="49" charset="0"/>
              </a:rPr>
              <a:t>button</a:t>
            </a:r>
            <a:r>
              <a:rPr lang="en-GB" sz="2000" dirty="0">
                <a:latin typeface="Aptos Mono" panose="020B0009020202020204" pitchFamily="49" charset="0"/>
              </a:rPr>
              <a:t> </a:t>
            </a:r>
            <a:r>
              <a:rPr lang="en-GB" sz="2000" dirty="0" err="1">
                <a:solidFill>
                  <a:srgbClr val="996600"/>
                </a:solidFill>
                <a:latin typeface="Aptos Mono" panose="020B0009020202020204" pitchFamily="49" charset="0"/>
              </a:rPr>
              <a:t>onClick</a:t>
            </a:r>
            <a:r>
              <a:rPr lang="en-GB" sz="2000" dirty="0">
                <a:latin typeface="Aptos Mono" panose="020B0009020202020204" pitchFamily="49" charset="0"/>
              </a:rPr>
              <a:t>=</a:t>
            </a:r>
            <a:r>
              <a:rPr lang="en-GB" sz="2000" dirty="0">
                <a:solidFill>
                  <a:srgbClr val="00B050"/>
                </a:solidFill>
                <a:latin typeface="Aptos Mono" panose="020B0009020202020204" pitchFamily="49" charset="0"/>
              </a:rPr>
              <a:t>{()</a:t>
            </a:r>
            <a:r>
              <a:rPr lang="en-GB" sz="2000" dirty="0">
                <a:latin typeface="Aptos Mono" panose="020B0009020202020204" pitchFamily="49" charset="0"/>
              </a:rPr>
              <a:t> =&gt; </a:t>
            </a:r>
            <a:r>
              <a:rPr lang="en-GB" sz="2000" dirty="0" err="1">
                <a:latin typeface="Aptos Mono" panose="020B0009020202020204" pitchFamily="49" charset="0"/>
              </a:rPr>
              <a:t>setShowMessage</a:t>
            </a:r>
            <a:r>
              <a:rPr lang="en-GB" sz="2000" dirty="0">
                <a:latin typeface="Aptos Mono" panose="020B0009020202020204" pitchFamily="49" charset="0"/>
              </a:rPr>
              <a:t>(true)}&gt;Say hi&lt;/</a:t>
            </a:r>
            <a:r>
              <a:rPr lang="en-GB" sz="2000" dirty="0">
                <a:solidFill>
                  <a:srgbClr val="FF0000"/>
                </a:solidFill>
                <a:latin typeface="Aptos Mono" panose="020B0009020202020204" pitchFamily="49" charset="0"/>
              </a:rPr>
              <a:t>button</a:t>
            </a:r>
            <a:r>
              <a:rPr lang="en-GB" sz="2000" dirty="0">
                <a:latin typeface="Aptos Mono" panose="020B0009020202020204" pitchFamily="49" charset="0"/>
              </a:rPr>
              <a:t>&gt;</a:t>
            </a:r>
          </a:p>
          <a:p>
            <a:pPr marL="0" indent="0">
              <a:buNone/>
            </a:pPr>
            <a:r>
              <a:rPr lang="en-GB" sz="2000" dirty="0">
                <a:latin typeface="Aptos Mono" panose="020B0009020202020204" pitchFamily="49" charset="0"/>
              </a:rPr>
              <a:t>      {</a:t>
            </a:r>
            <a:r>
              <a:rPr lang="en-GB" sz="2000" dirty="0" err="1">
                <a:latin typeface="Aptos Mono" panose="020B0009020202020204" pitchFamily="49" charset="0"/>
              </a:rPr>
              <a:t>showMessage</a:t>
            </a:r>
            <a:r>
              <a:rPr lang="en-GB" sz="2000" dirty="0">
                <a:latin typeface="Aptos Mono" panose="020B0009020202020204" pitchFamily="49" charset="0"/>
              </a:rPr>
              <a:t> &amp;&amp; &lt;</a:t>
            </a:r>
            <a:r>
              <a:rPr lang="en-GB" sz="2000" dirty="0">
                <a:solidFill>
                  <a:srgbClr val="FF0000"/>
                </a:solidFill>
                <a:latin typeface="Aptos Mono" panose="020B0009020202020204" pitchFamily="49" charset="0"/>
              </a:rPr>
              <a:t>p</a:t>
            </a:r>
            <a:r>
              <a:rPr lang="en-GB" sz="2000" dirty="0">
                <a:latin typeface="Aptos Mono" panose="020B0009020202020204" pitchFamily="49" charset="0"/>
              </a:rPr>
              <a:t>&gt;Hello, user!&lt;/</a:t>
            </a:r>
            <a:r>
              <a:rPr lang="en-GB" sz="2000" dirty="0">
                <a:solidFill>
                  <a:srgbClr val="FF0000"/>
                </a:solidFill>
                <a:latin typeface="Aptos Mono" panose="020B0009020202020204" pitchFamily="49" charset="0"/>
              </a:rPr>
              <a:t>p</a:t>
            </a:r>
            <a:r>
              <a:rPr lang="en-GB" sz="2000" dirty="0">
                <a:latin typeface="Aptos Mono" panose="020B0009020202020204" pitchFamily="49" charset="0"/>
              </a:rPr>
              <a:t>&gt;}</a:t>
            </a:r>
          </a:p>
          <a:p>
            <a:pPr marL="0" indent="0">
              <a:buNone/>
            </a:pPr>
            <a:r>
              <a:rPr lang="en-GB" sz="2000" dirty="0">
                <a:latin typeface="Aptos Mono" panose="020B0009020202020204" pitchFamily="49" charset="0"/>
              </a:rPr>
              <a:t>    &lt;/</a:t>
            </a:r>
            <a:r>
              <a:rPr lang="en-GB" sz="2000" dirty="0">
                <a:solidFill>
                  <a:srgbClr val="FF0000"/>
                </a:solidFill>
                <a:latin typeface="Aptos Mono" panose="020B0009020202020204" pitchFamily="49" charset="0"/>
              </a:rPr>
              <a:t>div</a:t>
            </a:r>
            <a:r>
              <a:rPr lang="en-GB" sz="2000" dirty="0">
                <a:latin typeface="Aptos Mono" panose="020B0009020202020204" pitchFamily="49" charset="0"/>
              </a:rPr>
              <a:t>&gt;</a:t>
            </a:r>
          </a:p>
          <a:p>
            <a:pPr marL="0" indent="0">
              <a:buNone/>
            </a:pPr>
            <a:r>
              <a:rPr lang="en-GB" sz="2000" dirty="0">
                <a:latin typeface="Aptos Mono" panose="020B0009020202020204" pitchFamily="49" charset="0"/>
              </a:rPr>
              <a:t>  );</a:t>
            </a:r>
          </a:p>
          <a:p>
            <a:pPr marL="0" indent="0">
              <a:buNone/>
            </a:pPr>
            <a:r>
              <a:rPr lang="en-GB" sz="2000" dirty="0">
                <a:latin typeface="Aptos Mono" panose="020B0009020202020204" pitchFamily="49" charset="0"/>
              </a:rPr>
              <a:t>}</a:t>
            </a:r>
          </a:p>
        </p:txBody>
      </p:sp>
    </p:spTree>
    <p:extLst>
      <p:ext uri="{BB962C8B-B14F-4D97-AF65-F5344CB8AC3E}">
        <p14:creationId xmlns:p14="http://schemas.microsoft.com/office/powerpoint/2010/main" val="4131160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829CC-20D2-492B-18D6-3714C2C6588B}"/>
              </a:ext>
            </a:extLst>
          </p:cNvPr>
          <p:cNvSpPr>
            <a:spLocks noGrp="1"/>
          </p:cNvSpPr>
          <p:nvPr>
            <p:ph type="title"/>
          </p:nvPr>
        </p:nvSpPr>
        <p:spPr/>
        <p:txBody>
          <a:bodyPr/>
          <a:lstStyle/>
          <a:p>
            <a:r>
              <a:rPr lang="en-GB" dirty="0"/>
              <a:t>What is Snapshot Testing?</a:t>
            </a:r>
          </a:p>
        </p:txBody>
      </p:sp>
      <p:sp>
        <p:nvSpPr>
          <p:cNvPr id="3" name="Content Placeholder 2">
            <a:extLst>
              <a:ext uri="{FF2B5EF4-FFF2-40B4-BE49-F238E27FC236}">
                <a16:creationId xmlns:a16="http://schemas.microsoft.com/office/drawing/2014/main" id="{2FFB631F-FF53-141D-F7A9-E872EE5433E2}"/>
              </a:ext>
            </a:extLst>
          </p:cNvPr>
          <p:cNvSpPr>
            <a:spLocks noGrp="1"/>
          </p:cNvSpPr>
          <p:nvPr>
            <p:ph idx="1"/>
          </p:nvPr>
        </p:nvSpPr>
        <p:spPr/>
        <p:txBody>
          <a:bodyPr>
            <a:normAutofit fontScale="92500" lnSpcReduction="10000"/>
          </a:bodyPr>
          <a:lstStyle/>
          <a:p>
            <a:r>
              <a:rPr lang="en-GB" dirty="0"/>
              <a:t>Captures a component’s rendered output (DOM structure)  </a:t>
            </a:r>
          </a:p>
          <a:p>
            <a:r>
              <a:rPr lang="en-GB" dirty="0"/>
              <a:t>Compares against a stored reference snapshot  </a:t>
            </a:r>
          </a:p>
          <a:p>
            <a:r>
              <a:rPr lang="en-GB" dirty="0"/>
              <a:t>Fails if anything changes — helpful for UI regressions</a:t>
            </a:r>
          </a:p>
          <a:p>
            <a:r>
              <a:rPr lang="en-GB" dirty="0"/>
              <a:t>When it’s useful:      </a:t>
            </a:r>
          </a:p>
          <a:p>
            <a:pPr lvl="1"/>
            <a:r>
              <a:rPr lang="en-GB" dirty="0"/>
              <a:t>Presentational components (e.g. cards, modals, menus)      </a:t>
            </a:r>
          </a:p>
          <a:p>
            <a:pPr lvl="1"/>
            <a:r>
              <a:rPr lang="en-GB" dirty="0"/>
              <a:t>Static content, layout consistency      </a:t>
            </a:r>
          </a:p>
          <a:p>
            <a:pPr lvl="1"/>
            <a:r>
              <a:rPr lang="en-GB" dirty="0"/>
              <a:t>Only on stable UI — not rapidly changing logic  </a:t>
            </a:r>
          </a:p>
          <a:p>
            <a:r>
              <a:rPr lang="en-GB" dirty="0"/>
              <a:t>Watch out for:      </a:t>
            </a:r>
          </a:p>
          <a:p>
            <a:pPr lvl="1"/>
            <a:r>
              <a:rPr lang="en-GB" dirty="0"/>
              <a:t>Snapshot fatigue: hard to review large diffs      </a:t>
            </a:r>
          </a:p>
          <a:p>
            <a:pPr lvl="1"/>
            <a:r>
              <a:rPr lang="en-GB" dirty="0"/>
              <a:t>Overuse = brittle tests      </a:t>
            </a:r>
          </a:p>
          <a:p>
            <a:pPr lvl="1"/>
            <a:r>
              <a:rPr lang="en-GB" dirty="0"/>
              <a:t>Prefer semantic assertions for behaviour</a:t>
            </a:r>
          </a:p>
        </p:txBody>
      </p:sp>
    </p:spTree>
    <p:extLst>
      <p:ext uri="{BB962C8B-B14F-4D97-AF65-F5344CB8AC3E}">
        <p14:creationId xmlns:p14="http://schemas.microsoft.com/office/powerpoint/2010/main" val="3571679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D518-C1A6-66CB-F6FD-78C8FE4B0CB6}"/>
              </a:ext>
            </a:extLst>
          </p:cNvPr>
          <p:cNvSpPr>
            <a:spLocks noGrp="1"/>
          </p:cNvSpPr>
          <p:nvPr>
            <p:ph type="title"/>
          </p:nvPr>
        </p:nvSpPr>
        <p:spPr/>
        <p:txBody>
          <a:bodyPr/>
          <a:lstStyle/>
          <a:p>
            <a:r>
              <a:rPr lang="en-US" dirty="0"/>
              <a:t>Example React Snapshot</a:t>
            </a:r>
            <a:endParaRPr lang="en-GB" dirty="0"/>
          </a:p>
        </p:txBody>
      </p:sp>
      <p:sp>
        <p:nvSpPr>
          <p:cNvPr id="3" name="Content Placeholder 2">
            <a:extLst>
              <a:ext uri="{FF2B5EF4-FFF2-40B4-BE49-F238E27FC236}">
                <a16:creationId xmlns:a16="http://schemas.microsoft.com/office/drawing/2014/main" id="{D89224CA-0BF7-127A-FB23-F26F66F06895}"/>
              </a:ext>
            </a:extLst>
          </p:cNvPr>
          <p:cNvSpPr>
            <a:spLocks noGrp="1"/>
          </p:cNvSpPr>
          <p:nvPr>
            <p:ph idx="1"/>
          </p:nvPr>
        </p:nvSpPr>
        <p:spPr/>
        <p:txBody>
          <a:bodyPr>
            <a:normAutofit/>
          </a:bodyPr>
          <a:lstStyle/>
          <a:p>
            <a:pPr marL="0" indent="0">
              <a:buNone/>
            </a:pPr>
            <a:r>
              <a:rPr lang="en-GB" sz="2000" dirty="0">
                <a:solidFill>
                  <a:srgbClr val="0070C0"/>
                </a:solidFill>
                <a:latin typeface="Aptos Mono" panose="020B0009020202020204" pitchFamily="49" charset="0"/>
              </a:rPr>
              <a:t>it</a:t>
            </a:r>
            <a:r>
              <a:rPr lang="en-GB" sz="2000" dirty="0">
                <a:latin typeface="Aptos Mono" panose="020B0009020202020204" pitchFamily="49" charset="0"/>
              </a:rPr>
              <a:t>(</a:t>
            </a:r>
            <a:r>
              <a:rPr lang="en-GB" sz="2000" dirty="0">
                <a:solidFill>
                  <a:srgbClr val="00B050"/>
                </a:solidFill>
                <a:latin typeface="Aptos Mono" panose="020B0009020202020204" pitchFamily="49" charset="0"/>
              </a:rPr>
              <a:t>'matches snapshot'</a:t>
            </a:r>
            <a:r>
              <a:rPr lang="en-GB" sz="2000" dirty="0">
                <a:latin typeface="Aptos Mono" panose="020B0009020202020204" pitchFamily="49" charset="0"/>
              </a:rPr>
              <a:t>, () =&gt; {   </a:t>
            </a:r>
          </a:p>
          <a:p>
            <a:pPr marL="0" indent="0">
              <a:buNone/>
            </a:pPr>
            <a:r>
              <a:rPr lang="en-GB" sz="2000" dirty="0">
                <a:latin typeface="Aptos Mono" panose="020B0009020202020204" pitchFamily="49" charset="0"/>
              </a:rPr>
              <a:t>	</a:t>
            </a:r>
            <a:r>
              <a:rPr lang="en-GB" sz="2000" dirty="0" err="1">
                <a:solidFill>
                  <a:srgbClr val="7030A0"/>
                </a:solidFill>
                <a:latin typeface="Aptos Mono" panose="020B0009020202020204" pitchFamily="49" charset="0"/>
              </a:rPr>
              <a:t>const</a:t>
            </a:r>
            <a:r>
              <a:rPr lang="en-GB" sz="2000" dirty="0">
                <a:latin typeface="Aptos Mono" panose="020B0009020202020204" pitchFamily="49" charset="0"/>
              </a:rPr>
              <a:t> { </a:t>
            </a:r>
            <a:r>
              <a:rPr lang="en-GB" sz="2000" dirty="0" err="1">
                <a:latin typeface="Aptos Mono" panose="020B0009020202020204" pitchFamily="49" charset="0"/>
              </a:rPr>
              <a:t>asFragment</a:t>
            </a:r>
            <a:r>
              <a:rPr lang="en-GB" sz="2000" dirty="0">
                <a:latin typeface="Aptos Mono" panose="020B0009020202020204" pitchFamily="49" charset="0"/>
              </a:rPr>
              <a:t> } = </a:t>
            </a:r>
            <a:r>
              <a:rPr lang="en-GB" sz="2000" dirty="0">
                <a:solidFill>
                  <a:srgbClr val="0070C0"/>
                </a:solidFill>
                <a:latin typeface="Aptos Mono" panose="020B0009020202020204" pitchFamily="49" charset="0"/>
              </a:rPr>
              <a:t>render</a:t>
            </a:r>
            <a:r>
              <a:rPr lang="en-GB" sz="2000" dirty="0">
                <a:latin typeface="Aptos Mono" panose="020B0009020202020204" pitchFamily="49" charset="0"/>
              </a:rPr>
              <a:t>(&lt;</a:t>
            </a:r>
            <a:r>
              <a:rPr lang="en-GB" sz="2000" dirty="0" err="1">
                <a:solidFill>
                  <a:srgbClr val="FF0000"/>
                </a:solidFill>
                <a:latin typeface="Aptos Mono" panose="020B0009020202020204" pitchFamily="49" charset="0"/>
              </a:rPr>
              <a:t>ProfileCard</a:t>
            </a:r>
            <a:r>
              <a:rPr lang="en-GB" sz="2000" dirty="0">
                <a:latin typeface="Aptos Mono" panose="020B0009020202020204" pitchFamily="49" charset="0"/>
              </a:rPr>
              <a:t> name=</a:t>
            </a:r>
            <a:r>
              <a:rPr lang="en-GB" sz="2000" dirty="0">
                <a:solidFill>
                  <a:srgbClr val="00B050"/>
                </a:solidFill>
                <a:latin typeface="Aptos Mono" panose="020B0009020202020204" pitchFamily="49" charset="0"/>
              </a:rPr>
              <a:t>“Hugh"</a:t>
            </a:r>
            <a:r>
              <a:rPr lang="en-GB" sz="2000" dirty="0">
                <a:latin typeface="Aptos Mono" panose="020B0009020202020204" pitchFamily="49" charset="0"/>
              </a:rPr>
              <a:t> /&gt;);   	</a:t>
            </a:r>
            <a:r>
              <a:rPr lang="en-GB" sz="2000" dirty="0">
                <a:solidFill>
                  <a:srgbClr val="0070C0"/>
                </a:solidFill>
                <a:latin typeface="Aptos Mono" panose="020B0009020202020204" pitchFamily="49" charset="0"/>
              </a:rPr>
              <a:t>expect</a:t>
            </a:r>
            <a:r>
              <a:rPr lang="en-GB" sz="2000" dirty="0">
                <a:latin typeface="Aptos Mono" panose="020B0009020202020204" pitchFamily="49" charset="0"/>
              </a:rPr>
              <a:t>(</a:t>
            </a:r>
            <a:r>
              <a:rPr lang="en-GB" sz="2000" dirty="0" err="1">
                <a:solidFill>
                  <a:srgbClr val="0070C0"/>
                </a:solidFill>
                <a:latin typeface="Aptos Mono" panose="020B0009020202020204" pitchFamily="49" charset="0"/>
              </a:rPr>
              <a:t>asFragment</a:t>
            </a:r>
            <a:r>
              <a:rPr lang="en-GB" sz="2000" dirty="0">
                <a:latin typeface="Aptos Mono" panose="020B0009020202020204" pitchFamily="49" charset="0"/>
              </a:rPr>
              <a:t>()).</a:t>
            </a:r>
            <a:r>
              <a:rPr lang="en-GB" sz="2000" dirty="0" err="1">
                <a:solidFill>
                  <a:srgbClr val="0070C0"/>
                </a:solidFill>
                <a:latin typeface="Aptos Mono" panose="020B0009020202020204" pitchFamily="49" charset="0"/>
              </a:rPr>
              <a:t>toMatchSnapshot</a:t>
            </a:r>
            <a:r>
              <a:rPr lang="en-GB" sz="2000" dirty="0">
                <a:latin typeface="Aptos Mono" panose="020B0009020202020204" pitchFamily="49" charset="0"/>
              </a:rPr>
              <a:t>(); </a:t>
            </a:r>
          </a:p>
          <a:p>
            <a:pPr marL="0" indent="0">
              <a:buNone/>
            </a:pPr>
            <a:r>
              <a:rPr lang="en-GB" sz="2000" dirty="0">
                <a:latin typeface="Aptos Mono" panose="020B0009020202020204" pitchFamily="49" charset="0"/>
              </a:rPr>
              <a:t>});</a:t>
            </a:r>
          </a:p>
        </p:txBody>
      </p:sp>
    </p:spTree>
    <p:extLst>
      <p:ext uri="{BB962C8B-B14F-4D97-AF65-F5344CB8AC3E}">
        <p14:creationId xmlns:p14="http://schemas.microsoft.com/office/powerpoint/2010/main" val="4098038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1478A-B46B-83A4-2776-ECFB896D0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BB4E0-704E-DB54-134D-442A27B01A8E}"/>
              </a:ext>
            </a:extLst>
          </p:cNvPr>
          <p:cNvSpPr>
            <a:spLocks noGrp="1"/>
          </p:cNvSpPr>
          <p:nvPr>
            <p:ph type="title"/>
          </p:nvPr>
        </p:nvSpPr>
        <p:spPr/>
        <p:txBody>
          <a:bodyPr/>
          <a:lstStyle/>
          <a:p>
            <a:r>
              <a:rPr lang="en-GB" dirty="0"/>
              <a:t>Administration</a:t>
            </a:r>
          </a:p>
        </p:txBody>
      </p:sp>
      <p:sp>
        <p:nvSpPr>
          <p:cNvPr id="3" name="Content Placeholder 2">
            <a:extLst>
              <a:ext uri="{FF2B5EF4-FFF2-40B4-BE49-F238E27FC236}">
                <a16:creationId xmlns:a16="http://schemas.microsoft.com/office/drawing/2014/main" id="{763DF0C3-B485-A11F-C9FE-99868F443BD0}"/>
              </a:ext>
            </a:extLst>
          </p:cNvPr>
          <p:cNvSpPr>
            <a:spLocks noGrp="1"/>
          </p:cNvSpPr>
          <p:nvPr>
            <p:ph idx="1"/>
          </p:nvPr>
        </p:nvSpPr>
        <p:spPr/>
        <p:txBody>
          <a:bodyPr>
            <a:normAutofit fontScale="47500" lnSpcReduction="20000"/>
          </a:bodyPr>
          <a:lstStyle/>
          <a:p>
            <a:pPr>
              <a:buNone/>
            </a:pPr>
            <a:r>
              <a:rPr lang="en-GB" sz="5900" b="1" dirty="0">
                <a:latin typeface="+mj-lt"/>
              </a:rPr>
              <a:t>Access</a:t>
            </a:r>
            <a:endParaRPr lang="en-GB" sz="5000" b="1" dirty="0">
              <a:latin typeface="+mj-lt"/>
            </a:endParaRPr>
          </a:p>
          <a:p>
            <a:pPr>
              <a:buFont typeface="Arial" panose="020B0604020202020204" pitchFamily="34" charset="0"/>
              <a:buChar char="•"/>
            </a:pPr>
            <a:r>
              <a:rPr lang="en-GB" sz="4000" dirty="0"/>
              <a:t>Virtual lab : </a:t>
            </a:r>
            <a:r>
              <a:rPr lang="en-GB" sz="5100" dirty="0">
                <a:solidFill>
                  <a:schemeClr val="bg1"/>
                </a:solidFill>
                <a:highlight>
                  <a:srgbClr val="FF0000"/>
                </a:highlight>
              </a:rPr>
              <a:t>[</a:t>
            </a:r>
            <a:r>
              <a:rPr lang="en-GB" sz="5100" b="1" dirty="0">
                <a:solidFill>
                  <a:schemeClr val="bg1"/>
                </a:solidFill>
                <a:highlight>
                  <a:srgbClr val="FF0000"/>
                </a:highlight>
              </a:rPr>
              <a:t>PROVIDED FROM US PROBABLY – need to double check]</a:t>
            </a:r>
          </a:p>
          <a:p>
            <a:pPr>
              <a:buFont typeface="Arial" panose="020B0604020202020204" pitchFamily="34" charset="0"/>
              <a:buChar char="•"/>
            </a:pPr>
            <a:r>
              <a:rPr lang="en-GB" sz="4000" dirty="0"/>
              <a:t>Project starter code: </a:t>
            </a:r>
            <a:r>
              <a:rPr lang="en-GB" sz="4000" b="1" dirty="0">
                <a:solidFill>
                  <a:schemeClr val="bg1"/>
                </a:solidFill>
                <a:highlight>
                  <a:srgbClr val="FF0000"/>
                </a:highlight>
              </a:rPr>
              <a:t>cloned from repo or from provided docs</a:t>
            </a:r>
          </a:p>
          <a:p>
            <a:pPr>
              <a:buFont typeface="Arial" panose="020B0604020202020204" pitchFamily="34" charset="0"/>
              <a:buChar char="•"/>
            </a:pPr>
            <a:r>
              <a:rPr lang="en-GB" sz="4000" dirty="0"/>
              <a:t>Tools: Node.js, VS Code, browser </a:t>
            </a:r>
            <a:r>
              <a:rPr lang="en-GB" sz="4000" dirty="0" err="1"/>
              <a:t>devtools</a:t>
            </a:r>
            <a:r>
              <a:rPr lang="en-GB" sz="4000" dirty="0"/>
              <a:t>, test runner (Jest)</a:t>
            </a:r>
          </a:p>
          <a:p>
            <a:pPr>
              <a:buNone/>
            </a:pPr>
            <a:r>
              <a:rPr lang="en-GB" sz="5900" b="1" dirty="0">
                <a:latin typeface="+mj-lt"/>
              </a:rPr>
              <a:t>Schedule</a:t>
            </a:r>
            <a:endParaRPr lang="en-GB" sz="4000" b="1" dirty="0">
              <a:latin typeface="+mj-lt"/>
            </a:endParaRPr>
          </a:p>
          <a:p>
            <a:pPr>
              <a:buFont typeface="Arial" panose="020B0604020202020204" pitchFamily="34" charset="0"/>
              <a:buChar char="•"/>
            </a:pPr>
            <a:r>
              <a:rPr lang="en-GB" sz="4000" dirty="0"/>
              <a:t>Morning: 9:30 – 12:30</a:t>
            </a:r>
          </a:p>
          <a:p>
            <a:pPr>
              <a:buFont typeface="Arial" panose="020B0604020202020204" pitchFamily="34" charset="0"/>
              <a:buChar char="•"/>
            </a:pPr>
            <a:r>
              <a:rPr lang="en-GB" sz="4000" dirty="0"/>
              <a:t>Afternoon: 1:30 – 5:00</a:t>
            </a:r>
          </a:p>
          <a:p>
            <a:pPr>
              <a:buFont typeface="Arial" panose="020B0604020202020204" pitchFamily="34" charset="0"/>
              <a:buChar char="•"/>
            </a:pPr>
            <a:r>
              <a:rPr lang="en-GB" sz="4000" dirty="0"/>
              <a:t>Breaks: 10:45 &amp; 3:15 (15 mins)</a:t>
            </a:r>
          </a:p>
          <a:p>
            <a:pPr>
              <a:buFont typeface="Arial" panose="020B0604020202020204" pitchFamily="34" charset="0"/>
              <a:buChar char="•"/>
            </a:pPr>
            <a:r>
              <a:rPr lang="en-GB" sz="4000" dirty="0"/>
              <a:t>Lunch: 12:30 – 1:30</a:t>
            </a:r>
          </a:p>
          <a:p>
            <a:pPr>
              <a:buNone/>
            </a:pPr>
            <a:r>
              <a:rPr lang="en-GB" sz="5900" b="1" dirty="0">
                <a:latin typeface="+mj-lt"/>
              </a:rPr>
              <a:t>Support</a:t>
            </a:r>
            <a:endParaRPr lang="en-GB" sz="6000" b="1" dirty="0">
              <a:latin typeface="+mj-lt"/>
            </a:endParaRPr>
          </a:p>
          <a:p>
            <a:pPr>
              <a:buFont typeface="Arial" panose="020B0604020202020204" pitchFamily="34" charset="0"/>
              <a:buChar char="•"/>
            </a:pPr>
            <a:r>
              <a:rPr lang="en-GB" sz="4000" dirty="0"/>
              <a:t>Technical issues:</a:t>
            </a:r>
            <a:r>
              <a:rPr lang="en-GB" sz="4000" dirty="0">
                <a:solidFill>
                  <a:schemeClr val="bg1"/>
                </a:solidFill>
                <a:highlight>
                  <a:srgbClr val="FF0000"/>
                </a:highlight>
              </a:rPr>
              <a:t> [email/contact phone]</a:t>
            </a:r>
          </a:p>
          <a:p>
            <a:pPr>
              <a:buFont typeface="Arial" panose="020B0604020202020204" pitchFamily="34" charset="0"/>
              <a:buChar char="•"/>
            </a:pPr>
            <a:r>
              <a:rPr lang="en-GB" sz="4000" dirty="0"/>
              <a:t>Help from peers is encouraged too — TDD thrives on discussion</a:t>
            </a:r>
          </a:p>
        </p:txBody>
      </p:sp>
    </p:spTree>
    <p:extLst>
      <p:ext uri="{BB962C8B-B14F-4D97-AF65-F5344CB8AC3E}">
        <p14:creationId xmlns:p14="http://schemas.microsoft.com/office/powerpoint/2010/main" val="15685507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3AAA-851A-3D0F-9C51-9F3F075F8CDE}"/>
              </a:ext>
            </a:extLst>
          </p:cNvPr>
          <p:cNvSpPr>
            <a:spLocks noGrp="1"/>
          </p:cNvSpPr>
          <p:nvPr>
            <p:ph type="title"/>
          </p:nvPr>
        </p:nvSpPr>
        <p:spPr/>
        <p:txBody>
          <a:bodyPr/>
          <a:lstStyle/>
          <a:p>
            <a:r>
              <a:rPr lang="en-US" dirty="0"/>
              <a:t>Interaction Testing</a:t>
            </a:r>
            <a:endParaRPr lang="en-GB" dirty="0"/>
          </a:p>
        </p:txBody>
      </p:sp>
      <p:sp>
        <p:nvSpPr>
          <p:cNvPr id="3" name="Content Placeholder 2">
            <a:extLst>
              <a:ext uri="{FF2B5EF4-FFF2-40B4-BE49-F238E27FC236}">
                <a16:creationId xmlns:a16="http://schemas.microsoft.com/office/drawing/2014/main" id="{8C8D9C63-C402-F4AC-38B4-AD33A727D85C}"/>
              </a:ext>
            </a:extLst>
          </p:cNvPr>
          <p:cNvSpPr>
            <a:spLocks noGrp="1"/>
          </p:cNvSpPr>
          <p:nvPr>
            <p:ph idx="1"/>
          </p:nvPr>
        </p:nvSpPr>
        <p:spPr/>
        <p:txBody>
          <a:bodyPr>
            <a:normAutofit lnSpcReduction="10000"/>
          </a:bodyPr>
          <a:lstStyle/>
          <a:p>
            <a:r>
              <a:rPr lang="en-GB" dirty="0"/>
              <a:t>What to test:      </a:t>
            </a:r>
          </a:p>
          <a:p>
            <a:pPr lvl="1"/>
            <a:r>
              <a:rPr lang="en-GB" dirty="0"/>
              <a:t>Clicks, typing, keyboard use — simulate real interactions      </a:t>
            </a:r>
          </a:p>
          <a:p>
            <a:pPr lvl="1"/>
            <a:r>
              <a:rPr lang="en-GB" dirty="0"/>
              <a:t>Changes in the DOM — visible text, elements appearing/disappearing      </a:t>
            </a:r>
          </a:p>
          <a:p>
            <a:pPr lvl="1"/>
            <a:r>
              <a:rPr lang="en-GB" dirty="0"/>
              <a:t>State reflected in UI, not internal variables  </a:t>
            </a:r>
          </a:p>
          <a:p>
            <a:r>
              <a:rPr lang="en-GB" dirty="0"/>
              <a:t>Use:      </a:t>
            </a:r>
          </a:p>
          <a:p>
            <a:pPr lvl="1"/>
            <a:r>
              <a:rPr lang="en-GB" dirty="0" err="1"/>
              <a:t>fireEvent</a:t>
            </a:r>
            <a:r>
              <a:rPr lang="en-GB" dirty="0"/>
              <a:t> or </a:t>
            </a:r>
            <a:r>
              <a:rPr lang="en-GB" dirty="0" err="1"/>
              <a:t>userEvent</a:t>
            </a:r>
            <a:r>
              <a:rPr lang="en-GB" dirty="0"/>
              <a:t> in React      </a:t>
            </a:r>
          </a:p>
          <a:p>
            <a:pPr lvl="1"/>
            <a:r>
              <a:rPr lang="en-GB" dirty="0"/>
              <a:t>Direct DOM interaction in Angular (click(), </a:t>
            </a:r>
            <a:r>
              <a:rPr lang="en-GB" dirty="0" err="1"/>
              <a:t>dispatchEvent</a:t>
            </a:r>
            <a:r>
              <a:rPr lang="en-GB" dirty="0"/>
              <a:t>())  </a:t>
            </a:r>
          </a:p>
          <a:p>
            <a:r>
              <a:rPr lang="en-GB" dirty="0"/>
              <a:t>Follow the Arrange → Act → Assert pattern:      </a:t>
            </a:r>
          </a:p>
          <a:p>
            <a:pPr lvl="1"/>
            <a:r>
              <a:rPr lang="en-GB" dirty="0"/>
              <a:t>Arrange: Render/setup the component      </a:t>
            </a:r>
          </a:p>
          <a:p>
            <a:pPr lvl="1"/>
            <a:r>
              <a:rPr lang="en-GB" dirty="0"/>
              <a:t>Act: Simulate user input      </a:t>
            </a:r>
          </a:p>
          <a:p>
            <a:pPr lvl="1"/>
            <a:r>
              <a:rPr lang="en-GB" dirty="0"/>
              <a:t>Assert: Confirm visible change in the DOM</a:t>
            </a:r>
          </a:p>
        </p:txBody>
      </p:sp>
    </p:spTree>
    <p:extLst>
      <p:ext uri="{BB962C8B-B14F-4D97-AF65-F5344CB8AC3E}">
        <p14:creationId xmlns:p14="http://schemas.microsoft.com/office/powerpoint/2010/main" val="4149707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5EA58C-6DC1-A766-4AB2-BEDC1EBFCB62}"/>
              </a:ext>
            </a:extLst>
          </p:cNvPr>
          <p:cNvSpPr>
            <a:spLocks noGrp="1"/>
          </p:cNvSpPr>
          <p:nvPr>
            <p:ph type="title"/>
          </p:nvPr>
        </p:nvSpPr>
        <p:spPr/>
        <p:txBody>
          <a:bodyPr/>
          <a:lstStyle/>
          <a:p>
            <a:r>
              <a:rPr lang="en-US" dirty="0"/>
              <a:t>Interaction Test Examples</a:t>
            </a:r>
            <a:endParaRPr lang="en-GB" dirty="0"/>
          </a:p>
        </p:txBody>
      </p:sp>
      <p:sp>
        <p:nvSpPr>
          <p:cNvPr id="5" name="Content Placeholder 4">
            <a:extLst>
              <a:ext uri="{FF2B5EF4-FFF2-40B4-BE49-F238E27FC236}">
                <a16:creationId xmlns:a16="http://schemas.microsoft.com/office/drawing/2014/main" id="{B560AAAF-CDCD-D637-EFF5-4BFF2279AF3C}"/>
              </a:ext>
            </a:extLst>
          </p:cNvPr>
          <p:cNvSpPr>
            <a:spLocks noGrp="1"/>
          </p:cNvSpPr>
          <p:nvPr>
            <p:ph sz="half" idx="1"/>
          </p:nvPr>
        </p:nvSpPr>
        <p:spPr>
          <a:xfrm>
            <a:off x="838200" y="1825625"/>
            <a:ext cx="10515600" cy="1801504"/>
          </a:xfrm>
        </p:spPr>
        <p:txBody>
          <a:bodyPr>
            <a:normAutofit/>
          </a:bodyPr>
          <a:lstStyle/>
          <a:p>
            <a:pPr marL="0" indent="0">
              <a:buNone/>
            </a:pPr>
            <a:r>
              <a:rPr lang="en-US" dirty="0"/>
              <a:t>React</a:t>
            </a:r>
          </a:p>
          <a:p>
            <a:pPr marL="0" indent="0">
              <a:spcBef>
                <a:spcPts val="0"/>
              </a:spcBef>
              <a:buNone/>
            </a:pPr>
            <a:r>
              <a:rPr lang="en-GB" sz="1400" dirty="0">
                <a:solidFill>
                  <a:srgbClr val="0070C0"/>
                </a:solidFill>
                <a:latin typeface="Aptos Mono" panose="020B0009020202020204" pitchFamily="49" charset="0"/>
              </a:rPr>
              <a:t>it</a:t>
            </a:r>
            <a:r>
              <a:rPr lang="en-GB" sz="1400" dirty="0">
                <a:latin typeface="Aptos Mono" panose="020B0009020202020204" pitchFamily="49" charset="0"/>
              </a:rPr>
              <a:t>(</a:t>
            </a:r>
            <a:r>
              <a:rPr lang="en-GB" sz="1400" dirty="0">
                <a:solidFill>
                  <a:srgbClr val="00B050"/>
                </a:solidFill>
                <a:latin typeface="Aptos Mono" panose="020B0009020202020204" pitchFamily="49" charset="0"/>
              </a:rPr>
              <a:t>'shows a message after button click'</a:t>
            </a:r>
            <a:r>
              <a:rPr lang="en-GB" sz="1400" dirty="0">
                <a:latin typeface="Aptos Mono" panose="020B0009020202020204" pitchFamily="49" charset="0"/>
              </a:rPr>
              <a:t>, () =&gt; {     </a:t>
            </a:r>
          </a:p>
          <a:p>
            <a:pPr marL="0" indent="0">
              <a:spcBef>
                <a:spcPts val="0"/>
              </a:spcBef>
              <a:buNone/>
            </a:pPr>
            <a:r>
              <a:rPr lang="en-GB" sz="1400" dirty="0">
                <a:latin typeface="Aptos Mono" panose="020B0009020202020204" pitchFamily="49" charset="0"/>
              </a:rPr>
              <a:t>  </a:t>
            </a:r>
            <a:r>
              <a:rPr lang="en-GB" sz="1400" dirty="0">
                <a:solidFill>
                  <a:srgbClr val="0070C0"/>
                </a:solidFill>
                <a:latin typeface="Aptos Mono" panose="020B0009020202020204" pitchFamily="49" charset="0"/>
              </a:rPr>
              <a:t>render</a:t>
            </a:r>
            <a:r>
              <a:rPr lang="en-GB" sz="1400" dirty="0">
                <a:latin typeface="Aptos Mono" panose="020B0009020202020204" pitchFamily="49" charset="0"/>
              </a:rPr>
              <a:t>(&lt;</a:t>
            </a:r>
            <a:r>
              <a:rPr lang="en-GB" sz="1400" dirty="0">
                <a:solidFill>
                  <a:srgbClr val="FF0000"/>
                </a:solidFill>
                <a:latin typeface="Aptos Mono" panose="020B0009020202020204" pitchFamily="49" charset="0"/>
              </a:rPr>
              <a:t>Greeting</a:t>
            </a:r>
            <a:r>
              <a:rPr lang="en-GB" sz="1400" dirty="0">
                <a:latin typeface="Aptos Mono" panose="020B0009020202020204" pitchFamily="49" charset="0"/>
              </a:rPr>
              <a:t> /&gt;);   </a:t>
            </a:r>
          </a:p>
          <a:p>
            <a:pPr marL="0" indent="0">
              <a:spcBef>
                <a:spcPts val="0"/>
              </a:spcBef>
              <a:buNone/>
            </a:pPr>
            <a:r>
              <a:rPr lang="en-GB" sz="1400" dirty="0">
                <a:latin typeface="Aptos Mono" panose="020B0009020202020204" pitchFamily="49" charset="0"/>
              </a:rPr>
              <a:t>  </a:t>
            </a:r>
            <a:r>
              <a:rPr lang="en-GB" sz="1400" dirty="0" err="1">
                <a:latin typeface="Aptos Mono" panose="020B0009020202020204" pitchFamily="49" charset="0"/>
              </a:rPr>
              <a:t>fireEvent.</a:t>
            </a:r>
            <a:r>
              <a:rPr lang="en-GB" sz="1400" dirty="0" err="1">
                <a:solidFill>
                  <a:srgbClr val="0070C0"/>
                </a:solidFill>
                <a:latin typeface="Aptos Mono" panose="020B0009020202020204" pitchFamily="49" charset="0"/>
              </a:rPr>
              <a:t>click</a:t>
            </a:r>
            <a:r>
              <a:rPr lang="en-GB" sz="1400" dirty="0">
                <a:latin typeface="Aptos Mono" panose="020B0009020202020204" pitchFamily="49" charset="0"/>
              </a:rPr>
              <a:t>(</a:t>
            </a:r>
            <a:r>
              <a:rPr lang="en-GB" sz="1400" dirty="0" err="1">
                <a:latin typeface="Aptos Mono" panose="020B0009020202020204" pitchFamily="49" charset="0"/>
              </a:rPr>
              <a:t>screen.</a:t>
            </a:r>
            <a:r>
              <a:rPr lang="en-GB" sz="1400" dirty="0" err="1">
                <a:solidFill>
                  <a:srgbClr val="0070C0"/>
                </a:solidFill>
                <a:latin typeface="Aptos Mono" panose="020B0009020202020204" pitchFamily="49" charset="0"/>
              </a:rPr>
              <a:t>getByText</a:t>
            </a:r>
            <a:r>
              <a:rPr lang="en-GB" sz="1400" dirty="0">
                <a:latin typeface="Aptos Mono" panose="020B0009020202020204" pitchFamily="49" charset="0"/>
              </a:rPr>
              <a:t>(</a:t>
            </a:r>
            <a:r>
              <a:rPr lang="en-GB" sz="1400" dirty="0">
                <a:solidFill>
                  <a:srgbClr val="00B050"/>
                </a:solidFill>
                <a:latin typeface="Aptos Mono" panose="020B0009020202020204" pitchFamily="49" charset="0"/>
              </a:rPr>
              <a:t>'Say hi'</a:t>
            </a:r>
            <a:r>
              <a:rPr lang="en-GB" sz="1400" dirty="0">
                <a:latin typeface="Aptos Mono" panose="020B0009020202020204" pitchFamily="49" charset="0"/>
              </a:rPr>
              <a:t>));   </a:t>
            </a:r>
          </a:p>
          <a:p>
            <a:pPr marL="0" indent="0">
              <a:spcBef>
                <a:spcPts val="0"/>
              </a:spcBef>
              <a:buNone/>
            </a:pPr>
            <a:r>
              <a:rPr lang="en-GB" sz="1400" dirty="0">
                <a:latin typeface="Aptos Mono" panose="020B0009020202020204" pitchFamily="49" charset="0"/>
              </a:rPr>
              <a:t>  </a:t>
            </a:r>
            <a:r>
              <a:rPr lang="en-GB" sz="1400" dirty="0">
                <a:solidFill>
                  <a:srgbClr val="0070C0"/>
                </a:solidFill>
                <a:latin typeface="Aptos Mono" panose="020B0009020202020204" pitchFamily="49" charset="0"/>
              </a:rPr>
              <a:t>expect</a:t>
            </a:r>
            <a:r>
              <a:rPr lang="en-GB" sz="1400" dirty="0">
                <a:latin typeface="Aptos Mono" panose="020B0009020202020204" pitchFamily="49" charset="0"/>
              </a:rPr>
              <a:t>(</a:t>
            </a:r>
            <a:r>
              <a:rPr lang="en-GB" sz="1400" dirty="0" err="1">
                <a:latin typeface="Aptos Mono" panose="020B0009020202020204" pitchFamily="49" charset="0"/>
              </a:rPr>
              <a:t>screen.</a:t>
            </a:r>
            <a:r>
              <a:rPr lang="en-GB" sz="1400" dirty="0" err="1">
                <a:solidFill>
                  <a:srgbClr val="0070C0"/>
                </a:solidFill>
                <a:latin typeface="Aptos Mono" panose="020B0009020202020204" pitchFamily="49" charset="0"/>
              </a:rPr>
              <a:t>getByText</a:t>
            </a:r>
            <a:r>
              <a:rPr lang="en-GB" sz="1400" dirty="0">
                <a:latin typeface="Aptos Mono" panose="020B0009020202020204" pitchFamily="49" charset="0"/>
              </a:rPr>
              <a:t>(</a:t>
            </a:r>
            <a:r>
              <a:rPr lang="en-GB" sz="1400" dirty="0">
                <a:solidFill>
                  <a:srgbClr val="00B050"/>
                </a:solidFill>
                <a:latin typeface="Aptos Mono" panose="020B0009020202020204" pitchFamily="49" charset="0"/>
              </a:rPr>
              <a:t>'Hello, user!'</a:t>
            </a:r>
            <a:r>
              <a:rPr lang="en-GB" sz="1400" dirty="0">
                <a:latin typeface="Aptos Mono" panose="020B0009020202020204" pitchFamily="49" charset="0"/>
              </a:rPr>
              <a:t>)).</a:t>
            </a:r>
            <a:r>
              <a:rPr lang="en-GB" sz="1400" dirty="0" err="1">
                <a:solidFill>
                  <a:srgbClr val="0070C0"/>
                </a:solidFill>
                <a:latin typeface="Aptos Mono" panose="020B0009020202020204" pitchFamily="49" charset="0"/>
              </a:rPr>
              <a:t>toBeInTheDocument</a:t>
            </a:r>
            <a:r>
              <a:rPr lang="en-GB" sz="1400" dirty="0">
                <a:latin typeface="Aptos Mono" panose="020B0009020202020204" pitchFamily="49" charset="0"/>
              </a:rPr>
              <a:t>();</a:t>
            </a:r>
          </a:p>
          <a:p>
            <a:pPr marL="0" indent="0">
              <a:spcBef>
                <a:spcPts val="0"/>
              </a:spcBef>
              <a:buNone/>
            </a:pPr>
            <a:r>
              <a:rPr lang="en-GB" sz="1400" dirty="0">
                <a:latin typeface="Aptos Mono" panose="020B0009020202020204" pitchFamily="49" charset="0"/>
              </a:rPr>
              <a:t>});</a:t>
            </a:r>
          </a:p>
        </p:txBody>
      </p:sp>
      <p:sp>
        <p:nvSpPr>
          <p:cNvPr id="6" name="Content Placeholder 5">
            <a:extLst>
              <a:ext uri="{FF2B5EF4-FFF2-40B4-BE49-F238E27FC236}">
                <a16:creationId xmlns:a16="http://schemas.microsoft.com/office/drawing/2014/main" id="{C29611F5-B17A-BE8C-4290-9185A9CF4E88}"/>
              </a:ext>
            </a:extLst>
          </p:cNvPr>
          <p:cNvSpPr>
            <a:spLocks noGrp="1"/>
          </p:cNvSpPr>
          <p:nvPr>
            <p:ph sz="half" idx="2"/>
          </p:nvPr>
        </p:nvSpPr>
        <p:spPr>
          <a:xfrm>
            <a:off x="838199" y="3627129"/>
            <a:ext cx="10515599" cy="2650841"/>
          </a:xfrm>
        </p:spPr>
        <p:txBody>
          <a:bodyPr>
            <a:normAutofit/>
          </a:bodyPr>
          <a:lstStyle/>
          <a:p>
            <a:pPr marL="0" indent="0">
              <a:buNone/>
            </a:pPr>
            <a:r>
              <a:rPr lang="en-US" dirty="0"/>
              <a:t>Angular</a:t>
            </a:r>
          </a:p>
          <a:p>
            <a:pPr marL="0" indent="0">
              <a:spcBef>
                <a:spcPts val="0"/>
              </a:spcBef>
              <a:buNone/>
            </a:pPr>
            <a:r>
              <a:rPr lang="en-GB" sz="1400" dirty="0">
                <a:solidFill>
                  <a:srgbClr val="0070C0"/>
                </a:solidFill>
                <a:latin typeface="Aptos Mono" panose="020B0009020202020204" pitchFamily="49" charset="0"/>
              </a:rPr>
              <a:t>it</a:t>
            </a:r>
            <a:r>
              <a:rPr lang="en-GB" sz="1400" dirty="0">
                <a:latin typeface="Aptos Mono" panose="020B0009020202020204" pitchFamily="49" charset="0"/>
              </a:rPr>
              <a:t>(</a:t>
            </a:r>
            <a:r>
              <a:rPr lang="en-GB" sz="1400" dirty="0">
                <a:solidFill>
                  <a:srgbClr val="00B050"/>
                </a:solidFill>
                <a:latin typeface="Aptos Mono" panose="020B0009020202020204" pitchFamily="49" charset="0"/>
              </a:rPr>
              <a:t>'displays message on click'</a:t>
            </a:r>
            <a:r>
              <a:rPr lang="en-GB" sz="1400" dirty="0">
                <a:latin typeface="Aptos Mono" panose="020B0009020202020204" pitchFamily="49" charset="0"/>
              </a:rPr>
              <a:t>, () =&gt; {   </a:t>
            </a:r>
          </a:p>
          <a:p>
            <a:pPr marL="0" indent="0">
              <a:spcBef>
                <a:spcPts val="0"/>
              </a:spcBef>
              <a:buNone/>
            </a:pPr>
            <a:r>
              <a:rPr lang="en-GB" sz="1400" dirty="0">
                <a:latin typeface="Aptos Mono" panose="020B0009020202020204" pitchFamily="49" charset="0"/>
              </a:rPr>
              <a:t>  </a:t>
            </a:r>
            <a:r>
              <a:rPr lang="en-GB" sz="1400" dirty="0" err="1">
                <a:solidFill>
                  <a:srgbClr val="7030A0"/>
                </a:solidFill>
                <a:latin typeface="Aptos Mono" panose="020B0009020202020204" pitchFamily="49" charset="0"/>
              </a:rPr>
              <a:t>const</a:t>
            </a:r>
            <a:r>
              <a:rPr lang="en-GB" sz="1400" dirty="0">
                <a:latin typeface="Aptos Mono" panose="020B0009020202020204" pitchFamily="49" charset="0"/>
              </a:rPr>
              <a:t> fixture = </a:t>
            </a:r>
            <a:r>
              <a:rPr lang="en-GB" sz="1400" dirty="0" err="1">
                <a:solidFill>
                  <a:srgbClr val="0070C0"/>
                </a:solidFill>
                <a:latin typeface="Aptos Mono" panose="020B0009020202020204" pitchFamily="49" charset="0"/>
              </a:rPr>
              <a:t>TestBed</a:t>
            </a:r>
            <a:r>
              <a:rPr lang="en-GB" sz="1400" dirty="0" err="1">
                <a:latin typeface="Aptos Mono" panose="020B0009020202020204" pitchFamily="49" charset="0"/>
              </a:rPr>
              <a:t>.</a:t>
            </a:r>
            <a:r>
              <a:rPr lang="en-GB" sz="1400" dirty="0" err="1">
                <a:solidFill>
                  <a:srgbClr val="0070C0"/>
                </a:solidFill>
                <a:latin typeface="Aptos Mono" panose="020B0009020202020204" pitchFamily="49" charset="0"/>
              </a:rPr>
              <a:t>createComponent</a:t>
            </a:r>
            <a:r>
              <a:rPr lang="en-GB" sz="1400" dirty="0">
                <a:latin typeface="Aptos Mono" panose="020B0009020202020204" pitchFamily="49" charset="0"/>
              </a:rPr>
              <a:t>(</a:t>
            </a:r>
            <a:r>
              <a:rPr lang="en-GB" sz="1400" dirty="0" err="1">
                <a:solidFill>
                  <a:srgbClr val="0070C0"/>
                </a:solidFill>
                <a:latin typeface="Aptos Mono" panose="020B0009020202020204" pitchFamily="49" charset="0"/>
              </a:rPr>
              <a:t>GreetingComponent</a:t>
            </a:r>
            <a:r>
              <a:rPr lang="en-GB" sz="1400" dirty="0">
                <a:latin typeface="Aptos Mono" panose="020B0009020202020204" pitchFamily="49" charset="0"/>
              </a:rPr>
              <a:t>);   </a:t>
            </a:r>
          </a:p>
          <a:p>
            <a:pPr marL="0" indent="0">
              <a:spcBef>
                <a:spcPts val="0"/>
              </a:spcBef>
              <a:buNone/>
            </a:pPr>
            <a:r>
              <a:rPr lang="en-GB" sz="1400" dirty="0">
                <a:latin typeface="Aptos Mono" panose="020B0009020202020204" pitchFamily="49" charset="0"/>
              </a:rPr>
              <a:t>  </a:t>
            </a:r>
            <a:r>
              <a:rPr lang="en-GB" sz="1400" dirty="0" err="1">
                <a:latin typeface="Aptos Mono" panose="020B0009020202020204" pitchFamily="49" charset="0"/>
              </a:rPr>
              <a:t>fixture.</a:t>
            </a:r>
            <a:r>
              <a:rPr lang="en-GB" sz="1400" dirty="0" err="1">
                <a:solidFill>
                  <a:srgbClr val="0070C0"/>
                </a:solidFill>
                <a:latin typeface="Aptos Mono" panose="020B0009020202020204" pitchFamily="49" charset="0"/>
              </a:rPr>
              <a:t>detectChanges</a:t>
            </a:r>
            <a:r>
              <a:rPr lang="en-GB" sz="1400" dirty="0">
                <a:latin typeface="Aptos Mono" panose="020B0009020202020204" pitchFamily="49" charset="0"/>
              </a:rPr>
              <a:t>();    </a:t>
            </a:r>
          </a:p>
          <a:p>
            <a:pPr marL="0" indent="0">
              <a:spcBef>
                <a:spcPts val="0"/>
              </a:spcBef>
              <a:buNone/>
            </a:pPr>
            <a:endParaRPr lang="en-GB" sz="1400" dirty="0">
              <a:latin typeface="Aptos Mono" panose="020B0009020202020204" pitchFamily="49" charset="0"/>
            </a:endParaRPr>
          </a:p>
          <a:p>
            <a:pPr marL="0" indent="0">
              <a:spcBef>
                <a:spcPts val="0"/>
              </a:spcBef>
              <a:buNone/>
            </a:pPr>
            <a:r>
              <a:rPr lang="en-GB" sz="1400" dirty="0">
                <a:latin typeface="Aptos Mono" panose="020B0009020202020204" pitchFamily="49" charset="0"/>
              </a:rPr>
              <a:t>  </a:t>
            </a:r>
            <a:r>
              <a:rPr lang="en-GB" sz="1400" dirty="0" err="1">
                <a:latin typeface="Aptos Mono" panose="020B0009020202020204" pitchFamily="49" charset="0"/>
              </a:rPr>
              <a:t>fixture.nativeElement.</a:t>
            </a:r>
            <a:r>
              <a:rPr lang="en-GB" sz="1400" dirty="0" err="1">
                <a:solidFill>
                  <a:srgbClr val="0070C0"/>
                </a:solidFill>
                <a:latin typeface="Aptos Mono" panose="020B0009020202020204" pitchFamily="49" charset="0"/>
              </a:rPr>
              <a:t>querySelector</a:t>
            </a:r>
            <a:r>
              <a:rPr lang="en-GB" sz="1400" dirty="0">
                <a:latin typeface="Aptos Mono" panose="020B0009020202020204" pitchFamily="49" charset="0"/>
              </a:rPr>
              <a:t>(</a:t>
            </a:r>
            <a:r>
              <a:rPr lang="en-GB" sz="1400" dirty="0">
                <a:solidFill>
                  <a:srgbClr val="00B050"/>
                </a:solidFill>
                <a:latin typeface="Aptos Mono" panose="020B0009020202020204" pitchFamily="49" charset="0"/>
              </a:rPr>
              <a:t>'button'</a:t>
            </a:r>
            <a:r>
              <a:rPr lang="en-GB" sz="1400" dirty="0">
                <a:latin typeface="Aptos Mono" panose="020B0009020202020204" pitchFamily="49" charset="0"/>
              </a:rPr>
              <a:t>).</a:t>
            </a:r>
            <a:r>
              <a:rPr lang="en-GB" sz="1400" dirty="0">
                <a:solidFill>
                  <a:srgbClr val="0070C0"/>
                </a:solidFill>
                <a:latin typeface="Aptos Mono" panose="020B0009020202020204" pitchFamily="49" charset="0"/>
              </a:rPr>
              <a:t>click</a:t>
            </a:r>
            <a:r>
              <a:rPr lang="en-GB" sz="1400" dirty="0">
                <a:latin typeface="Aptos Mono" panose="020B0009020202020204" pitchFamily="49" charset="0"/>
              </a:rPr>
              <a:t>();   </a:t>
            </a:r>
          </a:p>
          <a:p>
            <a:pPr marL="0" indent="0">
              <a:spcBef>
                <a:spcPts val="0"/>
              </a:spcBef>
              <a:buNone/>
            </a:pPr>
            <a:r>
              <a:rPr lang="en-GB" sz="1400" dirty="0">
                <a:latin typeface="Aptos Mono" panose="020B0009020202020204" pitchFamily="49" charset="0"/>
              </a:rPr>
              <a:t>  </a:t>
            </a:r>
            <a:r>
              <a:rPr lang="en-GB" sz="1400" dirty="0" err="1">
                <a:latin typeface="Aptos Mono" panose="020B0009020202020204" pitchFamily="49" charset="0"/>
              </a:rPr>
              <a:t>fixture.</a:t>
            </a:r>
            <a:r>
              <a:rPr lang="en-GB" sz="1400" dirty="0" err="1">
                <a:solidFill>
                  <a:srgbClr val="0070C0"/>
                </a:solidFill>
                <a:latin typeface="Aptos Mono" panose="020B0009020202020204" pitchFamily="49" charset="0"/>
              </a:rPr>
              <a:t>detectChanges</a:t>
            </a:r>
            <a:r>
              <a:rPr lang="en-GB" sz="1400" dirty="0">
                <a:latin typeface="Aptos Mono" panose="020B0009020202020204" pitchFamily="49" charset="0"/>
              </a:rPr>
              <a:t>();    </a:t>
            </a:r>
          </a:p>
          <a:p>
            <a:pPr marL="0" indent="0">
              <a:spcBef>
                <a:spcPts val="0"/>
              </a:spcBef>
              <a:buNone/>
            </a:pPr>
            <a:endParaRPr lang="en-GB" sz="1400" dirty="0">
              <a:latin typeface="Aptos Mono" panose="020B0009020202020204" pitchFamily="49" charset="0"/>
            </a:endParaRPr>
          </a:p>
          <a:p>
            <a:pPr marL="0" indent="0">
              <a:spcBef>
                <a:spcPts val="0"/>
              </a:spcBef>
              <a:buNone/>
            </a:pPr>
            <a:r>
              <a:rPr lang="en-GB" sz="1400" dirty="0">
                <a:latin typeface="Aptos Mono" panose="020B0009020202020204" pitchFamily="49" charset="0"/>
              </a:rPr>
              <a:t>  </a:t>
            </a:r>
            <a:r>
              <a:rPr lang="en-GB" sz="1400" dirty="0">
                <a:solidFill>
                  <a:srgbClr val="0070C0"/>
                </a:solidFill>
                <a:latin typeface="Aptos Mono" panose="020B0009020202020204" pitchFamily="49" charset="0"/>
              </a:rPr>
              <a:t>expect</a:t>
            </a:r>
            <a:r>
              <a:rPr lang="en-GB" sz="1400" dirty="0">
                <a:latin typeface="Aptos Mono" panose="020B0009020202020204" pitchFamily="49" charset="0"/>
              </a:rPr>
              <a:t>(</a:t>
            </a:r>
            <a:r>
              <a:rPr lang="en-GB" sz="1400" dirty="0" err="1">
                <a:latin typeface="Aptos Mono" panose="020B0009020202020204" pitchFamily="49" charset="0"/>
              </a:rPr>
              <a:t>fixture.nativeElement.textContent</a:t>
            </a:r>
            <a:r>
              <a:rPr lang="en-GB" sz="1400" dirty="0">
                <a:latin typeface="Aptos Mono" panose="020B0009020202020204" pitchFamily="49" charset="0"/>
              </a:rPr>
              <a:t>).</a:t>
            </a:r>
            <a:r>
              <a:rPr lang="en-GB" sz="1400" dirty="0" err="1">
                <a:solidFill>
                  <a:srgbClr val="0070C0"/>
                </a:solidFill>
                <a:latin typeface="Aptos Mono" panose="020B0009020202020204" pitchFamily="49" charset="0"/>
              </a:rPr>
              <a:t>toContain</a:t>
            </a:r>
            <a:r>
              <a:rPr lang="en-GB" sz="1400" dirty="0">
                <a:latin typeface="Aptos Mono" panose="020B0009020202020204" pitchFamily="49" charset="0"/>
              </a:rPr>
              <a:t>(</a:t>
            </a:r>
            <a:r>
              <a:rPr lang="en-GB" sz="1400" dirty="0">
                <a:solidFill>
                  <a:srgbClr val="00B050"/>
                </a:solidFill>
                <a:latin typeface="Aptos Mono" panose="020B0009020202020204" pitchFamily="49" charset="0"/>
              </a:rPr>
              <a:t>'Hello, user!’</a:t>
            </a:r>
            <a:r>
              <a:rPr lang="en-GB" sz="1400" dirty="0">
                <a:latin typeface="Aptos Mono" panose="020B0009020202020204" pitchFamily="49" charset="0"/>
              </a:rPr>
              <a:t>); </a:t>
            </a:r>
          </a:p>
          <a:p>
            <a:pPr marL="0" indent="0">
              <a:spcBef>
                <a:spcPts val="0"/>
              </a:spcBef>
              <a:buNone/>
            </a:pPr>
            <a:r>
              <a:rPr lang="en-GB" sz="1400" dirty="0">
                <a:latin typeface="Aptos Mono" panose="020B0009020202020204" pitchFamily="49" charset="0"/>
              </a:rPr>
              <a:t>});</a:t>
            </a:r>
          </a:p>
        </p:txBody>
      </p:sp>
    </p:spTree>
    <p:extLst>
      <p:ext uri="{BB962C8B-B14F-4D97-AF65-F5344CB8AC3E}">
        <p14:creationId xmlns:p14="http://schemas.microsoft.com/office/powerpoint/2010/main" val="3847534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A088F-BFDA-6979-CB2D-67F9D66251B7}"/>
              </a:ext>
            </a:extLst>
          </p:cNvPr>
          <p:cNvSpPr>
            <a:spLocks noGrp="1"/>
          </p:cNvSpPr>
          <p:nvPr>
            <p:ph type="title"/>
          </p:nvPr>
        </p:nvSpPr>
        <p:spPr/>
        <p:txBody>
          <a:bodyPr/>
          <a:lstStyle/>
          <a:p>
            <a:r>
              <a:rPr lang="en-GB" dirty="0"/>
              <a:t>CUT and its Dependents</a:t>
            </a:r>
          </a:p>
        </p:txBody>
      </p:sp>
      <p:sp>
        <p:nvSpPr>
          <p:cNvPr id="3" name="Content Placeholder 2">
            <a:extLst>
              <a:ext uri="{FF2B5EF4-FFF2-40B4-BE49-F238E27FC236}">
                <a16:creationId xmlns:a16="http://schemas.microsoft.com/office/drawing/2014/main" id="{EE3DF75D-C9E0-F5F8-B5E3-89E6AA64231F}"/>
              </a:ext>
            </a:extLst>
          </p:cNvPr>
          <p:cNvSpPr>
            <a:spLocks noGrp="1"/>
          </p:cNvSpPr>
          <p:nvPr>
            <p:ph idx="1"/>
          </p:nvPr>
        </p:nvSpPr>
        <p:spPr/>
        <p:txBody>
          <a:bodyPr>
            <a:normAutofit lnSpcReduction="10000"/>
          </a:bodyPr>
          <a:lstStyle/>
          <a:p>
            <a:pPr>
              <a:buNone/>
            </a:pPr>
            <a:r>
              <a:rPr lang="en-GB" b="1" dirty="0"/>
              <a:t>CUT = Component Under Test</a:t>
            </a:r>
          </a:p>
          <a:p>
            <a:pPr lvl="1"/>
            <a:r>
              <a:rPr lang="en-GB" dirty="0"/>
              <a:t>Your focus — the “black box” you’re testing</a:t>
            </a:r>
          </a:p>
          <a:p>
            <a:pPr lvl="1"/>
            <a:r>
              <a:rPr lang="en-GB" dirty="0"/>
              <a:t>React component, Angular service, custom hook, etc.</a:t>
            </a:r>
          </a:p>
          <a:p>
            <a:pPr>
              <a:buNone/>
            </a:pPr>
            <a:r>
              <a:rPr lang="en-GB" b="1" dirty="0"/>
              <a:t>Unit Test</a:t>
            </a:r>
          </a:p>
          <a:p>
            <a:pPr lvl="1"/>
            <a:r>
              <a:rPr lang="en-GB" dirty="0"/>
              <a:t>Talks to the CUT via </a:t>
            </a:r>
            <a:r>
              <a:rPr lang="en-GB" b="1" dirty="0"/>
              <a:t>inputs and outputs</a:t>
            </a:r>
            <a:r>
              <a:rPr lang="en-GB" dirty="0"/>
              <a:t> only</a:t>
            </a:r>
          </a:p>
          <a:p>
            <a:pPr lvl="1"/>
            <a:r>
              <a:rPr lang="en-GB" dirty="0"/>
              <a:t>Doesn’t peek inside or care </a:t>
            </a:r>
            <a:r>
              <a:rPr lang="en-GB" i="1" dirty="0"/>
              <a:t>how</a:t>
            </a:r>
            <a:r>
              <a:rPr lang="en-GB" dirty="0"/>
              <a:t> it works</a:t>
            </a:r>
          </a:p>
          <a:p>
            <a:pPr>
              <a:buNone/>
            </a:pPr>
            <a:r>
              <a:rPr lang="en-GB" b="1" dirty="0"/>
              <a:t>Dependencies (mocked/faked)</a:t>
            </a:r>
          </a:p>
          <a:p>
            <a:pPr lvl="1"/>
            <a:r>
              <a:rPr lang="en-GB" dirty="0"/>
              <a:t>Anything the CUT relies on:</a:t>
            </a:r>
          </a:p>
          <a:p>
            <a:pPr marL="1200150" lvl="2" indent="-285750"/>
            <a:r>
              <a:rPr lang="en-GB" dirty="0"/>
              <a:t>Props / Inputs</a:t>
            </a:r>
          </a:p>
          <a:p>
            <a:pPr marL="1200150" lvl="2" indent="-285750"/>
            <a:r>
              <a:rPr lang="en-GB" dirty="0"/>
              <a:t>Services, APIs, global state, child components</a:t>
            </a:r>
          </a:p>
          <a:p>
            <a:pPr lvl="1"/>
            <a:r>
              <a:rPr lang="en-GB" dirty="0"/>
              <a:t>Handled with </a:t>
            </a:r>
            <a:r>
              <a:rPr lang="en-GB" b="1" dirty="0"/>
              <a:t>test doubles</a:t>
            </a:r>
            <a:endParaRPr lang="en-GB" dirty="0"/>
          </a:p>
          <a:p>
            <a:endParaRPr lang="en-GB" dirty="0"/>
          </a:p>
        </p:txBody>
      </p:sp>
    </p:spTree>
    <p:extLst>
      <p:ext uri="{BB962C8B-B14F-4D97-AF65-F5344CB8AC3E}">
        <p14:creationId xmlns:p14="http://schemas.microsoft.com/office/powerpoint/2010/main" val="4137157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A9AB-5BCD-2CC3-4200-D2FD34F892A3}"/>
              </a:ext>
            </a:extLst>
          </p:cNvPr>
          <p:cNvSpPr>
            <a:spLocks noGrp="1"/>
          </p:cNvSpPr>
          <p:nvPr>
            <p:ph type="title"/>
          </p:nvPr>
        </p:nvSpPr>
        <p:spPr/>
        <p:txBody>
          <a:bodyPr/>
          <a:lstStyle/>
          <a:p>
            <a:r>
              <a:rPr lang="en-US" dirty="0" err="1"/>
              <a:t>QuickLab</a:t>
            </a:r>
            <a:r>
              <a:rPr lang="en-US" dirty="0"/>
              <a:t> 2: Contact Form</a:t>
            </a:r>
            <a:endParaRPr lang="en-GB" dirty="0"/>
          </a:p>
        </p:txBody>
      </p:sp>
      <p:sp>
        <p:nvSpPr>
          <p:cNvPr id="3" name="Content Placeholder 2">
            <a:extLst>
              <a:ext uri="{FF2B5EF4-FFF2-40B4-BE49-F238E27FC236}">
                <a16:creationId xmlns:a16="http://schemas.microsoft.com/office/drawing/2014/main" id="{8E46E6F3-8CF3-B1AA-A145-157BEF06C81F}"/>
              </a:ext>
            </a:extLst>
          </p:cNvPr>
          <p:cNvSpPr>
            <a:spLocks noGrp="1"/>
          </p:cNvSpPr>
          <p:nvPr>
            <p:ph idx="1"/>
          </p:nvPr>
        </p:nvSpPr>
        <p:spPr/>
        <p:txBody>
          <a:bodyPr/>
          <a:lstStyle/>
          <a:p>
            <a:r>
              <a:rPr lang="en-GB" dirty="0"/>
              <a:t>Use the TDD cycle to build a contact form that:      </a:t>
            </a:r>
          </a:p>
          <a:p>
            <a:pPr lvl="1"/>
            <a:r>
              <a:rPr lang="en-GB" dirty="0"/>
              <a:t>Captures user input      </a:t>
            </a:r>
          </a:p>
          <a:p>
            <a:pPr lvl="1"/>
            <a:r>
              <a:rPr lang="en-GB" dirty="0"/>
              <a:t>Validates required fields      </a:t>
            </a:r>
          </a:p>
          <a:p>
            <a:pPr lvl="1"/>
            <a:r>
              <a:rPr lang="en-GB" dirty="0"/>
              <a:t>Submits data via a callback or event</a:t>
            </a:r>
          </a:p>
          <a:p>
            <a:r>
              <a:rPr lang="en-GB" dirty="0"/>
              <a:t>What to Test:     </a:t>
            </a:r>
          </a:p>
          <a:p>
            <a:pPr lvl="1"/>
            <a:r>
              <a:rPr lang="en-GB" dirty="0"/>
              <a:t>Inputs render with correct labels      </a:t>
            </a:r>
          </a:p>
          <a:p>
            <a:pPr lvl="1"/>
            <a:r>
              <a:rPr lang="en-GB" dirty="0"/>
              <a:t>Form validation (required fields)     </a:t>
            </a:r>
          </a:p>
          <a:p>
            <a:pPr lvl="1"/>
            <a:r>
              <a:rPr lang="en-GB" dirty="0"/>
              <a:t> Invalid submission shows error      </a:t>
            </a:r>
          </a:p>
          <a:p>
            <a:pPr lvl="1"/>
            <a:r>
              <a:rPr lang="en-GB" dirty="0"/>
              <a:t>Valid submission emits correct data</a:t>
            </a:r>
          </a:p>
        </p:txBody>
      </p:sp>
    </p:spTree>
    <p:extLst>
      <p:ext uri="{BB962C8B-B14F-4D97-AF65-F5344CB8AC3E}">
        <p14:creationId xmlns:p14="http://schemas.microsoft.com/office/powerpoint/2010/main" val="37459469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AC8D3-8580-08DB-808E-8624F4176B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24E357-B68F-5A44-FC2B-181A8E8D9D2C}"/>
              </a:ext>
            </a:extLst>
          </p:cNvPr>
          <p:cNvSpPr>
            <a:spLocks noGrp="1"/>
          </p:cNvSpPr>
          <p:nvPr>
            <p:ph type="title"/>
          </p:nvPr>
        </p:nvSpPr>
        <p:spPr/>
        <p:txBody>
          <a:bodyPr/>
          <a:lstStyle/>
          <a:p>
            <a:r>
              <a:rPr lang="en-US" dirty="0" err="1"/>
              <a:t>QuickLab</a:t>
            </a:r>
            <a:r>
              <a:rPr lang="en-US" dirty="0"/>
              <a:t> 3: Modal</a:t>
            </a:r>
            <a:endParaRPr lang="en-GB" dirty="0"/>
          </a:p>
        </p:txBody>
      </p:sp>
      <p:sp>
        <p:nvSpPr>
          <p:cNvPr id="3" name="Content Placeholder 2">
            <a:extLst>
              <a:ext uri="{FF2B5EF4-FFF2-40B4-BE49-F238E27FC236}">
                <a16:creationId xmlns:a16="http://schemas.microsoft.com/office/drawing/2014/main" id="{A019190A-2EFA-053F-F531-387FB29C6491}"/>
              </a:ext>
            </a:extLst>
          </p:cNvPr>
          <p:cNvSpPr>
            <a:spLocks noGrp="1"/>
          </p:cNvSpPr>
          <p:nvPr>
            <p:ph idx="1"/>
          </p:nvPr>
        </p:nvSpPr>
        <p:spPr/>
        <p:txBody>
          <a:bodyPr>
            <a:normAutofit/>
          </a:bodyPr>
          <a:lstStyle/>
          <a:p>
            <a:r>
              <a:rPr lang="en-GB" dirty="0"/>
              <a:t>Use TDD and interaction testing to validate a modal component that:      </a:t>
            </a:r>
          </a:p>
          <a:p>
            <a:pPr lvl="1"/>
            <a:r>
              <a:rPr lang="en-GB" dirty="0"/>
              <a:t>Opens/closes based on props or @Input()     </a:t>
            </a:r>
          </a:p>
          <a:p>
            <a:pPr lvl="1"/>
            <a:r>
              <a:rPr lang="en-GB" dirty="0"/>
              <a:t> Emits a close event     </a:t>
            </a:r>
          </a:p>
          <a:p>
            <a:pPr lvl="1"/>
            <a:r>
              <a:rPr lang="en-GB" dirty="0"/>
              <a:t> Passes accessibility expectations</a:t>
            </a:r>
          </a:p>
          <a:p>
            <a:r>
              <a:rPr lang="en-GB" dirty="0"/>
              <a:t>What to Test:      </a:t>
            </a:r>
          </a:p>
          <a:p>
            <a:pPr lvl="1"/>
            <a:r>
              <a:rPr lang="en-GB" dirty="0"/>
              <a:t>Modal is hidden by default      </a:t>
            </a:r>
          </a:p>
          <a:p>
            <a:pPr lvl="1"/>
            <a:r>
              <a:rPr lang="en-GB" dirty="0"/>
              <a:t>“Open” button displays modal      </a:t>
            </a:r>
          </a:p>
          <a:p>
            <a:pPr lvl="1"/>
            <a:r>
              <a:rPr lang="en-GB" dirty="0"/>
              <a:t>“Close” button hides modal / emits event      </a:t>
            </a:r>
          </a:p>
          <a:p>
            <a:pPr lvl="1"/>
            <a:r>
              <a:rPr lang="en-GB" dirty="0"/>
              <a:t>Snapshot or role attributes reflect expected DOM structure</a:t>
            </a:r>
          </a:p>
        </p:txBody>
      </p:sp>
    </p:spTree>
    <p:extLst>
      <p:ext uri="{BB962C8B-B14F-4D97-AF65-F5344CB8AC3E}">
        <p14:creationId xmlns:p14="http://schemas.microsoft.com/office/powerpoint/2010/main" val="1047881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7796A-A732-3625-2D31-0C4D5456470B}"/>
              </a:ext>
            </a:extLst>
          </p:cNvPr>
          <p:cNvSpPr>
            <a:spLocks noGrp="1"/>
          </p:cNvSpPr>
          <p:nvPr>
            <p:ph type="title"/>
          </p:nvPr>
        </p:nvSpPr>
        <p:spPr/>
        <p:txBody>
          <a:bodyPr/>
          <a:lstStyle/>
          <a:p>
            <a:r>
              <a:rPr lang="en-US" dirty="0"/>
              <a:t>Dependents Takeaway</a:t>
            </a:r>
            <a:endParaRPr lang="en-GB" dirty="0"/>
          </a:p>
        </p:txBody>
      </p:sp>
      <p:sp>
        <p:nvSpPr>
          <p:cNvPr id="3" name="Content Placeholder 2">
            <a:extLst>
              <a:ext uri="{FF2B5EF4-FFF2-40B4-BE49-F238E27FC236}">
                <a16:creationId xmlns:a16="http://schemas.microsoft.com/office/drawing/2014/main" id="{65B54D4C-4522-B2E7-F733-61FF5BC1CEFA}"/>
              </a:ext>
            </a:extLst>
          </p:cNvPr>
          <p:cNvSpPr>
            <a:spLocks noGrp="1"/>
          </p:cNvSpPr>
          <p:nvPr>
            <p:ph idx="1"/>
          </p:nvPr>
        </p:nvSpPr>
        <p:spPr/>
        <p:txBody>
          <a:bodyPr>
            <a:normAutofit fontScale="77500" lnSpcReduction="20000"/>
          </a:bodyPr>
          <a:lstStyle/>
          <a:p>
            <a:pPr>
              <a:buNone/>
            </a:pPr>
            <a:r>
              <a:rPr lang="en-GB" b="1" dirty="0"/>
              <a:t>Tight Coupling Causes Fragile Tests</a:t>
            </a:r>
          </a:p>
          <a:p>
            <a:pPr>
              <a:buFont typeface="Arial" panose="020B0604020202020204" pitchFamily="34" charset="0"/>
              <a:buChar char="•"/>
            </a:pPr>
            <a:r>
              <a:rPr lang="en-GB" dirty="0"/>
              <a:t>Test breaks when a </a:t>
            </a:r>
            <a:r>
              <a:rPr lang="en-GB" b="1" dirty="0"/>
              <a:t>child component changes</a:t>
            </a:r>
            <a:r>
              <a:rPr lang="en-GB" dirty="0"/>
              <a:t>, even if behaviour is correct</a:t>
            </a:r>
          </a:p>
          <a:p>
            <a:pPr>
              <a:buFont typeface="Arial" panose="020B0604020202020204" pitchFamily="34" charset="0"/>
              <a:buChar char="•"/>
            </a:pPr>
            <a:r>
              <a:rPr lang="en-GB" dirty="0"/>
              <a:t>Too much reliance on </a:t>
            </a:r>
            <a:r>
              <a:rPr lang="en-GB" b="1" dirty="0"/>
              <a:t>internal details</a:t>
            </a:r>
            <a:r>
              <a:rPr lang="en-GB" dirty="0"/>
              <a:t> of dependencies</a:t>
            </a:r>
          </a:p>
          <a:p>
            <a:pPr>
              <a:buFont typeface="Arial" panose="020B0604020202020204" pitchFamily="34" charset="0"/>
              <a:buChar char="•"/>
            </a:pPr>
            <a:r>
              <a:rPr lang="en-GB" dirty="0"/>
              <a:t>Mocking becomes complex or brittle</a:t>
            </a:r>
          </a:p>
          <a:p>
            <a:pPr>
              <a:buNone/>
            </a:pPr>
            <a:r>
              <a:rPr lang="en-GB" b="1" dirty="0"/>
              <a:t>Symptoms:</a:t>
            </a:r>
          </a:p>
          <a:p>
            <a:pPr>
              <a:buFont typeface="Arial" panose="020B0604020202020204" pitchFamily="34" charset="0"/>
              <a:buChar char="•"/>
            </a:pPr>
            <a:r>
              <a:rPr lang="en-GB" dirty="0"/>
              <a:t>You’re asserting on child implementation, not the CUT</a:t>
            </a:r>
          </a:p>
          <a:p>
            <a:pPr>
              <a:buFont typeface="Arial" panose="020B0604020202020204" pitchFamily="34" charset="0"/>
              <a:buChar char="•"/>
            </a:pPr>
            <a:r>
              <a:rPr lang="en-GB" dirty="0"/>
              <a:t>Tests fail after a </a:t>
            </a:r>
            <a:r>
              <a:rPr lang="en-GB" i="1" dirty="0"/>
              <a:t>refactor</a:t>
            </a:r>
            <a:r>
              <a:rPr lang="en-GB" dirty="0"/>
              <a:t>, not a behaviour change</a:t>
            </a:r>
          </a:p>
          <a:p>
            <a:pPr>
              <a:buFont typeface="Arial" panose="020B0604020202020204" pitchFamily="34" charset="0"/>
              <a:buChar char="•"/>
            </a:pPr>
            <a:r>
              <a:rPr lang="en-GB" dirty="0"/>
              <a:t>Test setup feels overly complex or bloated</a:t>
            </a:r>
          </a:p>
          <a:p>
            <a:pPr>
              <a:buNone/>
            </a:pPr>
            <a:r>
              <a:rPr lang="en-GB" b="1" dirty="0"/>
              <a:t>Solutions:</a:t>
            </a:r>
          </a:p>
          <a:p>
            <a:pPr>
              <a:buFont typeface="Arial" panose="020B0604020202020204" pitchFamily="34" charset="0"/>
              <a:buChar char="•"/>
            </a:pPr>
            <a:r>
              <a:rPr lang="en-GB" dirty="0"/>
              <a:t>Use </a:t>
            </a:r>
            <a:r>
              <a:rPr lang="en-GB" b="1" dirty="0"/>
              <a:t>shallow testing</a:t>
            </a:r>
            <a:r>
              <a:rPr lang="en-GB" dirty="0"/>
              <a:t> or </a:t>
            </a:r>
            <a:r>
              <a:rPr lang="en-GB" b="1" dirty="0"/>
              <a:t>test doubles</a:t>
            </a:r>
            <a:r>
              <a:rPr lang="en-GB" dirty="0"/>
              <a:t> for child components</a:t>
            </a:r>
          </a:p>
          <a:p>
            <a:pPr>
              <a:buFont typeface="Arial" panose="020B0604020202020204" pitchFamily="34" charset="0"/>
              <a:buChar char="•"/>
            </a:pPr>
            <a:r>
              <a:rPr lang="en-GB" dirty="0"/>
              <a:t>Mock external services (HTTP, DB, global state) cleanly</a:t>
            </a:r>
          </a:p>
          <a:p>
            <a:pPr>
              <a:buFont typeface="Arial" panose="020B0604020202020204" pitchFamily="34" charset="0"/>
              <a:buChar char="•"/>
            </a:pPr>
            <a:r>
              <a:rPr lang="en-GB" dirty="0"/>
              <a:t>Only assert what the </a:t>
            </a:r>
            <a:r>
              <a:rPr lang="en-GB" b="1" dirty="0"/>
              <a:t>CUT itself controls</a:t>
            </a:r>
            <a:endParaRPr lang="en-GB" dirty="0"/>
          </a:p>
          <a:p>
            <a:endParaRPr lang="en-GB" dirty="0"/>
          </a:p>
        </p:txBody>
      </p:sp>
    </p:spTree>
    <p:extLst>
      <p:ext uri="{BB962C8B-B14F-4D97-AF65-F5344CB8AC3E}">
        <p14:creationId xmlns:p14="http://schemas.microsoft.com/office/powerpoint/2010/main" val="9079831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28EB-044E-2CED-E964-703F605AFDB6}"/>
              </a:ext>
            </a:extLst>
          </p:cNvPr>
          <p:cNvSpPr>
            <a:spLocks noGrp="1"/>
          </p:cNvSpPr>
          <p:nvPr>
            <p:ph type="ctrTitle"/>
          </p:nvPr>
        </p:nvSpPr>
        <p:spPr/>
        <p:txBody>
          <a:bodyPr/>
          <a:lstStyle/>
          <a:p>
            <a:r>
              <a:rPr lang="en-US" dirty="0"/>
              <a:t>Test Doubles</a:t>
            </a:r>
            <a:endParaRPr lang="en-GB" dirty="0"/>
          </a:p>
        </p:txBody>
      </p:sp>
      <p:sp>
        <p:nvSpPr>
          <p:cNvPr id="4" name="Subtitle 3">
            <a:extLst>
              <a:ext uri="{FF2B5EF4-FFF2-40B4-BE49-F238E27FC236}">
                <a16:creationId xmlns:a16="http://schemas.microsoft.com/office/drawing/2014/main" id="{F4A066EC-F9DB-3CEA-5384-23801CD7BC4E}"/>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337494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AF45-C565-7C7F-F202-FA519A76E10D}"/>
              </a:ext>
            </a:extLst>
          </p:cNvPr>
          <p:cNvSpPr>
            <a:spLocks noGrp="1"/>
          </p:cNvSpPr>
          <p:nvPr>
            <p:ph type="title"/>
          </p:nvPr>
        </p:nvSpPr>
        <p:spPr/>
        <p:txBody>
          <a:bodyPr/>
          <a:lstStyle/>
          <a:p>
            <a:r>
              <a:rPr lang="en-US" dirty="0"/>
              <a:t>Test doubles types</a:t>
            </a:r>
            <a:endParaRPr lang="en-GB" dirty="0"/>
          </a:p>
        </p:txBody>
      </p:sp>
      <p:sp>
        <p:nvSpPr>
          <p:cNvPr id="3" name="Content Placeholder 2">
            <a:extLst>
              <a:ext uri="{FF2B5EF4-FFF2-40B4-BE49-F238E27FC236}">
                <a16:creationId xmlns:a16="http://schemas.microsoft.com/office/drawing/2014/main" id="{B3CBFA15-30B9-DA10-F02A-748F2512C39D}"/>
              </a:ext>
            </a:extLst>
          </p:cNvPr>
          <p:cNvSpPr>
            <a:spLocks noGrp="1"/>
          </p:cNvSpPr>
          <p:nvPr>
            <p:ph idx="1"/>
          </p:nvPr>
        </p:nvSpPr>
        <p:spPr/>
        <p:txBody>
          <a:bodyPr/>
          <a:lstStyle/>
          <a:p>
            <a:r>
              <a:rPr lang="en-GB" b="1" dirty="0"/>
              <a:t>Stub</a:t>
            </a:r>
            <a:r>
              <a:rPr lang="en-GB" dirty="0"/>
              <a:t> – </a:t>
            </a:r>
            <a:r>
              <a:rPr lang="en-GB" i="1" dirty="0"/>
              <a:t>Replace a function and control its output</a:t>
            </a:r>
          </a:p>
          <a:p>
            <a:pPr lvl="1"/>
            <a:r>
              <a:rPr lang="en-GB" dirty="0"/>
              <a:t>Use when you want to fake a return value</a:t>
            </a:r>
            <a:br>
              <a:rPr lang="en-GB" dirty="0"/>
            </a:br>
            <a:r>
              <a:rPr lang="en-GB" i="1" dirty="0"/>
              <a:t>“Always return X when called.”</a:t>
            </a:r>
          </a:p>
          <a:p>
            <a:r>
              <a:rPr lang="en-GB" b="1" dirty="0"/>
              <a:t>Mock</a:t>
            </a:r>
            <a:r>
              <a:rPr lang="en-GB" dirty="0"/>
              <a:t> – </a:t>
            </a:r>
            <a:r>
              <a:rPr lang="en-GB" i="1" dirty="0"/>
              <a:t>Fake a whole dependency and track interactions</a:t>
            </a:r>
          </a:p>
          <a:p>
            <a:pPr lvl="1"/>
            <a:r>
              <a:rPr lang="en-GB" dirty="0"/>
              <a:t>Use when you want to verify calls and control behaviour</a:t>
            </a:r>
            <a:br>
              <a:rPr lang="en-GB" dirty="0"/>
            </a:br>
            <a:r>
              <a:rPr lang="en-GB" i="1" dirty="0"/>
              <a:t>“Was it called? With what arguments?”</a:t>
            </a:r>
          </a:p>
          <a:p>
            <a:r>
              <a:rPr lang="en-GB" b="1" dirty="0"/>
              <a:t>Spy</a:t>
            </a:r>
            <a:r>
              <a:rPr lang="en-GB" dirty="0"/>
              <a:t> – </a:t>
            </a:r>
            <a:r>
              <a:rPr lang="en-GB" i="1" dirty="0"/>
              <a:t>Wrap a real function to observe behaviour</a:t>
            </a:r>
          </a:p>
          <a:p>
            <a:pPr lvl="1"/>
            <a:r>
              <a:rPr lang="en-GB" dirty="0"/>
              <a:t>Use when you want to track usage </a:t>
            </a:r>
            <a:r>
              <a:rPr lang="en-GB" b="1" dirty="0"/>
              <a:t>without replacing logic</a:t>
            </a:r>
            <a:br>
              <a:rPr lang="en-GB" dirty="0"/>
            </a:br>
            <a:r>
              <a:rPr lang="en-GB" i="1" dirty="0"/>
              <a:t>“Did the real function get called?”</a:t>
            </a:r>
            <a:endParaRPr lang="en-GB" dirty="0"/>
          </a:p>
        </p:txBody>
      </p:sp>
    </p:spTree>
    <p:extLst>
      <p:ext uri="{BB962C8B-B14F-4D97-AF65-F5344CB8AC3E}">
        <p14:creationId xmlns:p14="http://schemas.microsoft.com/office/powerpoint/2010/main" val="66989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D69D-BD8D-4204-D960-0AAE8A94DC77}"/>
              </a:ext>
            </a:extLst>
          </p:cNvPr>
          <p:cNvSpPr>
            <a:spLocks noGrp="1"/>
          </p:cNvSpPr>
          <p:nvPr>
            <p:ph type="title"/>
          </p:nvPr>
        </p:nvSpPr>
        <p:spPr/>
        <p:txBody>
          <a:bodyPr/>
          <a:lstStyle/>
          <a:p>
            <a:r>
              <a:rPr lang="en-GB" dirty="0"/>
              <a:t>The Importance of Test Isolation</a:t>
            </a:r>
          </a:p>
        </p:txBody>
      </p:sp>
      <p:sp>
        <p:nvSpPr>
          <p:cNvPr id="3" name="Content Placeholder 2">
            <a:extLst>
              <a:ext uri="{FF2B5EF4-FFF2-40B4-BE49-F238E27FC236}">
                <a16:creationId xmlns:a16="http://schemas.microsoft.com/office/drawing/2014/main" id="{994CBAA5-C096-F8E5-EB76-2291ABCC3C9B}"/>
              </a:ext>
            </a:extLst>
          </p:cNvPr>
          <p:cNvSpPr>
            <a:spLocks noGrp="1"/>
          </p:cNvSpPr>
          <p:nvPr>
            <p:ph idx="1"/>
          </p:nvPr>
        </p:nvSpPr>
        <p:spPr/>
        <p:txBody>
          <a:bodyPr>
            <a:normAutofit fontScale="92500" lnSpcReduction="20000"/>
          </a:bodyPr>
          <a:lstStyle/>
          <a:p>
            <a:pPr>
              <a:buNone/>
            </a:pPr>
            <a:r>
              <a:rPr lang="en-GB" b="1" dirty="0"/>
              <a:t>Isolated tests:</a:t>
            </a:r>
          </a:p>
          <a:p>
            <a:pPr lvl="1"/>
            <a:r>
              <a:rPr lang="en-GB" dirty="0"/>
              <a:t>Focus only on the </a:t>
            </a:r>
            <a:r>
              <a:rPr lang="en-GB" b="1" dirty="0"/>
              <a:t>Component Under Test (CUT)</a:t>
            </a:r>
            <a:endParaRPr lang="en-GB" dirty="0"/>
          </a:p>
          <a:p>
            <a:pPr lvl="1"/>
            <a:r>
              <a:rPr lang="en-GB" dirty="0"/>
              <a:t>Do </a:t>
            </a:r>
            <a:r>
              <a:rPr lang="en-GB" b="1" dirty="0"/>
              <a:t>not</a:t>
            </a:r>
            <a:r>
              <a:rPr lang="en-GB" dirty="0"/>
              <a:t> perform real:</a:t>
            </a:r>
          </a:p>
          <a:p>
            <a:pPr marL="1200150" lvl="2" indent="-285750"/>
            <a:r>
              <a:rPr lang="en-GB" dirty="0"/>
              <a:t>Network calls</a:t>
            </a:r>
          </a:p>
          <a:p>
            <a:pPr marL="1200150" lvl="2" indent="-285750"/>
            <a:r>
              <a:rPr lang="en-GB" dirty="0"/>
              <a:t>Database access</a:t>
            </a:r>
          </a:p>
          <a:p>
            <a:pPr marL="1200150" lvl="2" indent="-285750"/>
            <a:r>
              <a:rPr lang="en-GB" dirty="0"/>
              <a:t>File or I/O operations</a:t>
            </a:r>
          </a:p>
          <a:p>
            <a:pPr>
              <a:buNone/>
            </a:pPr>
            <a:r>
              <a:rPr lang="en-GB" b="1" dirty="0"/>
              <a:t>Test Doubles enable isolation:</a:t>
            </a:r>
          </a:p>
          <a:p>
            <a:pPr lvl="1"/>
            <a:r>
              <a:rPr lang="en-GB" dirty="0"/>
              <a:t>Stubs, mocks, and fakes simulate external dependencies</a:t>
            </a:r>
          </a:p>
          <a:p>
            <a:pPr lvl="1"/>
            <a:r>
              <a:rPr lang="en-GB" dirty="0"/>
              <a:t>A </a:t>
            </a:r>
            <a:r>
              <a:rPr lang="en-GB" b="1" dirty="0"/>
              <a:t>design technique</a:t>
            </a:r>
            <a:r>
              <a:rPr lang="en-GB" dirty="0"/>
              <a:t> that encourages </a:t>
            </a:r>
            <a:r>
              <a:rPr lang="en-GB" b="1" dirty="0"/>
              <a:t>looser coupling</a:t>
            </a:r>
            <a:r>
              <a:rPr lang="en-GB" dirty="0"/>
              <a:t> and </a:t>
            </a:r>
            <a:r>
              <a:rPr lang="en-GB" b="1" dirty="0"/>
              <a:t>more testable code</a:t>
            </a:r>
            <a:endParaRPr lang="en-GB" dirty="0"/>
          </a:p>
          <a:p>
            <a:pPr>
              <a:buNone/>
            </a:pPr>
            <a:r>
              <a:rPr lang="en-GB" b="1" dirty="0"/>
              <a:t> Isolation benefits:</a:t>
            </a:r>
          </a:p>
          <a:p>
            <a:pPr lvl="1"/>
            <a:r>
              <a:rPr lang="en-GB" b="1" dirty="0"/>
              <a:t>Confidently test code before all dependencies are ready</a:t>
            </a:r>
            <a:endParaRPr lang="en-GB" dirty="0"/>
          </a:p>
          <a:p>
            <a:pPr lvl="1"/>
            <a:r>
              <a:rPr lang="en-GB" b="1" dirty="0"/>
              <a:t>Run tests in CI pipelines</a:t>
            </a:r>
            <a:r>
              <a:rPr lang="en-GB" dirty="0"/>
              <a:t> without fragile external calls</a:t>
            </a:r>
          </a:p>
          <a:p>
            <a:pPr lvl="1"/>
            <a:r>
              <a:rPr lang="en-GB" b="1" dirty="0"/>
              <a:t>Move faster</a:t>
            </a:r>
            <a:r>
              <a:rPr lang="en-GB" dirty="0"/>
              <a:t> without waiting on other teams or services</a:t>
            </a:r>
          </a:p>
          <a:p>
            <a:endParaRPr lang="en-GB" dirty="0"/>
          </a:p>
        </p:txBody>
      </p:sp>
    </p:spTree>
    <p:extLst>
      <p:ext uri="{BB962C8B-B14F-4D97-AF65-F5344CB8AC3E}">
        <p14:creationId xmlns:p14="http://schemas.microsoft.com/office/powerpoint/2010/main" val="1649891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A764-E002-07CF-83BD-8E4B072FDA81}"/>
              </a:ext>
            </a:extLst>
          </p:cNvPr>
          <p:cNvSpPr>
            <a:spLocks noGrp="1"/>
          </p:cNvSpPr>
          <p:nvPr>
            <p:ph type="title"/>
          </p:nvPr>
        </p:nvSpPr>
        <p:spPr/>
        <p:txBody>
          <a:bodyPr/>
          <a:lstStyle/>
          <a:p>
            <a:r>
              <a:rPr lang="en-US" dirty="0"/>
              <a:t>Stubs – The problem</a:t>
            </a:r>
            <a:endParaRPr lang="en-GB" dirty="0"/>
          </a:p>
        </p:txBody>
      </p:sp>
      <p:sp>
        <p:nvSpPr>
          <p:cNvPr id="3" name="Content Placeholder 2">
            <a:extLst>
              <a:ext uri="{FF2B5EF4-FFF2-40B4-BE49-F238E27FC236}">
                <a16:creationId xmlns:a16="http://schemas.microsoft.com/office/drawing/2014/main" id="{13FECA03-1253-D8E9-4C69-8B98600B2E37}"/>
              </a:ext>
            </a:extLst>
          </p:cNvPr>
          <p:cNvSpPr>
            <a:spLocks noGrp="1"/>
          </p:cNvSpPr>
          <p:nvPr>
            <p:ph idx="1"/>
          </p:nvPr>
        </p:nvSpPr>
        <p:spPr/>
        <p:txBody>
          <a:bodyPr>
            <a:normAutofit fontScale="77500" lnSpcReduction="20000"/>
          </a:bodyPr>
          <a:lstStyle/>
          <a:p>
            <a:pPr marL="0" indent="0">
              <a:buNone/>
            </a:pPr>
            <a:r>
              <a:rPr lang="en-US" b="1" dirty="0"/>
              <a:t>Component Example:</a:t>
            </a:r>
          </a:p>
          <a:p>
            <a:pPr marL="0" indent="0">
              <a:buNone/>
            </a:pPr>
            <a:r>
              <a:rPr lang="en-US" sz="2200" dirty="0">
                <a:latin typeface="Aptos Mono" panose="020B0009020202020204" pitchFamily="49" charset="0"/>
              </a:rPr>
              <a:t>&lt;</a:t>
            </a:r>
            <a:r>
              <a:rPr lang="en-US" sz="2200" dirty="0" err="1">
                <a:solidFill>
                  <a:srgbClr val="0070C0"/>
                </a:solidFill>
                <a:latin typeface="Aptos Mono" panose="020B0009020202020204" pitchFamily="49" charset="0"/>
              </a:rPr>
              <a:t>FileLoader</a:t>
            </a:r>
            <a:r>
              <a:rPr lang="en-US" sz="2200" dirty="0">
                <a:latin typeface="Aptos Mono" panose="020B0009020202020204" pitchFamily="49" charset="0"/>
              </a:rPr>
              <a:t> </a:t>
            </a:r>
            <a:r>
              <a:rPr lang="en-US" sz="2200" dirty="0" err="1">
                <a:latin typeface="Aptos Mono" panose="020B0009020202020204" pitchFamily="49" charset="0"/>
              </a:rPr>
              <a:t>fileId</a:t>
            </a:r>
            <a:r>
              <a:rPr lang="en-US" sz="2200" dirty="0">
                <a:latin typeface="Aptos Mono" panose="020B0009020202020204" pitchFamily="49" charset="0"/>
              </a:rPr>
              <a:t>=</a:t>
            </a:r>
            <a:r>
              <a:rPr lang="en-US" sz="2200" dirty="0">
                <a:solidFill>
                  <a:srgbClr val="00B050"/>
                </a:solidFill>
                <a:latin typeface="Aptos Mono" panose="020B0009020202020204" pitchFamily="49" charset="0"/>
              </a:rPr>
              <a:t>“99”</a:t>
            </a:r>
            <a:r>
              <a:rPr lang="en-US" sz="2200" dirty="0">
                <a:latin typeface="Aptos Mono" panose="020B0009020202020204" pitchFamily="49" charset="0"/>
              </a:rPr>
              <a:t> /&gt;</a:t>
            </a:r>
          </a:p>
          <a:p>
            <a:pPr marL="0" indent="0">
              <a:buNone/>
            </a:pPr>
            <a:r>
              <a:rPr lang="en-US" sz="2200" dirty="0">
                <a:latin typeface="Aptos Mono" panose="020B0009020202020204" pitchFamily="49" charset="0"/>
              </a:rPr>
              <a:t>Or</a:t>
            </a:r>
          </a:p>
          <a:p>
            <a:pPr marL="0" indent="0">
              <a:buNone/>
            </a:pPr>
            <a:r>
              <a:rPr lang="en-US" sz="2200" dirty="0">
                <a:latin typeface="Aptos Mono" panose="020B0009020202020204" pitchFamily="49" charset="0"/>
              </a:rPr>
              <a:t>&lt;</a:t>
            </a:r>
            <a:r>
              <a:rPr lang="en-US" sz="2200" dirty="0">
                <a:solidFill>
                  <a:srgbClr val="FF0000"/>
                </a:solidFill>
                <a:latin typeface="Aptos Mono" panose="020B0009020202020204" pitchFamily="49" charset="0"/>
              </a:rPr>
              <a:t>app-file-loader</a:t>
            </a:r>
            <a:r>
              <a:rPr lang="en-US" sz="2200" dirty="0">
                <a:latin typeface="Aptos Mono" panose="020B0009020202020204" pitchFamily="49" charset="0"/>
              </a:rPr>
              <a:t> [</a:t>
            </a:r>
            <a:r>
              <a:rPr lang="en-US" sz="2200" dirty="0" err="1">
                <a:solidFill>
                  <a:srgbClr val="996600"/>
                </a:solidFill>
                <a:latin typeface="Aptos Mono" panose="020B0009020202020204" pitchFamily="49" charset="0"/>
              </a:rPr>
              <a:t>fileId</a:t>
            </a:r>
            <a:r>
              <a:rPr lang="en-US" sz="2200" dirty="0">
                <a:latin typeface="Aptos Mono" panose="020B0009020202020204" pitchFamily="49" charset="0"/>
              </a:rPr>
              <a:t>]=</a:t>
            </a:r>
            <a:r>
              <a:rPr lang="en-US" sz="2200" dirty="0">
                <a:solidFill>
                  <a:srgbClr val="00B050"/>
                </a:solidFill>
                <a:latin typeface="Aptos Mono" panose="020B0009020202020204" pitchFamily="49" charset="0"/>
              </a:rPr>
              <a:t>“'99'"</a:t>
            </a:r>
            <a:r>
              <a:rPr lang="en-US" sz="2200" dirty="0">
                <a:latin typeface="Aptos Mono" panose="020B0009020202020204" pitchFamily="49" charset="0"/>
              </a:rPr>
              <a:t>&gt;&lt;/</a:t>
            </a:r>
            <a:r>
              <a:rPr lang="en-US" sz="2200" dirty="0">
                <a:solidFill>
                  <a:srgbClr val="FF0000"/>
                </a:solidFill>
                <a:latin typeface="Aptos Mono" panose="020B0009020202020204" pitchFamily="49" charset="0"/>
              </a:rPr>
              <a:t>app-file-loader</a:t>
            </a:r>
            <a:r>
              <a:rPr lang="en-US" sz="2200" dirty="0">
                <a:latin typeface="Aptos Mono" panose="020B0009020202020204" pitchFamily="49" charset="0"/>
              </a:rPr>
              <a:t>&gt;</a:t>
            </a:r>
          </a:p>
          <a:p>
            <a:pPr marL="0" indent="0">
              <a:buNone/>
            </a:pPr>
            <a:r>
              <a:rPr lang="en-GB" b="1" dirty="0"/>
              <a:t>The Problem:</a:t>
            </a:r>
            <a:endParaRPr lang="en-US" b="1" dirty="0">
              <a:latin typeface="Aptos Mono" panose="020B0009020202020204" pitchFamily="49" charset="0"/>
            </a:endParaRPr>
          </a:p>
          <a:p>
            <a:r>
              <a:rPr lang="en-US" dirty="0" err="1"/>
              <a:t>FileLoader</a:t>
            </a:r>
            <a:r>
              <a:rPr lang="en-US" dirty="0"/>
              <a:t> f</a:t>
            </a:r>
            <a:r>
              <a:rPr lang="en-GB" dirty="0"/>
              <a:t>etches file contents from an </a:t>
            </a:r>
            <a:r>
              <a:rPr lang="en-GB" b="1" dirty="0"/>
              <a:t>external API</a:t>
            </a:r>
          </a:p>
          <a:p>
            <a:r>
              <a:rPr lang="en-GB" dirty="0"/>
              <a:t>Without stubbing, the test:</a:t>
            </a:r>
          </a:p>
          <a:p>
            <a:pPr lvl="1"/>
            <a:r>
              <a:rPr lang="en-GB" dirty="0"/>
              <a:t>Hits real network or fails without one</a:t>
            </a:r>
          </a:p>
          <a:p>
            <a:pPr lvl="1"/>
            <a:r>
              <a:rPr lang="en-GB" dirty="0"/>
              <a:t>Depends on live data, timing, or external setup</a:t>
            </a:r>
          </a:p>
          <a:p>
            <a:pPr lvl="1"/>
            <a:r>
              <a:rPr lang="en-GB" dirty="0"/>
              <a:t>Becomes slow and flaky</a:t>
            </a:r>
          </a:p>
          <a:p>
            <a:pPr>
              <a:buNone/>
            </a:pPr>
            <a:r>
              <a:rPr lang="en-GB" b="1" dirty="0"/>
              <a:t>The Fix: Stub the data fetch</a:t>
            </a:r>
          </a:p>
          <a:p>
            <a:pPr>
              <a:buFont typeface="Arial" panose="020B0604020202020204" pitchFamily="34" charset="0"/>
              <a:buChar char="•"/>
            </a:pPr>
            <a:r>
              <a:rPr lang="en-GB" dirty="0"/>
              <a:t>Replace real API call with a </a:t>
            </a:r>
            <a:r>
              <a:rPr lang="en-GB" b="1" dirty="0"/>
              <a:t>controlled return value</a:t>
            </a:r>
            <a:endParaRPr lang="en-GB" dirty="0"/>
          </a:p>
          <a:p>
            <a:pPr>
              <a:buFont typeface="Arial" panose="020B0604020202020204" pitchFamily="34" charset="0"/>
              <a:buChar char="•"/>
            </a:pPr>
            <a:r>
              <a:rPr lang="en-GB" dirty="0"/>
              <a:t>Make the component </a:t>
            </a:r>
            <a:r>
              <a:rPr lang="en-GB" b="1" dirty="0"/>
              <a:t>testable in isolation</a:t>
            </a:r>
            <a:endParaRPr lang="en-GB" dirty="0"/>
          </a:p>
          <a:p>
            <a:pPr marL="0" indent="0">
              <a:buNone/>
            </a:pPr>
            <a:endParaRPr lang="en-GB" dirty="0"/>
          </a:p>
        </p:txBody>
      </p:sp>
    </p:spTree>
    <p:extLst>
      <p:ext uri="{BB962C8B-B14F-4D97-AF65-F5344CB8AC3E}">
        <p14:creationId xmlns:p14="http://schemas.microsoft.com/office/powerpoint/2010/main" val="125594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29B95-1188-BBBE-95FB-2AA9231725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0855D3-3494-3464-4D1F-DB4A1093A903}"/>
              </a:ext>
            </a:extLst>
          </p:cNvPr>
          <p:cNvSpPr>
            <a:spLocks noGrp="1"/>
          </p:cNvSpPr>
          <p:nvPr>
            <p:ph type="title"/>
          </p:nvPr>
        </p:nvSpPr>
        <p:spPr/>
        <p:txBody>
          <a:bodyPr/>
          <a:lstStyle/>
          <a:p>
            <a:r>
              <a:rPr lang="en-GB" dirty="0"/>
              <a:t>Course Delivery</a:t>
            </a:r>
          </a:p>
        </p:txBody>
      </p:sp>
      <p:sp>
        <p:nvSpPr>
          <p:cNvPr id="3" name="Content Placeholder 2">
            <a:extLst>
              <a:ext uri="{FF2B5EF4-FFF2-40B4-BE49-F238E27FC236}">
                <a16:creationId xmlns:a16="http://schemas.microsoft.com/office/drawing/2014/main" id="{B8F0FB91-6591-24C2-A185-F7E3F1758C8C}"/>
              </a:ext>
            </a:extLst>
          </p:cNvPr>
          <p:cNvSpPr>
            <a:spLocks noGrp="1"/>
          </p:cNvSpPr>
          <p:nvPr>
            <p:ph idx="1"/>
          </p:nvPr>
        </p:nvSpPr>
        <p:spPr>
          <a:xfrm>
            <a:off x="838200" y="1825625"/>
            <a:ext cx="6019800" cy="4351338"/>
          </a:xfrm>
        </p:spPr>
        <p:txBody>
          <a:bodyPr>
            <a:normAutofit fontScale="62500" lnSpcReduction="20000"/>
          </a:bodyPr>
          <a:lstStyle/>
          <a:p>
            <a:pPr>
              <a:buNone/>
            </a:pPr>
            <a:r>
              <a:rPr lang="en-GB" sz="4000" b="1" dirty="0"/>
              <a:t>Short Explanations</a:t>
            </a:r>
          </a:p>
          <a:p>
            <a:pPr>
              <a:buFont typeface="Arial" panose="020B0604020202020204" pitchFamily="34" charset="0"/>
              <a:buChar char="•"/>
            </a:pPr>
            <a:r>
              <a:rPr lang="en-GB" sz="4000" dirty="0"/>
              <a:t>Just enough theory to frame the practice</a:t>
            </a:r>
          </a:p>
          <a:p>
            <a:pPr>
              <a:buNone/>
            </a:pPr>
            <a:r>
              <a:rPr lang="en-GB" sz="4000" b="1" dirty="0"/>
              <a:t>Live Demos</a:t>
            </a:r>
          </a:p>
          <a:p>
            <a:pPr>
              <a:buFont typeface="Arial" panose="020B0604020202020204" pitchFamily="34" charset="0"/>
              <a:buChar char="•"/>
            </a:pPr>
            <a:r>
              <a:rPr lang="en-GB" sz="4000" dirty="0"/>
              <a:t>Watch TDD in action in both React and Angular</a:t>
            </a:r>
          </a:p>
          <a:p>
            <a:pPr>
              <a:buNone/>
            </a:pPr>
            <a:r>
              <a:rPr lang="en-GB" sz="4000" b="1" dirty="0"/>
              <a:t>Hands-On Coding</a:t>
            </a:r>
          </a:p>
          <a:p>
            <a:pPr>
              <a:buFont typeface="Arial" panose="020B0604020202020204" pitchFamily="34" charset="0"/>
              <a:buChar char="•"/>
            </a:pPr>
            <a:r>
              <a:rPr lang="en-GB" sz="4000" dirty="0"/>
              <a:t>Exercises after every major concept</a:t>
            </a:r>
          </a:p>
          <a:p>
            <a:pPr>
              <a:buFont typeface="Arial" panose="020B0604020202020204" pitchFamily="34" charset="0"/>
              <a:buChar char="•"/>
            </a:pPr>
            <a:r>
              <a:rPr lang="en-GB" sz="4000" dirty="0"/>
              <a:t>Paired and solo</a:t>
            </a:r>
          </a:p>
          <a:p>
            <a:pPr>
              <a:buNone/>
            </a:pPr>
            <a:r>
              <a:rPr lang="en-GB" sz="4000" b="1" dirty="0"/>
              <a:t>Feedback &amp; Iteration</a:t>
            </a:r>
          </a:p>
          <a:p>
            <a:pPr>
              <a:buFont typeface="Arial" panose="020B0604020202020204" pitchFamily="34" charset="0"/>
              <a:buChar char="•"/>
            </a:pPr>
            <a:r>
              <a:rPr lang="en-GB" sz="4000" dirty="0"/>
              <a:t>Discuss test outcomes, trade-offs, and real-world relevance</a:t>
            </a:r>
          </a:p>
        </p:txBody>
      </p:sp>
      <p:sp>
        <p:nvSpPr>
          <p:cNvPr id="5" name="Rectangle 4">
            <a:extLst>
              <a:ext uri="{FF2B5EF4-FFF2-40B4-BE49-F238E27FC236}">
                <a16:creationId xmlns:a16="http://schemas.microsoft.com/office/drawing/2014/main" id="{E6D25577-EEEA-E0AD-F6CE-067F81198A06}"/>
              </a:ext>
            </a:extLst>
          </p:cNvPr>
          <p:cNvSpPr/>
          <p:nvPr/>
        </p:nvSpPr>
        <p:spPr>
          <a:xfrm>
            <a:off x="5216770" y="738156"/>
            <a:ext cx="5886450" cy="662782"/>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4" name="TextBox 3">
            <a:extLst>
              <a:ext uri="{FF2B5EF4-FFF2-40B4-BE49-F238E27FC236}">
                <a16:creationId xmlns:a16="http://schemas.microsoft.com/office/drawing/2014/main" id="{C29F34C6-CCB7-C769-FAFD-A143A062F3A1}"/>
              </a:ext>
            </a:extLst>
          </p:cNvPr>
          <p:cNvSpPr txBox="1"/>
          <p:nvPr/>
        </p:nvSpPr>
        <p:spPr>
          <a:xfrm>
            <a:off x="4945701" y="385275"/>
            <a:ext cx="6157519" cy="1015663"/>
          </a:xfrm>
          <a:prstGeom prst="rect">
            <a:avLst/>
          </a:prstGeom>
          <a:noFill/>
        </p:spPr>
        <p:txBody>
          <a:bodyPr wrap="none" rtlCol="0" anchor="ctr">
            <a:spAutoFit/>
          </a:bodyPr>
          <a:lstStyle/>
          <a:p>
            <a:pPr algn="dist"/>
            <a:r>
              <a:rPr lang="en-GB" sz="6000" dirty="0"/>
              <a:t>“</a:t>
            </a:r>
            <a:r>
              <a:rPr lang="en-GB" dirty="0">
                <a:solidFill>
                  <a:schemeClr val="bg1"/>
                </a:solidFill>
              </a:rPr>
              <a:t>Hear and forget, see and remember, do and understand.</a:t>
            </a:r>
          </a:p>
        </p:txBody>
      </p:sp>
    </p:spTree>
    <p:extLst>
      <p:ext uri="{BB962C8B-B14F-4D97-AF65-F5344CB8AC3E}">
        <p14:creationId xmlns:p14="http://schemas.microsoft.com/office/powerpoint/2010/main" val="2792436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7462B-AFA9-C13D-1078-B07E17FC014E}"/>
              </a:ext>
            </a:extLst>
          </p:cNvPr>
          <p:cNvSpPr>
            <a:spLocks noGrp="1"/>
          </p:cNvSpPr>
          <p:nvPr>
            <p:ph type="title"/>
          </p:nvPr>
        </p:nvSpPr>
        <p:spPr/>
        <p:txBody>
          <a:bodyPr/>
          <a:lstStyle/>
          <a:p>
            <a:r>
              <a:rPr lang="en-US" dirty="0"/>
              <a:t>Stubs – The solution</a:t>
            </a:r>
            <a:endParaRPr lang="en-GB" dirty="0"/>
          </a:p>
        </p:txBody>
      </p:sp>
      <p:sp>
        <p:nvSpPr>
          <p:cNvPr id="4" name="Content Placeholder 3">
            <a:extLst>
              <a:ext uri="{FF2B5EF4-FFF2-40B4-BE49-F238E27FC236}">
                <a16:creationId xmlns:a16="http://schemas.microsoft.com/office/drawing/2014/main" id="{9BA1E265-6AF4-5BB2-AA4A-A4ED49E25187}"/>
              </a:ext>
            </a:extLst>
          </p:cNvPr>
          <p:cNvSpPr>
            <a:spLocks noGrp="1"/>
          </p:cNvSpPr>
          <p:nvPr>
            <p:ph sz="half" idx="1"/>
          </p:nvPr>
        </p:nvSpPr>
        <p:spPr/>
        <p:txBody>
          <a:bodyPr>
            <a:normAutofit/>
          </a:bodyPr>
          <a:lstStyle/>
          <a:p>
            <a:pPr marL="0" indent="0">
              <a:buNone/>
            </a:pPr>
            <a:r>
              <a:rPr lang="en-US" dirty="0"/>
              <a:t>React</a:t>
            </a:r>
          </a:p>
          <a:p>
            <a:pPr marL="0" indent="0">
              <a:lnSpc>
                <a:spcPct val="120000"/>
              </a:lnSpc>
              <a:spcBef>
                <a:spcPts val="0"/>
              </a:spcBef>
              <a:buNone/>
            </a:pPr>
            <a:r>
              <a:rPr lang="en-GB" sz="900" dirty="0">
                <a:solidFill>
                  <a:schemeClr val="bg2">
                    <a:lumMod val="75000"/>
                  </a:schemeClr>
                </a:solidFill>
                <a:latin typeface="Aptos Mono" panose="020B0009020202020204" pitchFamily="49" charset="0"/>
              </a:rPr>
              <a:t>// Stub the API call</a:t>
            </a:r>
          </a:p>
          <a:p>
            <a:pPr marL="0" indent="0">
              <a:lnSpc>
                <a:spcPct val="120000"/>
              </a:lnSpc>
              <a:spcBef>
                <a:spcPts val="0"/>
              </a:spcBef>
              <a:buNone/>
            </a:pPr>
            <a:r>
              <a:rPr lang="en-GB" sz="900" dirty="0" err="1">
                <a:latin typeface="Aptos Mono" panose="020B0009020202020204" pitchFamily="49" charset="0"/>
              </a:rPr>
              <a:t>jest.</a:t>
            </a:r>
            <a:r>
              <a:rPr lang="en-GB" sz="900" dirty="0" err="1">
                <a:solidFill>
                  <a:srgbClr val="0070C0"/>
                </a:solidFill>
                <a:latin typeface="Aptos Mono" panose="020B0009020202020204" pitchFamily="49" charset="0"/>
              </a:rPr>
              <a:t>mock</a:t>
            </a:r>
            <a:r>
              <a:rPr lang="en-GB" sz="900" dirty="0">
                <a:latin typeface="Aptos Mono" panose="020B0009020202020204" pitchFamily="49" charset="0"/>
              </a:rPr>
              <a:t>(</a:t>
            </a:r>
            <a:r>
              <a:rPr lang="en-GB" sz="900" dirty="0">
                <a:solidFill>
                  <a:srgbClr val="00B050"/>
                </a:solidFill>
                <a:latin typeface="Aptos Mono" panose="020B0009020202020204" pitchFamily="49" charset="0"/>
              </a:rPr>
              <a:t>'./</a:t>
            </a:r>
            <a:r>
              <a:rPr lang="en-GB" sz="900" dirty="0" err="1">
                <a:solidFill>
                  <a:srgbClr val="00B050"/>
                </a:solidFill>
                <a:latin typeface="Aptos Mono" panose="020B0009020202020204" pitchFamily="49" charset="0"/>
              </a:rPr>
              <a:t>fileService</a:t>
            </a:r>
            <a:r>
              <a:rPr lang="en-GB" sz="900" dirty="0">
                <a:solidFill>
                  <a:srgbClr val="00B050"/>
                </a:solidFill>
                <a:latin typeface="Aptos Mono" panose="020B0009020202020204" pitchFamily="49" charset="0"/>
              </a:rPr>
              <a:t>'</a:t>
            </a:r>
            <a:r>
              <a:rPr lang="en-GB" sz="900" dirty="0">
                <a:latin typeface="Aptos Mono" panose="020B0009020202020204" pitchFamily="49" charset="0"/>
              </a:rPr>
              <a:t>, () =&gt; ({</a:t>
            </a:r>
          </a:p>
          <a:p>
            <a:pPr marL="0" indent="0">
              <a:lnSpc>
                <a:spcPct val="120000"/>
              </a:lnSpc>
              <a:spcBef>
                <a:spcPts val="0"/>
              </a:spcBef>
              <a:buNone/>
            </a:pPr>
            <a:r>
              <a:rPr lang="en-GB" sz="900" dirty="0">
                <a:latin typeface="Aptos Mono" panose="020B0009020202020204" pitchFamily="49" charset="0"/>
              </a:rPr>
              <a:t>  </a:t>
            </a:r>
            <a:r>
              <a:rPr lang="en-GB" sz="900" dirty="0" err="1">
                <a:solidFill>
                  <a:srgbClr val="996600"/>
                </a:solidFill>
                <a:latin typeface="Aptos Mono" panose="020B0009020202020204" pitchFamily="49" charset="0"/>
              </a:rPr>
              <a:t>fetchFile</a:t>
            </a:r>
            <a:r>
              <a:rPr lang="en-GB" sz="900" dirty="0">
                <a:latin typeface="Aptos Mono" panose="020B0009020202020204" pitchFamily="49" charset="0"/>
              </a:rPr>
              <a:t>: </a:t>
            </a:r>
            <a:r>
              <a:rPr lang="en-GB" sz="900" dirty="0" err="1">
                <a:latin typeface="Aptos Mono" panose="020B0009020202020204" pitchFamily="49" charset="0"/>
              </a:rPr>
              <a:t>jest.</a:t>
            </a:r>
            <a:r>
              <a:rPr lang="en-GB" sz="900" dirty="0" err="1">
                <a:solidFill>
                  <a:srgbClr val="0070C0"/>
                </a:solidFill>
                <a:latin typeface="Aptos Mono" panose="020B0009020202020204" pitchFamily="49" charset="0"/>
              </a:rPr>
              <a:t>fn</a:t>
            </a:r>
            <a:r>
              <a:rPr lang="en-GB" sz="900" dirty="0">
                <a:latin typeface="Aptos Mono" panose="020B0009020202020204" pitchFamily="49" charset="0"/>
              </a:rPr>
              <a:t>().</a:t>
            </a:r>
            <a:r>
              <a:rPr lang="en-GB" sz="900" dirty="0" err="1">
                <a:solidFill>
                  <a:srgbClr val="0070C0"/>
                </a:solidFill>
                <a:latin typeface="Aptos Mono" panose="020B0009020202020204" pitchFamily="49" charset="0"/>
              </a:rPr>
              <a:t>mockResolvedValue</a:t>
            </a:r>
            <a:r>
              <a:rPr lang="en-GB" sz="900" dirty="0">
                <a:latin typeface="Aptos Mono" panose="020B0009020202020204" pitchFamily="49" charset="0"/>
              </a:rPr>
              <a:t>({ </a:t>
            </a:r>
            <a:r>
              <a:rPr lang="en-GB" sz="900" dirty="0">
                <a:solidFill>
                  <a:srgbClr val="996600"/>
                </a:solidFill>
                <a:latin typeface="Aptos Mono" panose="020B0009020202020204" pitchFamily="49" charset="0"/>
              </a:rPr>
              <a:t>content</a:t>
            </a:r>
            <a:r>
              <a:rPr lang="en-GB" sz="900" dirty="0">
                <a:latin typeface="Aptos Mono" panose="020B0009020202020204" pitchFamily="49" charset="0"/>
              </a:rPr>
              <a:t>: </a:t>
            </a:r>
            <a:r>
              <a:rPr lang="en-GB" sz="900" dirty="0">
                <a:solidFill>
                  <a:srgbClr val="00B050"/>
                </a:solidFill>
                <a:latin typeface="Aptos Mono" panose="020B0009020202020204" pitchFamily="49" charset="0"/>
              </a:rPr>
              <a:t>'Hello world!' </a:t>
            </a:r>
            <a:r>
              <a:rPr lang="en-GB" sz="900" dirty="0">
                <a:latin typeface="Aptos Mono" panose="020B0009020202020204" pitchFamily="49" charset="0"/>
              </a:rPr>
              <a:t>}),</a:t>
            </a:r>
          </a:p>
          <a:p>
            <a:pPr marL="0" indent="0">
              <a:lnSpc>
                <a:spcPct val="120000"/>
              </a:lnSpc>
              <a:spcBef>
                <a:spcPts val="0"/>
              </a:spcBef>
              <a:buNone/>
            </a:pPr>
            <a:r>
              <a:rPr lang="en-GB" sz="900" dirty="0">
                <a:latin typeface="Aptos Mono" panose="020B0009020202020204" pitchFamily="49" charset="0"/>
              </a:rPr>
              <a:t>}));</a:t>
            </a:r>
          </a:p>
          <a:p>
            <a:pPr marL="0" indent="0">
              <a:lnSpc>
                <a:spcPct val="120000"/>
              </a:lnSpc>
              <a:spcBef>
                <a:spcPts val="0"/>
              </a:spcBef>
              <a:buNone/>
            </a:pPr>
            <a:endParaRPr lang="en-GB" sz="900" dirty="0">
              <a:latin typeface="Aptos Mono" panose="020B0009020202020204" pitchFamily="49" charset="0"/>
            </a:endParaRPr>
          </a:p>
          <a:p>
            <a:pPr marL="0" indent="0">
              <a:lnSpc>
                <a:spcPct val="120000"/>
              </a:lnSpc>
              <a:spcBef>
                <a:spcPts val="0"/>
              </a:spcBef>
              <a:buNone/>
            </a:pPr>
            <a:r>
              <a:rPr lang="en-GB" sz="900" dirty="0">
                <a:solidFill>
                  <a:srgbClr val="0070C0"/>
                </a:solidFill>
                <a:latin typeface="Aptos Mono" panose="020B0009020202020204" pitchFamily="49" charset="0"/>
              </a:rPr>
              <a:t>it</a:t>
            </a:r>
            <a:r>
              <a:rPr lang="en-GB" sz="900" dirty="0">
                <a:latin typeface="Aptos Mono" panose="020B0009020202020204" pitchFamily="49" charset="0"/>
              </a:rPr>
              <a:t>(</a:t>
            </a:r>
            <a:r>
              <a:rPr lang="en-GB" sz="900" dirty="0">
                <a:solidFill>
                  <a:srgbClr val="00B050"/>
                </a:solidFill>
                <a:latin typeface="Aptos Mono" panose="020B0009020202020204" pitchFamily="49" charset="0"/>
              </a:rPr>
              <a:t>'shows file content after load'</a:t>
            </a:r>
            <a:r>
              <a:rPr lang="en-GB" sz="900" dirty="0">
                <a:latin typeface="Aptos Mono" panose="020B0009020202020204" pitchFamily="49" charset="0"/>
              </a:rPr>
              <a:t>, </a:t>
            </a:r>
            <a:r>
              <a:rPr lang="en-GB" sz="900" dirty="0">
                <a:solidFill>
                  <a:srgbClr val="7030A0"/>
                </a:solidFill>
                <a:latin typeface="Aptos Mono" panose="020B0009020202020204" pitchFamily="49" charset="0"/>
              </a:rPr>
              <a:t>async</a:t>
            </a:r>
            <a:r>
              <a:rPr lang="en-GB" sz="900" dirty="0">
                <a:latin typeface="Aptos Mono" panose="020B0009020202020204" pitchFamily="49" charset="0"/>
              </a:rPr>
              <a:t> () =&gt; {</a:t>
            </a:r>
          </a:p>
          <a:p>
            <a:pPr marL="0" indent="0">
              <a:lnSpc>
                <a:spcPct val="120000"/>
              </a:lnSpc>
              <a:spcBef>
                <a:spcPts val="0"/>
              </a:spcBef>
              <a:buNone/>
            </a:pPr>
            <a:r>
              <a:rPr lang="en-GB" sz="900" dirty="0">
                <a:latin typeface="Aptos Mono" panose="020B0009020202020204" pitchFamily="49" charset="0"/>
              </a:rPr>
              <a:t>  </a:t>
            </a:r>
            <a:r>
              <a:rPr lang="en-GB" sz="900" dirty="0">
                <a:solidFill>
                  <a:srgbClr val="0070C0"/>
                </a:solidFill>
                <a:latin typeface="Aptos Mono" panose="020B0009020202020204" pitchFamily="49" charset="0"/>
              </a:rPr>
              <a:t>render</a:t>
            </a:r>
            <a:r>
              <a:rPr lang="en-GB" sz="900" dirty="0">
                <a:latin typeface="Aptos Mono" panose="020B0009020202020204" pitchFamily="49" charset="0"/>
              </a:rPr>
              <a:t>(&lt;</a:t>
            </a:r>
            <a:r>
              <a:rPr lang="en-GB" sz="900" dirty="0" err="1">
                <a:solidFill>
                  <a:srgbClr val="FF0000"/>
                </a:solidFill>
                <a:latin typeface="Aptos Mono" panose="020B0009020202020204" pitchFamily="49" charset="0"/>
              </a:rPr>
              <a:t>FileLoader</a:t>
            </a:r>
            <a:r>
              <a:rPr lang="en-GB" sz="900" dirty="0">
                <a:latin typeface="Aptos Mono" panose="020B0009020202020204" pitchFamily="49" charset="0"/>
              </a:rPr>
              <a:t> </a:t>
            </a:r>
            <a:r>
              <a:rPr lang="en-GB" sz="900" dirty="0" err="1">
                <a:solidFill>
                  <a:srgbClr val="996600"/>
                </a:solidFill>
                <a:latin typeface="Aptos Mono" panose="020B0009020202020204" pitchFamily="49" charset="0"/>
              </a:rPr>
              <a:t>fileId</a:t>
            </a:r>
            <a:r>
              <a:rPr lang="en-GB" sz="900" dirty="0">
                <a:latin typeface="Aptos Mono" panose="020B0009020202020204" pitchFamily="49" charset="0"/>
              </a:rPr>
              <a:t>=</a:t>
            </a:r>
            <a:r>
              <a:rPr lang="en-GB" sz="900" dirty="0">
                <a:solidFill>
                  <a:srgbClr val="00B050"/>
                </a:solidFill>
                <a:latin typeface="Aptos Mono" panose="020B0009020202020204" pitchFamily="49" charset="0"/>
              </a:rPr>
              <a:t>“99" </a:t>
            </a:r>
            <a:r>
              <a:rPr lang="en-GB" sz="900" dirty="0">
                <a:latin typeface="Aptos Mono" panose="020B0009020202020204" pitchFamily="49" charset="0"/>
              </a:rPr>
              <a:t>/&gt;);</a:t>
            </a:r>
          </a:p>
          <a:p>
            <a:pPr marL="0" indent="0">
              <a:lnSpc>
                <a:spcPct val="120000"/>
              </a:lnSpc>
              <a:spcBef>
                <a:spcPts val="0"/>
              </a:spcBef>
              <a:buNone/>
            </a:pPr>
            <a:r>
              <a:rPr lang="en-GB" sz="900" dirty="0">
                <a:latin typeface="Aptos Mono" panose="020B0009020202020204" pitchFamily="49" charset="0"/>
              </a:rPr>
              <a:t>  </a:t>
            </a:r>
            <a:r>
              <a:rPr lang="en-GB" sz="900" dirty="0">
                <a:solidFill>
                  <a:srgbClr val="0070C0"/>
                </a:solidFill>
                <a:latin typeface="Aptos Mono" panose="020B0009020202020204" pitchFamily="49" charset="0"/>
              </a:rPr>
              <a:t>expect</a:t>
            </a:r>
            <a:r>
              <a:rPr lang="en-GB" sz="900" dirty="0">
                <a:latin typeface="Aptos Mono" panose="020B0009020202020204" pitchFamily="49" charset="0"/>
              </a:rPr>
              <a:t>(</a:t>
            </a:r>
            <a:r>
              <a:rPr lang="en-GB" sz="900" dirty="0">
                <a:solidFill>
                  <a:srgbClr val="7030A0"/>
                </a:solidFill>
                <a:latin typeface="Aptos Mono" panose="020B0009020202020204" pitchFamily="49" charset="0"/>
              </a:rPr>
              <a:t>await</a:t>
            </a:r>
            <a:r>
              <a:rPr lang="en-GB" sz="900" dirty="0">
                <a:latin typeface="Aptos Mono" panose="020B0009020202020204" pitchFamily="49" charset="0"/>
              </a:rPr>
              <a:t> </a:t>
            </a:r>
            <a:r>
              <a:rPr lang="en-GB" sz="900" dirty="0" err="1">
                <a:latin typeface="Aptos Mono" panose="020B0009020202020204" pitchFamily="49" charset="0"/>
              </a:rPr>
              <a:t>screen.</a:t>
            </a:r>
            <a:r>
              <a:rPr lang="en-GB" sz="900" dirty="0" err="1">
                <a:solidFill>
                  <a:srgbClr val="0070C0"/>
                </a:solidFill>
                <a:latin typeface="Aptos Mono" panose="020B0009020202020204" pitchFamily="49" charset="0"/>
              </a:rPr>
              <a:t>findByText</a:t>
            </a:r>
            <a:r>
              <a:rPr lang="en-GB" sz="900" dirty="0">
                <a:latin typeface="Aptos Mono" panose="020B0009020202020204" pitchFamily="49" charset="0"/>
              </a:rPr>
              <a:t>(</a:t>
            </a:r>
            <a:r>
              <a:rPr lang="en-GB" sz="900" dirty="0">
                <a:solidFill>
                  <a:srgbClr val="00B050"/>
                </a:solidFill>
                <a:latin typeface="Aptos Mono" panose="020B0009020202020204" pitchFamily="49" charset="0"/>
              </a:rPr>
              <a:t>'Hello world!'</a:t>
            </a:r>
            <a:r>
              <a:rPr lang="en-GB" sz="900" dirty="0">
                <a:latin typeface="Aptos Mono" panose="020B0009020202020204" pitchFamily="49" charset="0"/>
              </a:rPr>
              <a:t>)).</a:t>
            </a:r>
            <a:r>
              <a:rPr lang="en-GB" sz="900" dirty="0" err="1">
                <a:solidFill>
                  <a:srgbClr val="0070C0"/>
                </a:solidFill>
                <a:latin typeface="Aptos Mono" panose="020B0009020202020204" pitchFamily="49" charset="0"/>
              </a:rPr>
              <a:t>toBeInTheDocument</a:t>
            </a:r>
            <a:r>
              <a:rPr lang="en-GB" sz="900" dirty="0">
                <a:latin typeface="Aptos Mono" panose="020B0009020202020204" pitchFamily="49" charset="0"/>
              </a:rPr>
              <a:t>();</a:t>
            </a:r>
          </a:p>
          <a:p>
            <a:pPr marL="0" indent="0">
              <a:lnSpc>
                <a:spcPct val="120000"/>
              </a:lnSpc>
              <a:spcBef>
                <a:spcPts val="0"/>
              </a:spcBef>
              <a:buNone/>
            </a:pPr>
            <a:r>
              <a:rPr lang="en-GB" sz="900" dirty="0">
                <a:latin typeface="Aptos Mono" panose="020B0009020202020204" pitchFamily="49" charset="0"/>
              </a:rPr>
              <a:t>});</a:t>
            </a:r>
          </a:p>
        </p:txBody>
      </p:sp>
      <p:sp>
        <p:nvSpPr>
          <p:cNvPr id="5" name="Content Placeholder 4">
            <a:extLst>
              <a:ext uri="{FF2B5EF4-FFF2-40B4-BE49-F238E27FC236}">
                <a16:creationId xmlns:a16="http://schemas.microsoft.com/office/drawing/2014/main" id="{DDF385FD-C8A3-694A-29D4-185AC17E7010}"/>
              </a:ext>
            </a:extLst>
          </p:cNvPr>
          <p:cNvSpPr>
            <a:spLocks noGrp="1"/>
          </p:cNvSpPr>
          <p:nvPr>
            <p:ph sz="half" idx="2"/>
          </p:nvPr>
        </p:nvSpPr>
        <p:spPr/>
        <p:txBody>
          <a:bodyPr>
            <a:normAutofit/>
          </a:bodyPr>
          <a:lstStyle/>
          <a:p>
            <a:pPr marL="0" indent="0">
              <a:buNone/>
            </a:pPr>
            <a:r>
              <a:rPr lang="en-US" dirty="0"/>
              <a:t>Angular</a:t>
            </a:r>
          </a:p>
          <a:p>
            <a:pPr marL="0" indent="0">
              <a:lnSpc>
                <a:spcPct val="120000"/>
              </a:lnSpc>
              <a:spcBef>
                <a:spcPts val="0"/>
              </a:spcBef>
              <a:buNone/>
            </a:pPr>
            <a:r>
              <a:rPr lang="en-US" sz="900" dirty="0">
                <a:solidFill>
                  <a:schemeClr val="bg2">
                    <a:lumMod val="75000"/>
                  </a:schemeClr>
                </a:solidFill>
                <a:latin typeface="Aptos Mono" panose="020B0009020202020204" pitchFamily="49" charset="0"/>
              </a:rPr>
              <a:t>// Stubbed service</a:t>
            </a:r>
          </a:p>
          <a:p>
            <a:pPr marL="0" indent="0">
              <a:lnSpc>
                <a:spcPct val="120000"/>
              </a:lnSpc>
              <a:spcBef>
                <a:spcPts val="0"/>
              </a:spcBef>
              <a:buNone/>
            </a:pPr>
            <a:r>
              <a:rPr lang="en-US" sz="900" dirty="0">
                <a:solidFill>
                  <a:srgbClr val="7030A0"/>
                </a:solidFill>
                <a:latin typeface="Aptos Mono" panose="020B0009020202020204" pitchFamily="49" charset="0"/>
              </a:rPr>
              <a:t>const</a:t>
            </a:r>
            <a:r>
              <a:rPr lang="en-US" sz="900" dirty="0">
                <a:latin typeface="Aptos Mono" panose="020B0009020202020204" pitchFamily="49" charset="0"/>
              </a:rPr>
              <a:t> </a:t>
            </a:r>
            <a:r>
              <a:rPr lang="en-US" sz="900" dirty="0" err="1">
                <a:latin typeface="Aptos Mono" panose="020B0009020202020204" pitchFamily="49" charset="0"/>
              </a:rPr>
              <a:t>fileServiceStub</a:t>
            </a:r>
            <a:r>
              <a:rPr lang="en-US" sz="900" dirty="0">
                <a:latin typeface="Aptos Mono" panose="020B0009020202020204" pitchFamily="49" charset="0"/>
              </a:rPr>
              <a:t> = {</a:t>
            </a:r>
          </a:p>
          <a:p>
            <a:pPr marL="0" indent="0">
              <a:lnSpc>
                <a:spcPct val="120000"/>
              </a:lnSpc>
              <a:spcBef>
                <a:spcPts val="0"/>
              </a:spcBef>
              <a:buNone/>
            </a:pPr>
            <a:r>
              <a:rPr lang="en-US" sz="900" dirty="0">
                <a:latin typeface="Aptos Mono" panose="020B0009020202020204" pitchFamily="49" charset="0"/>
              </a:rPr>
              <a:t>  </a:t>
            </a:r>
            <a:r>
              <a:rPr lang="en-US" sz="900" dirty="0" err="1">
                <a:solidFill>
                  <a:srgbClr val="996600"/>
                </a:solidFill>
                <a:latin typeface="Aptos Mono" panose="020B0009020202020204" pitchFamily="49" charset="0"/>
              </a:rPr>
              <a:t>fetchFile</a:t>
            </a:r>
            <a:r>
              <a:rPr lang="en-US" sz="900" dirty="0">
                <a:latin typeface="Aptos Mono" panose="020B0009020202020204" pitchFamily="49" charset="0"/>
              </a:rPr>
              <a:t>: </a:t>
            </a:r>
            <a:r>
              <a:rPr lang="en-US" sz="900" dirty="0" err="1">
                <a:latin typeface="Aptos Mono" panose="020B0009020202020204" pitchFamily="49" charset="0"/>
              </a:rPr>
              <a:t>jest.</a:t>
            </a:r>
            <a:r>
              <a:rPr lang="en-US" sz="900" dirty="0" err="1">
                <a:solidFill>
                  <a:srgbClr val="0070C0"/>
                </a:solidFill>
                <a:latin typeface="Aptos Mono" panose="020B0009020202020204" pitchFamily="49" charset="0"/>
              </a:rPr>
              <a:t>fn</a:t>
            </a:r>
            <a:r>
              <a:rPr lang="en-US" sz="900" dirty="0">
                <a:latin typeface="Aptos Mono" panose="020B0009020202020204" pitchFamily="49" charset="0"/>
              </a:rPr>
              <a:t>().</a:t>
            </a:r>
            <a:r>
              <a:rPr lang="en-US" sz="900" dirty="0" err="1">
                <a:solidFill>
                  <a:srgbClr val="0070C0"/>
                </a:solidFill>
                <a:latin typeface="Aptos Mono" panose="020B0009020202020204" pitchFamily="49" charset="0"/>
              </a:rPr>
              <a:t>mockResolvedValue</a:t>
            </a:r>
            <a:r>
              <a:rPr lang="en-US" sz="900" dirty="0">
                <a:latin typeface="Aptos Mono" panose="020B0009020202020204" pitchFamily="49" charset="0"/>
              </a:rPr>
              <a:t>({ </a:t>
            </a:r>
            <a:r>
              <a:rPr lang="en-US" sz="900" dirty="0">
                <a:solidFill>
                  <a:srgbClr val="996600"/>
                </a:solidFill>
                <a:latin typeface="Aptos Mono" panose="020B0009020202020204" pitchFamily="49" charset="0"/>
              </a:rPr>
              <a:t>content</a:t>
            </a:r>
            <a:r>
              <a:rPr lang="en-US" sz="900" dirty="0">
                <a:latin typeface="Aptos Mono" panose="020B0009020202020204" pitchFamily="49" charset="0"/>
              </a:rPr>
              <a:t>: </a:t>
            </a:r>
            <a:r>
              <a:rPr lang="en-US" sz="900" dirty="0">
                <a:solidFill>
                  <a:srgbClr val="00B050"/>
                </a:solidFill>
                <a:latin typeface="Aptos Mono" panose="020B0009020202020204" pitchFamily="49" charset="0"/>
              </a:rPr>
              <a:t>'Hello world!' </a:t>
            </a:r>
            <a:r>
              <a:rPr lang="en-US" sz="900" dirty="0">
                <a:latin typeface="Aptos Mono" panose="020B0009020202020204" pitchFamily="49" charset="0"/>
              </a:rPr>
              <a:t>}),</a:t>
            </a:r>
          </a:p>
          <a:p>
            <a:pPr marL="0" indent="0">
              <a:lnSpc>
                <a:spcPct val="120000"/>
              </a:lnSpc>
              <a:spcBef>
                <a:spcPts val="0"/>
              </a:spcBef>
              <a:buNone/>
            </a:pPr>
            <a:r>
              <a:rPr lang="en-US" sz="900" dirty="0">
                <a:latin typeface="Aptos Mono" panose="020B0009020202020204" pitchFamily="49" charset="0"/>
              </a:rPr>
              <a:t>};</a:t>
            </a:r>
          </a:p>
          <a:p>
            <a:pPr marL="0" indent="0">
              <a:lnSpc>
                <a:spcPct val="120000"/>
              </a:lnSpc>
              <a:spcBef>
                <a:spcPts val="0"/>
              </a:spcBef>
              <a:buNone/>
            </a:pPr>
            <a:endParaRPr lang="en-US" sz="900" dirty="0">
              <a:latin typeface="Aptos Mono" panose="020B0009020202020204" pitchFamily="49" charset="0"/>
            </a:endParaRPr>
          </a:p>
          <a:p>
            <a:pPr marL="0" indent="0">
              <a:lnSpc>
                <a:spcPct val="120000"/>
              </a:lnSpc>
              <a:spcBef>
                <a:spcPts val="0"/>
              </a:spcBef>
              <a:buNone/>
            </a:pPr>
            <a:r>
              <a:rPr lang="en-US" sz="900" dirty="0" err="1">
                <a:solidFill>
                  <a:srgbClr val="0070C0"/>
                </a:solidFill>
                <a:latin typeface="Aptos Mono" panose="020B0009020202020204" pitchFamily="49" charset="0"/>
              </a:rPr>
              <a:t>beforeEach</a:t>
            </a:r>
            <a:r>
              <a:rPr lang="en-US" sz="900" dirty="0">
                <a:latin typeface="Aptos Mono" panose="020B0009020202020204" pitchFamily="49" charset="0"/>
              </a:rPr>
              <a:t>(() =&gt; {</a:t>
            </a:r>
          </a:p>
          <a:p>
            <a:pPr marL="0" indent="0">
              <a:lnSpc>
                <a:spcPct val="120000"/>
              </a:lnSpc>
              <a:spcBef>
                <a:spcPts val="0"/>
              </a:spcBef>
              <a:buNone/>
            </a:pPr>
            <a:r>
              <a:rPr lang="en-US" sz="900" dirty="0">
                <a:latin typeface="Aptos Mono" panose="020B0009020202020204" pitchFamily="49" charset="0"/>
              </a:rPr>
              <a:t>  </a:t>
            </a:r>
            <a:r>
              <a:rPr lang="en-US" sz="900" dirty="0" err="1">
                <a:solidFill>
                  <a:srgbClr val="0070C0"/>
                </a:solidFill>
                <a:latin typeface="Aptos Mono" panose="020B0009020202020204" pitchFamily="49" charset="0"/>
              </a:rPr>
              <a:t>TestBed</a:t>
            </a:r>
            <a:r>
              <a:rPr lang="en-US" sz="900" dirty="0" err="1">
                <a:latin typeface="Aptos Mono" panose="020B0009020202020204" pitchFamily="49" charset="0"/>
              </a:rPr>
              <a:t>.</a:t>
            </a:r>
            <a:r>
              <a:rPr lang="en-US" sz="900" dirty="0" err="1">
                <a:solidFill>
                  <a:srgbClr val="0070C0"/>
                </a:solidFill>
                <a:latin typeface="Aptos Mono" panose="020B0009020202020204" pitchFamily="49" charset="0"/>
              </a:rPr>
              <a:t>configureTestingModule</a:t>
            </a:r>
            <a:r>
              <a:rPr lang="en-US" sz="900" dirty="0">
                <a:latin typeface="Aptos Mono" panose="020B0009020202020204" pitchFamily="49" charset="0"/>
              </a:rPr>
              <a:t>({</a:t>
            </a:r>
          </a:p>
          <a:p>
            <a:pPr marL="0" indent="0">
              <a:lnSpc>
                <a:spcPct val="120000"/>
              </a:lnSpc>
              <a:spcBef>
                <a:spcPts val="0"/>
              </a:spcBef>
              <a:buNone/>
            </a:pPr>
            <a:r>
              <a:rPr lang="en-US" sz="900" dirty="0">
                <a:latin typeface="Aptos Mono" panose="020B0009020202020204" pitchFamily="49" charset="0"/>
              </a:rPr>
              <a:t>    </a:t>
            </a:r>
            <a:r>
              <a:rPr lang="en-US" sz="900" dirty="0">
                <a:solidFill>
                  <a:srgbClr val="996600"/>
                </a:solidFill>
                <a:latin typeface="Aptos Mono" panose="020B0009020202020204" pitchFamily="49" charset="0"/>
              </a:rPr>
              <a:t>declarations</a:t>
            </a:r>
            <a:r>
              <a:rPr lang="en-US" sz="900" dirty="0">
                <a:latin typeface="Aptos Mono" panose="020B0009020202020204" pitchFamily="49" charset="0"/>
              </a:rPr>
              <a:t>: [</a:t>
            </a:r>
            <a:r>
              <a:rPr lang="en-US" sz="900" dirty="0" err="1">
                <a:solidFill>
                  <a:srgbClr val="0070C0"/>
                </a:solidFill>
                <a:latin typeface="Aptos Mono" panose="020B0009020202020204" pitchFamily="49" charset="0"/>
              </a:rPr>
              <a:t>FileLoaderComponent</a:t>
            </a:r>
            <a:r>
              <a:rPr lang="en-US" sz="900" dirty="0">
                <a:latin typeface="Aptos Mono" panose="020B0009020202020204" pitchFamily="49" charset="0"/>
              </a:rPr>
              <a:t>],</a:t>
            </a:r>
          </a:p>
          <a:p>
            <a:pPr marL="0" indent="0">
              <a:lnSpc>
                <a:spcPct val="120000"/>
              </a:lnSpc>
              <a:spcBef>
                <a:spcPts val="0"/>
              </a:spcBef>
              <a:buNone/>
            </a:pPr>
            <a:r>
              <a:rPr lang="en-US" sz="900" dirty="0">
                <a:latin typeface="Aptos Mono" panose="020B0009020202020204" pitchFamily="49" charset="0"/>
              </a:rPr>
              <a:t>    </a:t>
            </a:r>
            <a:r>
              <a:rPr lang="en-US" sz="900" dirty="0">
                <a:solidFill>
                  <a:srgbClr val="996600"/>
                </a:solidFill>
                <a:latin typeface="Aptos Mono" panose="020B0009020202020204" pitchFamily="49" charset="0"/>
              </a:rPr>
              <a:t>providers</a:t>
            </a:r>
            <a:r>
              <a:rPr lang="en-US" sz="900" dirty="0">
                <a:latin typeface="Aptos Mono" panose="020B0009020202020204" pitchFamily="49" charset="0"/>
              </a:rPr>
              <a:t>: [{ </a:t>
            </a:r>
            <a:r>
              <a:rPr lang="en-US" sz="900" dirty="0">
                <a:solidFill>
                  <a:srgbClr val="996600"/>
                </a:solidFill>
                <a:latin typeface="Aptos Mono" panose="020B0009020202020204" pitchFamily="49" charset="0"/>
              </a:rPr>
              <a:t>provide</a:t>
            </a:r>
            <a:r>
              <a:rPr lang="en-US" sz="900" dirty="0">
                <a:latin typeface="Aptos Mono" panose="020B0009020202020204" pitchFamily="49" charset="0"/>
              </a:rPr>
              <a:t>: </a:t>
            </a:r>
            <a:r>
              <a:rPr lang="en-US" sz="900" dirty="0" err="1">
                <a:solidFill>
                  <a:srgbClr val="0070C0"/>
                </a:solidFill>
                <a:latin typeface="Aptos Mono" panose="020B0009020202020204" pitchFamily="49" charset="0"/>
              </a:rPr>
              <a:t>FileService</a:t>
            </a:r>
            <a:r>
              <a:rPr lang="en-US" sz="900" dirty="0">
                <a:latin typeface="Aptos Mono" panose="020B0009020202020204" pitchFamily="49" charset="0"/>
              </a:rPr>
              <a:t>, </a:t>
            </a:r>
            <a:r>
              <a:rPr lang="en-US" sz="900" dirty="0" err="1">
                <a:solidFill>
                  <a:srgbClr val="996600"/>
                </a:solidFill>
                <a:latin typeface="Aptos Mono" panose="020B0009020202020204" pitchFamily="49" charset="0"/>
              </a:rPr>
              <a:t>useValue</a:t>
            </a:r>
            <a:r>
              <a:rPr lang="en-US" sz="900" dirty="0">
                <a:latin typeface="Aptos Mono" panose="020B0009020202020204" pitchFamily="49" charset="0"/>
              </a:rPr>
              <a:t>: </a:t>
            </a:r>
            <a:r>
              <a:rPr lang="en-US" sz="900" dirty="0" err="1">
                <a:latin typeface="Aptos Mono" panose="020B0009020202020204" pitchFamily="49" charset="0"/>
              </a:rPr>
              <a:t>fileServiceStub</a:t>
            </a:r>
            <a:r>
              <a:rPr lang="en-US" sz="900" dirty="0">
                <a:latin typeface="Aptos Mono" panose="020B0009020202020204" pitchFamily="49" charset="0"/>
              </a:rPr>
              <a:t> }]</a:t>
            </a:r>
          </a:p>
          <a:p>
            <a:pPr marL="0" indent="0">
              <a:lnSpc>
                <a:spcPct val="120000"/>
              </a:lnSpc>
              <a:spcBef>
                <a:spcPts val="0"/>
              </a:spcBef>
              <a:buNone/>
            </a:pPr>
            <a:r>
              <a:rPr lang="en-US" sz="900" dirty="0">
                <a:latin typeface="Aptos Mono" panose="020B0009020202020204" pitchFamily="49" charset="0"/>
              </a:rPr>
              <a:t>  }).</a:t>
            </a:r>
            <a:r>
              <a:rPr lang="en-US" sz="900" dirty="0" err="1">
                <a:solidFill>
                  <a:srgbClr val="0070C0"/>
                </a:solidFill>
                <a:latin typeface="Aptos Mono" panose="020B0009020202020204" pitchFamily="49" charset="0"/>
              </a:rPr>
              <a:t>compileComponents</a:t>
            </a:r>
            <a:r>
              <a:rPr lang="en-US" sz="900" dirty="0">
                <a:latin typeface="Aptos Mono" panose="020B0009020202020204" pitchFamily="49" charset="0"/>
              </a:rPr>
              <a:t>();</a:t>
            </a:r>
          </a:p>
          <a:p>
            <a:pPr marL="0" indent="0">
              <a:lnSpc>
                <a:spcPct val="120000"/>
              </a:lnSpc>
              <a:spcBef>
                <a:spcPts val="0"/>
              </a:spcBef>
              <a:buNone/>
            </a:pPr>
            <a:r>
              <a:rPr lang="en-US" sz="900" dirty="0">
                <a:latin typeface="Aptos Mono" panose="020B0009020202020204" pitchFamily="49" charset="0"/>
              </a:rPr>
              <a:t>});</a:t>
            </a:r>
          </a:p>
          <a:p>
            <a:pPr marL="0" indent="0">
              <a:lnSpc>
                <a:spcPct val="120000"/>
              </a:lnSpc>
              <a:spcBef>
                <a:spcPts val="0"/>
              </a:spcBef>
              <a:buNone/>
            </a:pPr>
            <a:endParaRPr lang="en-US" sz="900" dirty="0">
              <a:latin typeface="Aptos Mono" panose="020B0009020202020204" pitchFamily="49" charset="0"/>
            </a:endParaRPr>
          </a:p>
          <a:p>
            <a:pPr marL="0" indent="0">
              <a:lnSpc>
                <a:spcPct val="120000"/>
              </a:lnSpc>
              <a:spcBef>
                <a:spcPts val="0"/>
              </a:spcBef>
              <a:buNone/>
            </a:pPr>
            <a:r>
              <a:rPr lang="en-US" sz="900" dirty="0">
                <a:solidFill>
                  <a:srgbClr val="0070C0"/>
                </a:solidFill>
                <a:latin typeface="Aptos Mono" panose="020B0009020202020204" pitchFamily="49" charset="0"/>
              </a:rPr>
              <a:t>it</a:t>
            </a:r>
            <a:r>
              <a:rPr lang="en-US" sz="900" dirty="0">
                <a:latin typeface="Aptos Mono" panose="020B0009020202020204" pitchFamily="49" charset="0"/>
              </a:rPr>
              <a:t>(</a:t>
            </a:r>
            <a:r>
              <a:rPr lang="en-US" sz="900" dirty="0">
                <a:solidFill>
                  <a:srgbClr val="00B050"/>
                </a:solidFill>
                <a:latin typeface="Aptos Mono" panose="020B0009020202020204" pitchFamily="49" charset="0"/>
              </a:rPr>
              <a:t>'renders file content from stubbed API call'</a:t>
            </a:r>
            <a:r>
              <a:rPr lang="en-US" sz="900" dirty="0">
                <a:latin typeface="Aptos Mono" panose="020B0009020202020204" pitchFamily="49" charset="0"/>
              </a:rPr>
              <a:t>, </a:t>
            </a:r>
            <a:r>
              <a:rPr lang="en-US" sz="900" dirty="0">
                <a:solidFill>
                  <a:srgbClr val="7030A0"/>
                </a:solidFill>
                <a:latin typeface="Aptos Mono" panose="020B0009020202020204" pitchFamily="49" charset="0"/>
              </a:rPr>
              <a:t>async</a:t>
            </a:r>
            <a:r>
              <a:rPr lang="en-US" sz="900" dirty="0">
                <a:latin typeface="Aptos Mono" panose="020B0009020202020204" pitchFamily="49" charset="0"/>
              </a:rPr>
              <a:t> () =&gt; {</a:t>
            </a:r>
          </a:p>
          <a:p>
            <a:pPr marL="0" indent="0">
              <a:lnSpc>
                <a:spcPct val="120000"/>
              </a:lnSpc>
              <a:spcBef>
                <a:spcPts val="0"/>
              </a:spcBef>
              <a:buNone/>
            </a:pPr>
            <a:r>
              <a:rPr lang="en-US" sz="900" dirty="0">
                <a:latin typeface="Aptos Mono" panose="020B0009020202020204" pitchFamily="49" charset="0"/>
              </a:rPr>
              <a:t>  </a:t>
            </a:r>
            <a:r>
              <a:rPr lang="en-US" sz="900" dirty="0">
                <a:solidFill>
                  <a:srgbClr val="7030A0"/>
                </a:solidFill>
                <a:latin typeface="Aptos Mono" panose="020B0009020202020204" pitchFamily="49" charset="0"/>
              </a:rPr>
              <a:t>const</a:t>
            </a:r>
            <a:r>
              <a:rPr lang="en-US" sz="900" dirty="0">
                <a:latin typeface="Aptos Mono" panose="020B0009020202020204" pitchFamily="49" charset="0"/>
              </a:rPr>
              <a:t> fixture = </a:t>
            </a:r>
            <a:r>
              <a:rPr lang="en-US" sz="900" dirty="0" err="1">
                <a:solidFill>
                  <a:srgbClr val="0070C0"/>
                </a:solidFill>
                <a:latin typeface="Aptos Mono" panose="020B0009020202020204" pitchFamily="49" charset="0"/>
              </a:rPr>
              <a:t>TestBed</a:t>
            </a:r>
            <a:r>
              <a:rPr lang="en-US" sz="900" dirty="0" err="1">
                <a:latin typeface="Aptos Mono" panose="020B0009020202020204" pitchFamily="49" charset="0"/>
              </a:rPr>
              <a:t>.</a:t>
            </a:r>
            <a:r>
              <a:rPr lang="en-US" sz="900" dirty="0" err="1">
                <a:solidFill>
                  <a:srgbClr val="0070C0"/>
                </a:solidFill>
                <a:latin typeface="Aptos Mono" panose="020B0009020202020204" pitchFamily="49" charset="0"/>
              </a:rPr>
              <a:t>createComponent</a:t>
            </a:r>
            <a:r>
              <a:rPr lang="en-US" sz="900" dirty="0">
                <a:latin typeface="Aptos Mono" panose="020B0009020202020204" pitchFamily="49" charset="0"/>
              </a:rPr>
              <a:t>(</a:t>
            </a:r>
            <a:r>
              <a:rPr lang="en-US" sz="900" dirty="0" err="1">
                <a:solidFill>
                  <a:srgbClr val="0070C0"/>
                </a:solidFill>
                <a:latin typeface="Aptos Mono" panose="020B0009020202020204" pitchFamily="49" charset="0"/>
              </a:rPr>
              <a:t>FileLoaderComponent</a:t>
            </a:r>
            <a:r>
              <a:rPr lang="en-US" sz="900" dirty="0">
                <a:latin typeface="Aptos Mono" panose="020B0009020202020204" pitchFamily="49" charset="0"/>
              </a:rPr>
              <a:t>);</a:t>
            </a:r>
          </a:p>
          <a:p>
            <a:pPr marL="0" indent="0">
              <a:lnSpc>
                <a:spcPct val="120000"/>
              </a:lnSpc>
              <a:spcBef>
                <a:spcPts val="0"/>
              </a:spcBef>
              <a:buNone/>
            </a:pPr>
            <a:r>
              <a:rPr lang="fr-FR" sz="900" dirty="0">
                <a:latin typeface="Aptos Mono" panose="020B0009020202020204" pitchFamily="49" charset="0"/>
              </a:rPr>
              <a:t>  </a:t>
            </a:r>
            <a:r>
              <a:rPr lang="fr-FR" sz="900" dirty="0" err="1">
                <a:solidFill>
                  <a:srgbClr val="7030A0"/>
                </a:solidFill>
                <a:latin typeface="Aptos Mono" panose="020B0009020202020204" pitchFamily="49" charset="0"/>
              </a:rPr>
              <a:t>const</a:t>
            </a:r>
            <a:r>
              <a:rPr lang="fr-FR" sz="900" dirty="0">
                <a:latin typeface="Aptos Mono" panose="020B0009020202020204" pitchFamily="49" charset="0"/>
              </a:rPr>
              <a:t> component = </a:t>
            </a:r>
            <a:r>
              <a:rPr lang="fr-FR" sz="900" dirty="0" err="1">
                <a:latin typeface="Aptos Mono" panose="020B0009020202020204" pitchFamily="49" charset="0"/>
              </a:rPr>
              <a:t>fixture.componentInstance</a:t>
            </a:r>
            <a:r>
              <a:rPr lang="fr-FR" sz="900" dirty="0">
                <a:latin typeface="Aptos Mono" panose="020B0009020202020204" pitchFamily="49" charset="0"/>
              </a:rPr>
              <a:t>;</a:t>
            </a:r>
          </a:p>
          <a:p>
            <a:pPr marL="0" indent="0">
              <a:lnSpc>
                <a:spcPct val="120000"/>
              </a:lnSpc>
              <a:spcBef>
                <a:spcPts val="0"/>
              </a:spcBef>
              <a:buNone/>
            </a:pPr>
            <a:r>
              <a:rPr lang="fr-FR" sz="900" dirty="0">
                <a:latin typeface="Aptos Mono" panose="020B0009020202020204" pitchFamily="49" charset="0"/>
              </a:rPr>
              <a:t>  </a:t>
            </a:r>
            <a:r>
              <a:rPr lang="fr-FR" sz="900" dirty="0" err="1">
                <a:latin typeface="Aptos Mono" panose="020B0009020202020204" pitchFamily="49" charset="0"/>
              </a:rPr>
              <a:t>component.fileId</a:t>
            </a:r>
            <a:r>
              <a:rPr lang="fr-FR" sz="900" dirty="0">
                <a:latin typeface="Aptos Mono" panose="020B0009020202020204" pitchFamily="49" charset="0"/>
              </a:rPr>
              <a:t> = </a:t>
            </a:r>
            <a:r>
              <a:rPr lang="fr-FR" sz="900" dirty="0">
                <a:solidFill>
                  <a:srgbClr val="00B050"/>
                </a:solidFill>
                <a:latin typeface="Aptos Mono" panose="020B0009020202020204" pitchFamily="49" charset="0"/>
              </a:rPr>
              <a:t>'123'</a:t>
            </a:r>
            <a:r>
              <a:rPr lang="fr-FR" sz="900" dirty="0">
                <a:latin typeface="Aptos Mono" panose="020B0009020202020204" pitchFamily="49" charset="0"/>
              </a:rPr>
              <a:t>;</a:t>
            </a:r>
            <a:endParaRPr lang="en-US" sz="900" dirty="0">
              <a:latin typeface="Aptos Mono" panose="020B0009020202020204" pitchFamily="49" charset="0"/>
            </a:endParaRPr>
          </a:p>
          <a:p>
            <a:pPr marL="0" indent="0">
              <a:lnSpc>
                <a:spcPct val="120000"/>
              </a:lnSpc>
              <a:spcBef>
                <a:spcPts val="0"/>
              </a:spcBef>
              <a:buNone/>
            </a:pPr>
            <a:r>
              <a:rPr lang="en-US" sz="900" dirty="0">
                <a:latin typeface="Aptos Mono" panose="020B0009020202020204" pitchFamily="49" charset="0"/>
              </a:rPr>
              <a:t>  </a:t>
            </a:r>
            <a:r>
              <a:rPr lang="en-US" sz="900" dirty="0" err="1">
                <a:latin typeface="Aptos Mono" panose="020B0009020202020204" pitchFamily="49" charset="0"/>
              </a:rPr>
              <a:t>fixture.</a:t>
            </a:r>
            <a:r>
              <a:rPr lang="en-US" sz="900" dirty="0" err="1">
                <a:solidFill>
                  <a:srgbClr val="0070C0"/>
                </a:solidFill>
                <a:latin typeface="Aptos Mono" panose="020B0009020202020204" pitchFamily="49" charset="0"/>
              </a:rPr>
              <a:t>detectChanges</a:t>
            </a:r>
            <a:r>
              <a:rPr lang="en-US" sz="900" dirty="0">
                <a:latin typeface="Aptos Mono" panose="020B0009020202020204" pitchFamily="49" charset="0"/>
              </a:rPr>
              <a:t>();</a:t>
            </a:r>
          </a:p>
          <a:p>
            <a:pPr marL="0" indent="0">
              <a:lnSpc>
                <a:spcPct val="120000"/>
              </a:lnSpc>
              <a:spcBef>
                <a:spcPts val="0"/>
              </a:spcBef>
              <a:buNone/>
            </a:pPr>
            <a:r>
              <a:rPr lang="en-US" sz="900" dirty="0">
                <a:latin typeface="Aptos Mono" panose="020B0009020202020204" pitchFamily="49" charset="0"/>
              </a:rPr>
              <a:t>  </a:t>
            </a:r>
            <a:r>
              <a:rPr lang="en-US" sz="900" dirty="0">
                <a:solidFill>
                  <a:srgbClr val="7030A0"/>
                </a:solidFill>
                <a:latin typeface="Aptos Mono" panose="020B0009020202020204" pitchFamily="49" charset="0"/>
              </a:rPr>
              <a:t>await</a:t>
            </a:r>
            <a:r>
              <a:rPr lang="en-US" sz="900" dirty="0">
                <a:latin typeface="Aptos Mono" panose="020B0009020202020204" pitchFamily="49" charset="0"/>
              </a:rPr>
              <a:t> </a:t>
            </a:r>
            <a:r>
              <a:rPr lang="en-US" sz="900" dirty="0" err="1">
                <a:latin typeface="Aptos Mono" panose="020B0009020202020204" pitchFamily="49" charset="0"/>
              </a:rPr>
              <a:t>fixture.</a:t>
            </a:r>
            <a:r>
              <a:rPr lang="en-US" sz="900" dirty="0" err="1">
                <a:solidFill>
                  <a:srgbClr val="0070C0"/>
                </a:solidFill>
                <a:latin typeface="Aptos Mono" panose="020B0009020202020204" pitchFamily="49" charset="0"/>
              </a:rPr>
              <a:t>whenStable</a:t>
            </a:r>
            <a:r>
              <a:rPr lang="en-US" sz="900" dirty="0">
                <a:latin typeface="Aptos Mono" panose="020B0009020202020204" pitchFamily="49" charset="0"/>
              </a:rPr>
              <a:t>();</a:t>
            </a:r>
          </a:p>
          <a:p>
            <a:pPr marL="0" indent="0">
              <a:lnSpc>
                <a:spcPct val="120000"/>
              </a:lnSpc>
              <a:spcBef>
                <a:spcPts val="0"/>
              </a:spcBef>
              <a:buNone/>
            </a:pPr>
            <a:r>
              <a:rPr lang="en-US" sz="900" dirty="0">
                <a:latin typeface="Aptos Mono" panose="020B0009020202020204" pitchFamily="49" charset="0"/>
              </a:rPr>
              <a:t>  </a:t>
            </a:r>
            <a:r>
              <a:rPr lang="en-US" sz="900" dirty="0">
                <a:solidFill>
                  <a:srgbClr val="0070C0"/>
                </a:solidFill>
                <a:latin typeface="Aptos Mono" panose="020B0009020202020204" pitchFamily="49" charset="0"/>
              </a:rPr>
              <a:t>expect</a:t>
            </a:r>
            <a:r>
              <a:rPr lang="en-US" sz="900" dirty="0">
                <a:latin typeface="Aptos Mono" panose="020B0009020202020204" pitchFamily="49" charset="0"/>
              </a:rPr>
              <a:t>(</a:t>
            </a:r>
            <a:r>
              <a:rPr lang="en-US" sz="900" dirty="0" err="1">
                <a:latin typeface="Aptos Mono" panose="020B0009020202020204" pitchFamily="49" charset="0"/>
              </a:rPr>
              <a:t>fixture.nativeElement.textContent</a:t>
            </a:r>
            <a:r>
              <a:rPr lang="en-US" sz="900" dirty="0">
                <a:latin typeface="Aptos Mono" panose="020B0009020202020204" pitchFamily="49" charset="0"/>
              </a:rPr>
              <a:t>).</a:t>
            </a:r>
            <a:r>
              <a:rPr lang="en-US" sz="900" dirty="0" err="1">
                <a:solidFill>
                  <a:srgbClr val="0070C0"/>
                </a:solidFill>
                <a:latin typeface="Aptos Mono" panose="020B0009020202020204" pitchFamily="49" charset="0"/>
              </a:rPr>
              <a:t>toContain</a:t>
            </a:r>
            <a:r>
              <a:rPr lang="en-US" sz="900" dirty="0">
                <a:latin typeface="Aptos Mono" panose="020B0009020202020204" pitchFamily="49" charset="0"/>
              </a:rPr>
              <a:t>(</a:t>
            </a:r>
            <a:r>
              <a:rPr lang="en-US" sz="900" dirty="0">
                <a:solidFill>
                  <a:srgbClr val="00B050"/>
                </a:solidFill>
                <a:latin typeface="Aptos Mono" panose="020B0009020202020204" pitchFamily="49" charset="0"/>
              </a:rPr>
              <a:t>'Hello world!'</a:t>
            </a:r>
            <a:r>
              <a:rPr lang="en-US" sz="900" dirty="0">
                <a:latin typeface="Aptos Mono" panose="020B0009020202020204" pitchFamily="49" charset="0"/>
              </a:rPr>
              <a:t>);</a:t>
            </a:r>
          </a:p>
          <a:p>
            <a:pPr marL="0" indent="0">
              <a:lnSpc>
                <a:spcPct val="120000"/>
              </a:lnSpc>
              <a:spcBef>
                <a:spcPts val="0"/>
              </a:spcBef>
              <a:buNone/>
            </a:pPr>
            <a:r>
              <a:rPr lang="en-US" sz="900" dirty="0">
                <a:latin typeface="Aptos Mono" panose="020B0009020202020204" pitchFamily="49" charset="0"/>
              </a:rPr>
              <a:t>});</a:t>
            </a:r>
          </a:p>
        </p:txBody>
      </p:sp>
    </p:spTree>
    <p:extLst>
      <p:ext uri="{BB962C8B-B14F-4D97-AF65-F5344CB8AC3E}">
        <p14:creationId xmlns:p14="http://schemas.microsoft.com/office/powerpoint/2010/main" val="504684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CF15-F26C-90BD-F8A5-9155319B1503}"/>
              </a:ext>
            </a:extLst>
          </p:cNvPr>
          <p:cNvSpPr>
            <a:spLocks noGrp="1"/>
          </p:cNvSpPr>
          <p:nvPr>
            <p:ph type="title"/>
          </p:nvPr>
        </p:nvSpPr>
        <p:spPr/>
        <p:txBody>
          <a:bodyPr/>
          <a:lstStyle/>
          <a:p>
            <a:r>
              <a:rPr lang="en-US" dirty="0" err="1"/>
              <a:t>QuickLab</a:t>
            </a:r>
            <a:r>
              <a:rPr lang="en-US" dirty="0"/>
              <a:t> 4: File Loader</a:t>
            </a:r>
            <a:endParaRPr lang="en-GB" dirty="0"/>
          </a:p>
        </p:txBody>
      </p:sp>
      <p:sp>
        <p:nvSpPr>
          <p:cNvPr id="5" name="Content Placeholder 4">
            <a:extLst>
              <a:ext uri="{FF2B5EF4-FFF2-40B4-BE49-F238E27FC236}">
                <a16:creationId xmlns:a16="http://schemas.microsoft.com/office/drawing/2014/main" id="{7FF88757-40A2-0BBB-6B29-248291106198}"/>
              </a:ext>
            </a:extLst>
          </p:cNvPr>
          <p:cNvSpPr>
            <a:spLocks noGrp="1"/>
          </p:cNvSpPr>
          <p:nvPr>
            <p:ph idx="1"/>
          </p:nvPr>
        </p:nvSpPr>
        <p:spPr/>
        <p:txBody>
          <a:bodyPr/>
          <a:lstStyle/>
          <a:p>
            <a:r>
              <a:rPr lang="en-GB" dirty="0"/>
              <a:t>Use TDD and test doubles to verify a component that:      </a:t>
            </a:r>
          </a:p>
          <a:p>
            <a:pPr lvl="1"/>
            <a:r>
              <a:rPr lang="en-GB" dirty="0"/>
              <a:t>Loads async data      </a:t>
            </a:r>
          </a:p>
          <a:p>
            <a:pPr lvl="1"/>
            <a:r>
              <a:rPr lang="en-GB" dirty="0"/>
              <a:t>Shows loading and fallback UI      </a:t>
            </a:r>
          </a:p>
          <a:p>
            <a:pPr lvl="1"/>
            <a:r>
              <a:rPr lang="en-GB" dirty="0"/>
              <a:t>Stubs the real service/API for isolation</a:t>
            </a:r>
          </a:p>
          <a:p>
            <a:r>
              <a:rPr lang="en-GB" dirty="0"/>
              <a:t>What to Test:      </a:t>
            </a:r>
          </a:p>
          <a:p>
            <a:pPr lvl="1"/>
            <a:r>
              <a:rPr lang="en-GB" dirty="0"/>
              <a:t>"Loading..." appears initially      </a:t>
            </a:r>
          </a:p>
          <a:p>
            <a:pPr lvl="1"/>
            <a:r>
              <a:rPr lang="en-GB" dirty="0"/>
              <a:t>Stubbed data loads correctly      </a:t>
            </a:r>
          </a:p>
          <a:p>
            <a:pPr lvl="1"/>
            <a:r>
              <a:rPr lang="en-GB" dirty="0"/>
              <a:t>Fallback UI shows on failure or empty response      </a:t>
            </a:r>
          </a:p>
          <a:p>
            <a:pPr lvl="1"/>
            <a:r>
              <a:rPr lang="en-GB" dirty="0"/>
              <a:t>No real HTTP requests are made</a:t>
            </a:r>
          </a:p>
        </p:txBody>
      </p:sp>
    </p:spTree>
    <p:extLst>
      <p:ext uri="{BB962C8B-B14F-4D97-AF65-F5344CB8AC3E}">
        <p14:creationId xmlns:p14="http://schemas.microsoft.com/office/powerpoint/2010/main" val="2921332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6633-9ED5-B361-CC10-415D811195FF}"/>
              </a:ext>
            </a:extLst>
          </p:cNvPr>
          <p:cNvSpPr>
            <a:spLocks noGrp="1"/>
          </p:cNvSpPr>
          <p:nvPr>
            <p:ph type="title"/>
          </p:nvPr>
        </p:nvSpPr>
        <p:spPr/>
        <p:txBody>
          <a:bodyPr/>
          <a:lstStyle/>
          <a:p>
            <a:r>
              <a:rPr lang="en-GB" dirty="0"/>
              <a:t>Stubs - Takeaways</a:t>
            </a:r>
          </a:p>
        </p:txBody>
      </p:sp>
      <p:sp>
        <p:nvSpPr>
          <p:cNvPr id="3" name="Content Placeholder 2">
            <a:extLst>
              <a:ext uri="{FF2B5EF4-FFF2-40B4-BE49-F238E27FC236}">
                <a16:creationId xmlns:a16="http://schemas.microsoft.com/office/drawing/2014/main" id="{05E1D674-CF03-8DAD-03B2-FF77D038346E}"/>
              </a:ext>
            </a:extLst>
          </p:cNvPr>
          <p:cNvSpPr>
            <a:spLocks noGrp="1"/>
          </p:cNvSpPr>
          <p:nvPr>
            <p:ph idx="1"/>
          </p:nvPr>
        </p:nvSpPr>
        <p:spPr/>
        <p:txBody>
          <a:bodyPr>
            <a:normAutofit fontScale="92500" lnSpcReduction="20000"/>
          </a:bodyPr>
          <a:lstStyle/>
          <a:p>
            <a:pPr>
              <a:buNone/>
            </a:pPr>
            <a:r>
              <a:rPr lang="en-GB" b="1" dirty="0"/>
              <a:t>What Stubs Do Well</a:t>
            </a:r>
          </a:p>
          <a:p>
            <a:pPr>
              <a:buFont typeface="Arial" panose="020B0604020202020204" pitchFamily="34" charset="0"/>
              <a:buChar char="•"/>
            </a:pPr>
            <a:r>
              <a:rPr lang="en-GB" dirty="0"/>
              <a:t>Simulate responses from APIs, services, or dependencies</a:t>
            </a:r>
          </a:p>
          <a:p>
            <a:pPr>
              <a:buFont typeface="Arial" panose="020B0604020202020204" pitchFamily="34" charset="0"/>
              <a:buChar char="•"/>
            </a:pPr>
            <a:r>
              <a:rPr lang="en-GB" dirty="0"/>
              <a:t>Enable fast, isolated tests with controlled </a:t>
            </a:r>
            <a:r>
              <a:rPr lang="en-GB" dirty="0" err="1"/>
              <a:t>behavior</a:t>
            </a:r>
            <a:endParaRPr lang="en-GB" dirty="0"/>
          </a:p>
          <a:p>
            <a:pPr>
              <a:buFont typeface="Arial" panose="020B0604020202020204" pitchFamily="34" charset="0"/>
              <a:buChar char="•"/>
            </a:pPr>
            <a:r>
              <a:rPr lang="en-GB" dirty="0"/>
              <a:t>Improve test </a:t>
            </a:r>
            <a:r>
              <a:rPr lang="en-GB" b="1" dirty="0"/>
              <a:t>reliability</a:t>
            </a:r>
            <a:r>
              <a:rPr lang="en-GB" dirty="0"/>
              <a:t> and reduce external coupling</a:t>
            </a:r>
          </a:p>
          <a:p>
            <a:pPr>
              <a:buNone/>
            </a:pPr>
            <a:r>
              <a:rPr lang="en-GB" b="1" dirty="0"/>
              <a:t>Limitations of Stubs</a:t>
            </a:r>
          </a:p>
          <a:p>
            <a:pPr>
              <a:buFont typeface="Arial" panose="020B0604020202020204" pitchFamily="34" charset="0"/>
              <a:buChar char="•"/>
            </a:pPr>
            <a:r>
              <a:rPr lang="en-GB" dirty="0"/>
              <a:t>Can lead to </a:t>
            </a:r>
            <a:r>
              <a:rPr lang="en-GB" b="1" dirty="0"/>
              <a:t>repetitive setup</a:t>
            </a:r>
            <a:r>
              <a:rPr lang="en-GB" dirty="0"/>
              <a:t> across many tests</a:t>
            </a:r>
          </a:p>
          <a:p>
            <a:pPr>
              <a:buFont typeface="Arial" panose="020B0604020202020204" pitchFamily="34" charset="0"/>
              <a:buChar char="•"/>
            </a:pPr>
            <a:r>
              <a:rPr lang="en-GB" dirty="0"/>
              <a:t>Hard to maintain when:</a:t>
            </a:r>
          </a:p>
          <a:p>
            <a:pPr marL="742950" lvl="1" indent="-285750">
              <a:buFont typeface="Arial" panose="020B0604020202020204" pitchFamily="34" charset="0"/>
              <a:buChar char="•"/>
            </a:pPr>
            <a:r>
              <a:rPr lang="en-GB" dirty="0"/>
              <a:t>Behaviour becomes </a:t>
            </a:r>
            <a:r>
              <a:rPr lang="en-GB" b="1" dirty="0"/>
              <a:t>complex</a:t>
            </a:r>
            <a:endParaRPr lang="en-GB" dirty="0"/>
          </a:p>
          <a:p>
            <a:pPr marL="742950" lvl="1" indent="-285750">
              <a:buFont typeface="Arial" panose="020B0604020202020204" pitchFamily="34" charset="0"/>
              <a:buChar char="•"/>
            </a:pPr>
            <a:r>
              <a:rPr lang="en-GB" dirty="0"/>
              <a:t>Tests require </a:t>
            </a:r>
            <a:r>
              <a:rPr lang="en-GB" b="1" dirty="0"/>
              <a:t>variations</a:t>
            </a:r>
            <a:r>
              <a:rPr lang="en-GB" dirty="0"/>
              <a:t> of the same stub</a:t>
            </a:r>
          </a:p>
          <a:p>
            <a:pPr>
              <a:buFont typeface="Arial" panose="020B0604020202020204" pitchFamily="34" charset="0"/>
              <a:buChar char="•"/>
            </a:pPr>
            <a:r>
              <a:rPr lang="en-GB" dirty="0"/>
              <a:t>Do not track usage — they only return values</a:t>
            </a:r>
          </a:p>
          <a:p>
            <a:pPr>
              <a:buFont typeface="Arial" panose="020B0604020202020204" pitchFamily="34" charset="0"/>
              <a:buChar char="•"/>
            </a:pPr>
            <a:r>
              <a:rPr lang="en-GB" dirty="0"/>
              <a:t>Can obscure actual interaction logic</a:t>
            </a:r>
          </a:p>
          <a:p>
            <a:endParaRPr lang="en-GB" dirty="0"/>
          </a:p>
        </p:txBody>
      </p:sp>
    </p:spTree>
    <p:extLst>
      <p:ext uri="{BB962C8B-B14F-4D97-AF65-F5344CB8AC3E}">
        <p14:creationId xmlns:p14="http://schemas.microsoft.com/office/powerpoint/2010/main" val="903742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6380F-5629-21DB-4F47-7E641140D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5B3298-12DF-5A8D-4F39-74C85B724959}"/>
              </a:ext>
            </a:extLst>
          </p:cNvPr>
          <p:cNvSpPr>
            <a:spLocks noGrp="1"/>
          </p:cNvSpPr>
          <p:nvPr>
            <p:ph type="ctrTitle"/>
          </p:nvPr>
        </p:nvSpPr>
        <p:spPr/>
        <p:txBody>
          <a:bodyPr/>
          <a:lstStyle/>
          <a:p>
            <a:r>
              <a:rPr lang="en-US" dirty="0"/>
              <a:t>Test Doubles and Verification Testing</a:t>
            </a:r>
            <a:endParaRPr lang="en-GB" dirty="0"/>
          </a:p>
        </p:txBody>
      </p:sp>
      <p:sp>
        <p:nvSpPr>
          <p:cNvPr id="4" name="Subtitle 3">
            <a:extLst>
              <a:ext uri="{FF2B5EF4-FFF2-40B4-BE49-F238E27FC236}">
                <a16:creationId xmlns:a16="http://schemas.microsoft.com/office/drawing/2014/main" id="{2C2680BA-59BA-4604-50C6-420E5DFE1B73}"/>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694790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8B8F4-A0DB-C7B2-D96A-5C1055A16251}"/>
              </a:ext>
            </a:extLst>
          </p:cNvPr>
          <p:cNvSpPr>
            <a:spLocks noGrp="1"/>
          </p:cNvSpPr>
          <p:nvPr>
            <p:ph type="title"/>
          </p:nvPr>
        </p:nvSpPr>
        <p:spPr/>
        <p:txBody>
          <a:bodyPr/>
          <a:lstStyle/>
          <a:p>
            <a:r>
              <a:rPr lang="en-US" dirty="0"/>
              <a:t>Spy Object</a:t>
            </a:r>
            <a:endParaRPr lang="en-GB" dirty="0"/>
          </a:p>
        </p:txBody>
      </p:sp>
      <p:sp>
        <p:nvSpPr>
          <p:cNvPr id="3" name="Content Placeholder 2">
            <a:extLst>
              <a:ext uri="{FF2B5EF4-FFF2-40B4-BE49-F238E27FC236}">
                <a16:creationId xmlns:a16="http://schemas.microsoft.com/office/drawing/2014/main" id="{615385C4-A5D6-6608-24EF-AFC5C52BE745}"/>
              </a:ext>
            </a:extLst>
          </p:cNvPr>
          <p:cNvSpPr>
            <a:spLocks noGrp="1"/>
          </p:cNvSpPr>
          <p:nvPr>
            <p:ph idx="1"/>
          </p:nvPr>
        </p:nvSpPr>
        <p:spPr/>
        <p:txBody>
          <a:bodyPr>
            <a:normAutofit fontScale="92500" lnSpcReduction="20000"/>
          </a:bodyPr>
          <a:lstStyle/>
          <a:p>
            <a:pPr>
              <a:buNone/>
            </a:pPr>
            <a:r>
              <a:rPr lang="en-GB" b="1" dirty="0"/>
              <a:t>What is a Spy?</a:t>
            </a:r>
          </a:p>
          <a:p>
            <a:pPr>
              <a:buFont typeface="Arial" panose="020B0604020202020204" pitchFamily="34" charset="0"/>
              <a:buChar char="•"/>
            </a:pPr>
            <a:r>
              <a:rPr lang="en-GB" dirty="0"/>
              <a:t>A </a:t>
            </a:r>
            <a:r>
              <a:rPr lang="en-GB" b="1" dirty="0"/>
              <a:t>spy</a:t>
            </a:r>
            <a:r>
              <a:rPr lang="en-GB" dirty="0"/>
              <a:t> wraps a real function — it still runs as normal</a:t>
            </a:r>
          </a:p>
          <a:p>
            <a:pPr>
              <a:buFont typeface="Arial" panose="020B0604020202020204" pitchFamily="34" charset="0"/>
              <a:buChar char="•"/>
            </a:pPr>
            <a:r>
              <a:rPr lang="en-GB" dirty="0"/>
              <a:t>Allows you </a:t>
            </a:r>
            <a:r>
              <a:rPr lang="en-GB" b="1" dirty="0"/>
              <a:t>observe usage</a:t>
            </a:r>
            <a:r>
              <a:rPr lang="en-GB" dirty="0"/>
              <a:t>:</a:t>
            </a:r>
          </a:p>
          <a:p>
            <a:pPr marL="742950" lvl="1" indent="-285750">
              <a:buFont typeface="Arial" panose="020B0604020202020204" pitchFamily="34" charset="0"/>
              <a:buChar char="•"/>
            </a:pPr>
            <a:r>
              <a:rPr lang="en-GB" dirty="0"/>
              <a:t>Was it called?</a:t>
            </a:r>
          </a:p>
          <a:p>
            <a:pPr marL="742950" lvl="1" indent="-285750">
              <a:buFont typeface="Arial" panose="020B0604020202020204" pitchFamily="34" charset="0"/>
              <a:buChar char="•"/>
            </a:pPr>
            <a:r>
              <a:rPr lang="en-GB" dirty="0"/>
              <a:t>With what arguments?</a:t>
            </a:r>
          </a:p>
          <a:p>
            <a:pPr marL="742950" lvl="1" indent="-285750">
              <a:buFont typeface="Arial" panose="020B0604020202020204" pitchFamily="34" charset="0"/>
              <a:buChar char="•"/>
            </a:pPr>
            <a:r>
              <a:rPr lang="en-GB" dirty="0"/>
              <a:t>How many times?</a:t>
            </a:r>
          </a:p>
          <a:p>
            <a:pPr>
              <a:buFont typeface="Arial" panose="020B0604020202020204" pitchFamily="34" charset="0"/>
              <a:buChar char="•"/>
            </a:pPr>
            <a:r>
              <a:rPr lang="en-GB" dirty="0"/>
              <a:t>Keeps the </a:t>
            </a:r>
            <a:r>
              <a:rPr lang="en-GB" b="1" dirty="0"/>
              <a:t>actual behaviour intact</a:t>
            </a:r>
          </a:p>
          <a:p>
            <a:pPr>
              <a:buNone/>
            </a:pPr>
            <a:r>
              <a:rPr lang="en-GB" b="1" dirty="0"/>
              <a:t>When to use a Spy:</a:t>
            </a:r>
          </a:p>
          <a:p>
            <a:pPr>
              <a:buFont typeface="Arial" panose="020B0604020202020204" pitchFamily="34" charset="0"/>
              <a:buChar char="•"/>
            </a:pPr>
            <a:r>
              <a:rPr lang="en-GB" dirty="0"/>
              <a:t>You want to </a:t>
            </a:r>
            <a:r>
              <a:rPr lang="en-GB" b="1" dirty="0"/>
              <a:t>verify behaviour</a:t>
            </a:r>
            <a:r>
              <a:rPr lang="en-GB" dirty="0"/>
              <a:t>, but still run the real logic</a:t>
            </a:r>
          </a:p>
          <a:p>
            <a:pPr>
              <a:buFont typeface="Arial" panose="020B0604020202020204" pitchFamily="34" charset="0"/>
              <a:buChar char="•"/>
            </a:pPr>
            <a:r>
              <a:rPr lang="en-GB" dirty="0"/>
              <a:t>You're testing internal methods (Angular)</a:t>
            </a:r>
          </a:p>
          <a:p>
            <a:pPr>
              <a:buFont typeface="Arial" panose="020B0604020202020204" pitchFamily="34" charset="0"/>
              <a:buChar char="•"/>
            </a:pPr>
            <a:r>
              <a:rPr lang="en-GB" dirty="0"/>
              <a:t>You're watching utility function usage (React)</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27802140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C52D-E217-F0E5-7CBF-5D12E1E54A88}"/>
              </a:ext>
            </a:extLst>
          </p:cNvPr>
          <p:cNvSpPr>
            <a:spLocks noGrp="1"/>
          </p:cNvSpPr>
          <p:nvPr>
            <p:ph type="title"/>
          </p:nvPr>
        </p:nvSpPr>
        <p:spPr/>
        <p:txBody>
          <a:bodyPr/>
          <a:lstStyle/>
          <a:p>
            <a:r>
              <a:rPr lang="en-US" dirty="0"/>
              <a:t>Spying with Jest</a:t>
            </a:r>
            <a:endParaRPr lang="en-GB" dirty="0"/>
          </a:p>
        </p:txBody>
      </p:sp>
      <p:sp>
        <p:nvSpPr>
          <p:cNvPr id="4" name="Content Placeholder 3">
            <a:extLst>
              <a:ext uri="{FF2B5EF4-FFF2-40B4-BE49-F238E27FC236}">
                <a16:creationId xmlns:a16="http://schemas.microsoft.com/office/drawing/2014/main" id="{325B4099-DC14-7987-D679-02FE78186DED}"/>
              </a:ext>
            </a:extLst>
          </p:cNvPr>
          <p:cNvSpPr>
            <a:spLocks noGrp="1"/>
          </p:cNvSpPr>
          <p:nvPr>
            <p:ph sz="half" idx="1"/>
          </p:nvPr>
        </p:nvSpPr>
        <p:spPr/>
        <p:txBody>
          <a:bodyPr>
            <a:normAutofit/>
          </a:bodyPr>
          <a:lstStyle/>
          <a:p>
            <a:pPr marL="0" indent="0">
              <a:buNone/>
            </a:pPr>
            <a:r>
              <a:rPr lang="en-US" dirty="0"/>
              <a:t>React</a:t>
            </a:r>
          </a:p>
          <a:p>
            <a:pPr marL="0" indent="0">
              <a:buNone/>
            </a:pPr>
            <a:endParaRPr lang="en-US" sz="1050" dirty="0"/>
          </a:p>
          <a:p>
            <a:pPr marL="0" indent="0">
              <a:spcBef>
                <a:spcPts val="0"/>
              </a:spcBef>
              <a:buNone/>
            </a:pPr>
            <a:r>
              <a:rPr lang="en-GB" sz="1050" dirty="0" err="1">
                <a:latin typeface="Aptos Mono" panose="020B0009020202020204" pitchFamily="49" charset="0"/>
              </a:rPr>
              <a:t>jest.</a:t>
            </a:r>
            <a:r>
              <a:rPr lang="en-GB" sz="1050" dirty="0" err="1">
                <a:solidFill>
                  <a:srgbClr val="0070C0"/>
                </a:solidFill>
                <a:latin typeface="Aptos Mono" panose="020B0009020202020204" pitchFamily="49" charset="0"/>
              </a:rPr>
              <a:t>spyOn</a:t>
            </a:r>
            <a:r>
              <a:rPr lang="en-GB" sz="1050" dirty="0">
                <a:latin typeface="Aptos Mono" panose="020B0009020202020204" pitchFamily="49" charset="0"/>
              </a:rPr>
              <a:t>(utils, </a:t>
            </a:r>
            <a:r>
              <a:rPr lang="en-GB" sz="1050" dirty="0">
                <a:solidFill>
                  <a:srgbClr val="00B050"/>
                </a:solidFill>
                <a:latin typeface="Aptos Mono" panose="020B0009020202020204" pitchFamily="49" charset="0"/>
              </a:rPr>
              <a:t>'</a:t>
            </a:r>
            <a:r>
              <a:rPr lang="en-GB" sz="1050" dirty="0" err="1">
                <a:solidFill>
                  <a:srgbClr val="00B050"/>
                </a:solidFill>
                <a:latin typeface="Aptos Mono" panose="020B0009020202020204" pitchFamily="49" charset="0"/>
              </a:rPr>
              <a:t>formatName</a:t>
            </a:r>
            <a:r>
              <a:rPr lang="en-GB" sz="1050" dirty="0">
                <a:solidFill>
                  <a:srgbClr val="00B050"/>
                </a:solidFill>
                <a:latin typeface="Aptos Mono" panose="020B0009020202020204" pitchFamily="49" charset="0"/>
              </a:rPr>
              <a:t>'</a:t>
            </a:r>
            <a:r>
              <a:rPr lang="en-GB" sz="1050" dirty="0">
                <a:latin typeface="Aptos Mono" panose="020B0009020202020204" pitchFamily="49" charset="0"/>
              </a:rPr>
              <a:t>);</a:t>
            </a:r>
          </a:p>
          <a:p>
            <a:pPr marL="0" indent="0">
              <a:spcBef>
                <a:spcPts val="0"/>
              </a:spcBef>
              <a:buNone/>
            </a:pPr>
            <a:endParaRPr lang="en-GB" sz="1050" dirty="0">
              <a:latin typeface="Aptos Mono" panose="020B0009020202020204" pitchFamily="49" charset="0"/>
            </a:endParaRPr>
          </a:p>
          <a:p>
            <a:pPr marL="0" indent="0">
              <a:spcBef>
                <a:spcPts val="0"/>
              </a:spcBef>
              <a:buNone/>
            </a:pPr>
            <a:r>
              <a:rPr lang="en-GB" sz="1050" dirty="0">
                <a:solidFill>
                  <a:srgbClr val="0070C0"/>
                </a:solidFill>
                <a:latin typeface="Aptos Mono" panose="020B0009020202020204" pitchFamily="49" charset="0"/>
              </a:rPr>
              <a:t>it</a:t>
            </a:r>
            <a:r>
              <a:rPr lang="en-GB" sz="1050" dirty="0">
                <a:latin typeface="Aptos Mono" panose="020B0009020202020204" pitchFamily="49" charset="0"/>
              </a:rPr>
              <a:t>(</a:t>
            </a:r>
            <a:r>
              <a:rPr lang="en-GB" sz="1050" dirty="0">
                <a:solidFill>
                  <a:srgbClr val="00B050"/>
                </a:solidFill>
                <a:latin typeface="Aptos Mono" panose="020B0009020202020204" pitchFamily="49" charset="0"/>
              </a:rPr>
              <a:t>'calls </a:t>
            </a:r>
            <a:r>
              <a:rPr lang="en-GB" sz="1050" dirty="0" err="1">
                <a:solidFill>
                  <a:srgbClr val="00B050"/>
                </a:solidFill>
                <a:latin typeface="Aptos Mono" panose="020B0009020202020204" pitchFamily="49" charset="0"/>
              </a:rPr>
              <a:t>formatName</a:t>
            </a:r>
            <a:r>
              <a:rPr lang="en-GB" sz="1050" dirty="0">
                <a:solidFill>
                  <a:srgbClr val="00B050"/>
                </a:solidFill>
                <a:latin typeface="Aptos Mono" panose="020B0009020202020204" pitchFamily="49" charset="0"/>
              </a:rPr>
              <a:t> with the correct value'</a:t>
            </a:r>
            <a:r>
              <a:rPr lang="en-GB" sz="1050" dirty="0">
                <a:latin typeface="Aptos Mono" panose="020B0009020202020204" pitchFamily="49" charset="0"/>
              </a:rPr>
              <a:t>, () =&gt; {</a:t>
            </a:r>
          </a:p>
          <a:p>
            <a:pPr marL="0" indent="0">
              <a:spcBef>
                <a:spcPts val="0"/>
              </a:spcBef>
              <a:buNone/>
            </a:pPr>
            <a:r>
              <a:rPr lang="en-GB" sz="1050" dirty="0">
                <a:latin typeface="Aptos Mono" panose="020B0009020202020204" pitchFamily="49" charset="0"/>
              </a:rPr>
              <a:t>  </a:t>
            </a:r>
            <a:r>
              <a:rPr lang="en-GB" sz="1050" dirty="0">
                <a:solidFill>
                  <a:srgbClr val="0070C0"/>
                </a:solidFill>
                <a:latin typeface="Aptos Mono" panose="020B0009020202020204" pitchFamily="49" charset="0"/>
              </a:rPr>
              <a:t>render</a:t>
            </a:r>
            <a:r>
              <a:rPr lang="en-GB" sz="1050" dirty="0">
                <a:latin typeface="Aptos Mono" panose="020B0009020202020204" pitchFamily="49" charset="0"/>
              </a:rPr>
              <a:t>(&lt;</a:t>
            </a:r>
            <a:r>
              <a:rPr lang="en-GB" sz="1050" dirty="0" err="1">
                <a:solidFill>
                  <a:srgbClr val="FF0000"/>
                </a:solidFill>
                <a:latin typeface="Aptos Mono" panose="020B0009020202020204" pitchFamily="49" charset="0"/>
              </a:rPr>
              <a:t>UserProfile</a:t>
            </a:r>
            <a:r>
              <a:rPr lang="en-GB" sz="1050" dirty="0">
                <a:latin typeface="Aptos Mono" panose="020B0009020202020204" pitchFamily="49" charset="0"/>
              </a:rPr>
              <a:t> </a:t>
            </a:r>
            <a:r>
              <a:rPr lang="en-GB" sz="1050" dirty="0">
                <a:solidFill>
                  <a:srgbClr val="996600"/>
                </a:solidFill>
                <a:latin typeface="Aptos Mono" panose="020B0009020202020204" pitchFamily="49" charset="0"/>
              </a:rPr>
              <a:t>name</a:t>
            </a:r>
            <a:r>
              <a:rPr lang="en-GB" sz="1050" dirty="0">
                <a:latin typeface="Aptos Mono" panose="020B0009020202020204" pitchFamily="49" charset="0"/>
              </a:rPr>
              <a:t>=</a:t>
            </a:r>
            <a:r>
              <a:rPr lang="en-GB" sz="1050" dirty="0">
                <a:solidFill>
                  <a:srgbClr val="00B050"/>
                </a:solidFill>
                <a:latin typeface="Aptos Mono" panose="020B0009020202020204" pitchFamily="49" charset="0"/>
              </a:rPr>
              <a:t>“Erin"</a:t>
            </a:r>
            <a:r>
              <a:rPr lang="en-GB" sz="1050" dirty="0">
                <a:latin typeface="Aptos Mono" panose="020B0009020202020204" pitchFamily="49" charset="0"/>
              </a:rPr>
              <a:t> /&gt;);</a:t>
            </a:r>
          </a:p>
          <a:p>
            <a:pPr marL="0" indent="0">
              <a:spcBef>
                <a:spcPts val="0"/>
              </a:spcBef>
              <a:buNone/>
            </a:pPr>
            <a:r>
              <a:rPr lang="en-GB" sz="1050" dirty="0">
                <a:latin typeface="Aptos Mono" panose="020B0009020202020204" pitchFamily="49" charset="0"/>
              </a:rPr>
              <a:t>  </a:t>
            </a:r>
            <a:r>
              <a:rPr lang="en-GB" sz="1050" dirty="0">
                <a:solidFill>
                  <a:srgbClr val="0070C0"/>
                </a:solidFill>
                <a:latin typeface="Aptos Mono" panose="020B0009020202020204" pitchFamily="49" charset="0"/>
              </a:rPr>
              <a:t>expect</a:t>
            </a:r>
            <a:r>
              <a:rPr lang="en-GB" sz="1050" dirty="0">
                <a:latin typeface="Aptos Mono" panose="020B0009020202020204" pitchFamily="49" charset="0"/>
              </a:rPr>
              <a:t>(</a:t>
            </a:r>
            <a:r>
              <a:rPr lang="en-GB" sz="1050" dirty="0" err="1">
                <a:latin typeface="Aptos Mono" panose="020B0009020202020204" pitchFamily="49" charset="0"/>
              </a:rPr>
              <a:t>utils.formatName</a:t>
            </a:r>
            <a:r>
              <a:rPr lang="en-GB" sz="1050" dirty="0">
                <a:latin typeface="Aptos Mono" panose="020B0009020202020204" pitchFamily="49" charset="0"/>
              </a:rPr>
              <a:t>).</a:t>
            </a:r>
            <a:r>
              <a:rPr lang="en-GB" sz="1050" dirty="0" err="1">
                <a:solidFill>
                  <a:srgbClr val="0070C0"/>
                </a:solidFill>
                <a:latin typeface="Aptos Mono" panose="020B0009020202020204" pitchFamily="49" charset="0"/>
              </a:rPr>
              <a:t>toHaveBeenCalledWith</a:t>
            </a:r>
            <a:r>
              <a:rPr lang="en-GB" sz="1050" dirty="0">
                <a:latin typeface="Aptos Mono" panose="020B0009020202020204" pitchFamily="49" charset="0"/>
              </a:rPr>
              <a:t>(</a:t>
            </a:r>
            <a:r>
              <a:rPr lang="en-GB" sz="1050" dirty="0">
                <a:solidFill>
                  <a:srgbClr val="00B050"/>
                </a:solidFill>
                <a:latin typeface="Aptos Mono" panose="020B0009020202020204" pitchFamily="49" charset="0"/>
              </a:rPr>
              <a:t>Erin'</a:t>
            </a:r>
            <a:r>
              <a:rPr lang="en-GB" sz="1050" dirty="0">
                <a:latin typeface="Aptos Mono" panose="020B0009020202020204" pitchFamily="49" charset="0"/>
              </a:rPr>
              <a:t>);</a:t>
            </a:r>
          </a:p>
          <a:p>
            <a:pPr marL="0" indent="0">
              <a:spcBef>
                <a:spcPts val="0"/>
              </a:spcBef>
              <a:buNone/>
            </a:pPr>
            <a:r>
              <a:rPr lang="en-GB" sz="1050" dirty="0">
                <a:latin typeface="Aptos Mono" panose="020B0009020202020204" pitchFamily="49" charset="0"/>
              </a:rPr>
              <a:t>});</a:t>
            </a:r>
          </a:p>
        </p:txBody>
      </p:sp>
      <p:sp>
        <p:nvSpPr>
          <p:cNvPr id="5" name="Content Placeholder 4">
            <a:extLst>
              <a:ext uri="{FF2B5EF4-FFF2-40B4-BE49-F238E27FC236}">
                <a16:creationId xmlns:a16="http://schemas.microsoft.com/office/drawing/2014/main" id="{D0CD178E-5AE5-A088-948A-9EED7B8EC4B3}"/>
              </a:ext>
            </a:extLst>
          </p:cNvPr>
          <p:cNvSpPr>
            <a:spLocks noGrp="1"/>
          </p:cNvSpPr>
          <p:nvPr>
            <p:ph sz="half" idx="2"/>
          </p:nvPr>
        </p:nvSpPr>
        <p:spPr/>
        <p:txBody>
          <a:bodyPr>
            <a:normAutofit/>
          </a:bodyPr>
          <a:lstStyle/>
          <a:p>
            <a:pPr marL="0" indent="0">
              <a:buNone/>
            </a:pPr>
            <a:r>
              <a:rPr lang="en-US" dirty="0"/>
              <a:t>Angular</a:t>
            </a:r>
          </a:p>
          <a:p>
            <a:pPr marL="0" indent="0">
              <a:buNone/>
            </a:pPr>
            <a:endParaRPr lang="en-US" sz="1050" dirty="0"/>
          </a:p>
          <a:p>
            <a:pPr marL="0" indent="0">
              <a:spcBef>
                <a:spcPts val="0"/>
              </a:spcBef>
              <a:buNone/>
            </a:pPr>
            <a:r>
              <a:rPr lang="en-GB" sz="1050" dirty="0">
                <a:solidFill>
                  <a:srgbClr val="0070C0"/>
                </a:solidFill>
                <a:latin typeface="Aptos Mono" panose="020B0009020202020204" pitchFamily="49" charset="0"/>
              </a:rPr>
              <a:t>it</a:t>
            </a:r>
            <a:r>
              <a:rPr lang="en-GB" sz="1050" dirty="0">
                <a:latin typeface="Aptos Mono" panose="020B0009020202020204" pitchFamily="49" charset="0"/>
              </a:rPr>
              <a:t>(</a:t>
            </a:r>
            <a:r>
              <a:rPr lang="en-GB" sz="1050" dirty="0">
                <a:solidFill>
                  <a:srgbClr val="00B050"/>
                </a:solidFill>
                <a:latin typeface="Aptos Mono" panose="020B0009020202020204" pitchFamily="49" charset="0"/>
              </a:rPr>
              <a:t>'calls the real </a:t>
            </a:r>
            <a:r>
              <a:rPr lang="en-GB" sz="1050" dirty="0" err="1">
                <a:solidFill>
                  <a:srgbClr val="00B050"/>
                </a:solidFill>
                <a:latin typeface="Aptos Mono" panose="020B0009020202020204" pitchFamily="49" charset="0"/>
              </a:rPr>
              <a:t>formatName</a:t>
            </a:r>
            <a:r>
              <a:rPr lang="en-GB" sz="1050" dirty="0">
                <a:solidFill>
                  <a:srgbClr val="00B050"/>
                </a:solidFill>
                <a:latin typeface="Aptos Mono" panose="020B0009020202020204" pitchFamily="49" charset="0"/>
              </a:rPr>
              <a:t> method'</a:t>
            </a:r>
            <a:r>
              <a:rPr lang="en-GB" sz="1050" dirty="0">
                <a:latin typeface="Aptos Mono" panose="020B0009020202020204" pitchFamily="49" charset="0"/>
              </a:rPr>
              <a:t>, () =&gt; {</a:t>
            </a:r>
          </a:p>
          <a:p>
            <a:pPr marL="0" indent="0">
              <a:spcBef>
                <a:spcPts val="0"/>
              </a:spcBef>
              <a:buNone/>
            </a:pPr>
            <a:r>
              <a:rPr lang="en-GB" sz="1050" dirty="0">
                <a:latin typeface="Aptos Mono" panose="020B0009020202020204" pitchFamily="49" charset="0"/>
              </a:rPr>
              <a:t>  </a:t>
            </a:r>
            <a:r>
              <a:rPr lang="en-GB" sz="1050" dirty="0" err="1">
                <a:solidFill>
                  <a:srgbClr val="7030A0"/>
                </a:solidFill>
                <a:latin typeface="Aptos Mono" panose="020B0009020202020204" pitchFamily="49" charset="0"/>
              </a:rPr>
              <a:t>const</a:t>
            </a:r>
            <a:r>
              <a:rPr lang="en-GB" sz="1050" dirty="0">
                <a:latin typeface="Aptos Mono" panose="020B0009020202020204" pitchFamily="49" charset="0"/>
              </a:rPr>
              <a:t> component = </a:t>
            </a:r>
            <a:r>
              <a:rPr lang="en-GB" sz="1050" dirty="0">
                <a:solidFill>
                  <a:srgbClr val="7030A0"/>
                </a:solidFill>
                <a:latin typeface="Aptos Mono" panose="020B0009020202020204" pitchFamily="49" charset="0"/>
              </a:rPr>
              <a:t>new</a:t>
            </a:r>
            <a:r>
              <a:rPr lang="en-GB" sz="1050" dirty="0">
                <a:latin typeface="Aptos Mono" panose="020B0009020202020204" pitchFamily="49" charset="0"/>
              </a:rPr>
              <a:t> </a:t>
            </a:r>
            <a:r>
              <a:rPr lang="en-GB" sz="1050" dirty="0" err="1">
                <a:solidFill>
                  <a:srgbClr val="0070C0"/>
                </a:solidFill>
                <a:latin typeface="Aptos Mono" panose="020B0009020202020204" pitchFamily="49" charset="0"/>
              </a:rPr>
              <a:t>UserProfileComponent</a:t>
            </a:r>
            <a:r>
              <a:rPr lang="en-GB" sz="1050" dirty="0">
                <a:latin typeface="Aptos Mono" panose="020B0009020202020204" pitchFamily="49" charset="0"/>
              </a:rPr>
              <a:t>();</a:t>
            </a:r>
          </a:p>
          <a:p>
            <a:pPr marL="0" indent="0">
              <a:spcBef>
                <a:spcPts val="0"/>
              </a:spcBef>
              <a:buNone/>
            </a:pPr>
            <a:r>
              <a:rPr lang="en-GB" sz="1050" dirty="0">
                <a:latin typeface="Aptos Mono" panose="020B0009020202020204" pitchFamily="49" charset="0"/>
              </a:rPr>
              <a:t>  </a:t>
            </a:r>
            <a:r>
              <a:rPr lang="en-GB" sz="1050" dirty="0" err="1">
                <a:solidFill>
                  <a:srgbClr val="7030A0"/>
                </a:solidFill>
                <a:latin typeface="Aptos Mono" panose="020B0009020202020204" pitchFamily="49" charset="0"/>
              </a:rPr>
              <a:t>const</a:t>
            </a:r>
            <a:r>
              <a:rPr lang="en-GB" sz="1050" dirty="0">
                <a:latin typeface="Aptos Mono" panose="020B0009020202020204" pitchFamily="49" charset="0"/>
              </a:rPr>
              <a:t> spy = </a:t>
            </a:r>
            <a:r>
              <a:rPr lang="en-GB" sz="1050" dirty="0" err="1">
                <a:latin typeface="Aptos Mono" panose="020B0009020202020204" pitchFamily="49" charset="0"/>
              </a:rPr>
              <a:t>jest.</a:t>
            </a:r>
            <a:r>
              <a:rPr lang="en-GB" sz="1050" dirty="0" err="1">
                <a:solidFill>
                  <a:srgbClr val="0070C0"/>
                </a:solidFill>
                <a:latin typeface="Aptos Mono" panose="020B0009020202020204" pitchFamily="49" charset="0"/>
              </a:rPr>
              <a:t>spyOn</a:t>
            </a:r>
            <a:r>
              <a:rPr lang="en-GB" sz="1050" dirty="0">
                <a:latin typeface="Aptos Mono" panose="020B0009020202020204" pitchFamily="49" charset="0"/>
              </a:rPr>
              <a:t>(component, </a:t>
            </a:r>
            <a:r>
              <a:rPr lang="en-GB" sz="1050" dirty="0">
                <a:solidFill>
                  <a:srgbClr val="00B050"/>
                </a:solidFill>
                <a:latin typeface="Aptos Mono" panose="020B0009020202020204" pitchFamily="49" charset="0"/>
              </a:rPr>
              <a:t>'</a:t>
            </a:r>
            <a:r>
              <a:rPr lang="en-GB" sz="1050" dirty="0" err="1">
                <a:solidFill>
                  <a:srgbClr val="00B050"/>
                </a:solidFill>
                <a:latin typeface="Aptos Mono" panose="020B0009020202020204" pitchFamily="49" charset="0"/>
              </a:rPr>
              <a:t>formatName</a:t>
            </a:r>
            <a:r>
              <a:rPr lang="en-GB" sz="1050" dirty="0">
                <a:solidFill>
                  <a:srgbClr val="00B050"/>
                </a:solidFill>
                <a:latin typeface="Aptos Mono" panose="020B0009020202020204" pitchFamily="49" charset="0"/>
              </a:rPr>
              <a:t>'</a:t>
            </a:r>
            <a:r>
              <a:rPr lang="en-GB" sz="1050" dirty="0">
                <a:latin typeface="Aptos Mono" panose="020B0009020202020204" pitchFamily="49" charset="0"/>
              </a:rPr>
              <a:t>);</a:t>
            </a:r>
          </a:p>
          <a:p>
            <a:pPr marL="0" indent="0">
              <a:spcBef>
                <a:spcPts val="0"/>
              </a:spcBef>
              <a:buNone/>
            </a:pPr>
            <a:endParaRPr lang="en-GB" sz="1050" dirty="0">
              <a:latin typeface="Aptos Mono" panose="020B0009020202020204" pitchFamily="49" charset="0"/>
            </a:endParaRPr>
          </a:p>
          <a:p>
            <a:pPr marL="0" indent="0">
              <a:spcBef>
                <a:spcPts val="0"/>
              </a:spcBef>
              <a:buNone/>
            </a:pPr>
            <a:r>
              <a:rPr lang="en-GB" sz="1050" dirty="0">
                <a:latin typeface="Aptos Mono" panose="020B0009020202020204" pitchFamily="49" charset="0"/>
              </a:rPr>
              <a:t>  </a:t>
            </a:r>
            <a:r>
              <a:rPr lang="en-GB" sz="1050" dirty="0" err="1">
                <a:latin typeface="Aptos Mono" panose="020B0009020202020204" pitchFamily="49" charset="0"/>
              </a:rPr>
              <a:t>component.</a:t>
            </a:r>
            <a:r>
              <a:rPr lang="en-GB" sz="1050" dirty="0" err="1">
                <a:solidFill>
                  <a:srgbClr val="0070C0"/>
                </a:solidFill>
                <a:latin typeface="Aptos Mono" panose="020B0009020202020204" pitchFamily="49" charset="0"/>
              </a:rPr>
              <a:t>displayName</a:t>
            </a:r>
            <a:r>
              <a:rPr lang="en-GB" sz="1050" dirty="0">
                <a:latin typeface="Aptos Mono" panose="020B0009020202020204" pitchFamily="49" charset="0"/>
              </a:rPr>
              <a:t>(</a:t>
            </a:r>
            <a:r>
              <a:rPr lang="en-GB" sz="1050" dirty="0">
                <a:solidFill>
                  <a:srgbClr val="00B050"/>
                </a:solidFill>
                <a:latin typeface="Aptos Mono" panose="020B0009020202020204" pitchFamily="49" charset="0"/>
              </a:rPr>
              <a:t>‘Erin'</a:t>
            </a:r>
            <a:r>
              <a:rPr lang="en-GB" sz="1050" dirty="0">
                <a:latin typeface="Aptos Mono" panose="020B0009020202020204" pitchFamily="49" charset="0"/>
              </a:rPr>
              <a:t>);</a:t>
            </a:r>
          </a:p>
          <a:p>
            <a:pPr marL="0" indent="0">
              <a:spcBef>
                <a:spcPts val="0"/>
              </a:spcBef>
              <a:buNone/>
            </a:pPr>
            <a:endParaRPr lang="en-GB" sz="1050" dirty="0">
              <a:latin typeface="Aptos Mono" panose="020B0009020202020204" pitchFamily="49" charset="0"/>
            </a:endParaRPr>
          </a:p>
          <a:p>
            <a:pPr marL="0" indent="0">
              <a:spcBef>
                <a:spcPts val="0"/>
              </a:spcBef>
              <a:buNone/>
            </a:pPr>
            <a:r>
              <a:rPr lang="en-GB" sz="1050" dirty="0">
                <a:latin typeface="Aptos Mono" panose="020B0009020202020204" pitchFamily="49" charset="0"/>
              </a:rPr>
              <a:t>  </a:t>
            </a:r>
            <a:r>
              <a:rPr lang="en-GB" sz="1050" dirty="0">
                <a:solidFill>
                  <a:srgbClr val="0070C0"/>
                </a:solidFill>
                <a:latin typeface="Aptos Mono" panose="020B0009020202020204" pitchFamily="49" charset="0"/>
              </a:rPr>
              <a:t>expect</a:t>
            </a:r>
            <a:r>
              <a:rPr lang="en-GB" sz="1050" dirty="0">
                <a:latin typeface="Aptos Mono" panose="020B0009020202020204" pitchFamily="49" charset="0"/>
              </a:rPr>
              <a:t>(spy).</a:t>
            </a:r>
            <a:r>
              <a:rPr lang="en-GB" sz="1050" dirty="0" err="1">
                <a:solidFill>
                  <a:srgbClr val="0070C0"/>
                </a:solidFill>
                <a:latin typeface="Aptos Mono" panose="020B0009020202020204" pitchFamily="49" charset="0"/>
              </a:rPr>
              <a:t>toHaveBeenCalledWith</a:t>
            </a:r>
            <a:r>
              <a:rPr lang="en-GB" sz="1050" dirty="0">
                <a:latin typeface="Aptos Mono" panose="020B0009020202020204" pitchFamily="49" charset="0"/>
              </a:rPr>
              <a:t>(</a:t>
            </a:r>
            <a:r>
              <a:rPr lang="en-GB" sz="1050" dirty="0">
                <a:solidFill>
                  <a:srgbClr val="00B050"/>
                </a:solidFill>
                <a:latin typeface="Aptos Mono" panose="020B0009020202020204" pitchFamily="49" charset="0"/>
              </a:rPr>
              <a:t>‘Erin'</a:t>
            </a:r>
            <a:r>
              <a:rPr lang="en-GB" sz="1050" dirty="0">
                <a:latin typeface="Aptos Mono" panose="020B0009020202020204" pitchFamily="49" charset="0"/>
              </a:rPr>
              <a:t>);</a:t>
            </a:r>
          </a:p>
          <a:p>
            <a:pPr marL="0" indent="0">
              <a:spcBef>
                <a:spcPts val="0"/>
              </a:spcBef>
              <a:buNone/>
            </a:pPr>
            <a:r>
              <a:rPr lang="en-GB" sz="1050" dirty="0">
                <a:latin typeface="Aptos Mono" panose="020B0009020202020204" pitchFamily="49" charset="0"/>
              </a:rPr>
              <a:t>});</a:t>
            </a:r>
          </a:p>
        </p:txBody>
      </p:sp>
    </p:spTree>
    <p:extLst>
      <p:ext uri="{BB962C8B-B14F-4D97-AF65-F5344CB8AC3E}">
        <p14:creationId xmlns:p14="http://schemas.microsoft.com/office/powerpoint/2010/main" val="2814032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E808-733E-B8D9-4A3F-C5A7C54853B2}"/>
              </a:ext>
            </a:extLst>
          </p:cNvPr>
          <p:cNvSpPr>
            <a:spLocks noGrp="1"/>
          </p:cNvSpPr>
          <p:nvPr>
            <p:ph type="title"/>
          </p:nvPr>
        </p:nvSpPr>
        <p:spPr/>
        <p:txBody>
          <a:bodyPr/>
          <a:lstStyle/>
          <a:p>
            <a:r>
              <a:rPr lang="en-US" dirty="0"/>
              <a:t>Mock Objects</a:t>
            </a:r>
            <a:endParaRPr lang="en-GB" dirty="0"/>
          </a:p>
        </p:txBody>
      </p:sp>
      <p:sp>
        <p:nvSpPr>
          <p:cNvPr id="3" name="Content Placeholder 2">
            <a:extLst>
              <a:ext uri="{FF2B5EF4-FFF2-40B4-BE49-F238E27FC236}">
                <a16:creationId xmlns:a16="http://schemas.microsoft.com/office/drawing/2014/main" id="{3F7CE25D-1016-72E1-B181-23E58EBDB362}"/>
              </a:ext>
            </a:extLst>
          </p:cNvPr>
          <p:cNvSpPr>
            <a:spLocks noGrp="1"/>
          </p:cNvSpPr>
          <p:nvPr>
            <p:ph idx="1"/>
          </p:nvPr>
        </p:nvSpPr>
        <p:spPr/>
        <p:txBody>
          <a:bodyPr/>
          <a:lstStyle/>
          <a:p>
            <a:pPr>
              <a:buNone/>
            </a:pPr>
            <a:r>
              <a:rPr lang="en-GB" b="1" dirty="0"/>
              <a:t>Mock Object = Test Double with Memory</a:t>
            </a:r>
          </a:p>
          <a:p>
            <a:pPr>
              <a:buFont typeface="Arial" panose="020B0604020202020204" pitchFamily="34" charset="0"/>
              <a:buChar char="•"/>
            </a:pPr>
            <a:r>
              <a:rPr lang="en-GB" dirty="0"/>
              <a:t>Replaces a real dependency with a </a:t>
            </a:r>
            <a:r>
              <a:rPr lang="en-GB" b="1" dirty="0"/>
              <a:t>fake</a:t>
            </a:r>
            <a:r>
              <a:rPr lang="en-GB" dirty="0"/>
              <a:t> that tracks usage</a:t>
            </a:r>
          </a:p>
          <a:p>
            <a:pPr>
              <a:buFont typeface="Arial" panose="020B0604020202020204" pitchFamily="34" charset="0"/>
              <a:buChar char="•"/>
            </a:pPr>
            <a:r>
              <a:rPr lang="en-GB" dirty="0"/>
              <a:t>Created using tools like </a:t>
            </a:r>
            <a:r>
              <a:rPr lang="en-GB" dirty="0" err="1">
                <a:latin typeface="Aptos Mono" panose="020B0009020202020204" pitchFamily="49" charset="0"/>
              </a:rPr>
              <a:t>jest.fn</a:t>
            </a:r>
            <a:r>
              <a:rPr lang="en-GB" dirty="0">
                <a:latin typeface="Aptos Mono" panose="020B0009020202020204" pitchFamily="49" charset="0"/>
              </a:rPr>
              <a:t>()</a:t>
            </a:r>
            <a:r>
              <a:rPr lang="en-GB" dirty="0"/>
              <a:t>or </a:t>
            </a:r>
            <a:r>
              <a:rPr lang="en-GB" dirty="0" err="1">
                <a:latin typeface="Aptos Mono" panose="020B0009020202020204" pitchFamily="49" charset="0"/>
              </a:rPr>
              <a:t>jest.mock</a:t>
            </a:r>
            <a:r>
              <a:rPr lang="en-GB" dirty="0">
                <a:latin typeface="Aptos Mono" panose="020B0009020202020204" pitchFamily="49" charset="0"/>
              </a:rPr>
              <a:t>()</a:t>
            </a:r>
          </a:p>
          <a:p>
            <a:pPr>
              <a:buNone/>
            </a:pPr>
            <a:r>
              <a:rPr lang="en-GB" b="1" dirty="0"/>
              <a:t>What You Can Check:</a:t>
            </a:r>
          </a:p>
          <a:p>
            <a:pPr>
              <a:buFont typeface="Arial" panose="020B0604020202020204" pitchFamily="34" charset="0"/>
              <a:buChar char="•"/>
            </a:pPr>
            <a:r>
              <a:rPr lang="en-GB" dirty="0"/>
              <a:t>Was it called?</a:t>
            </a:r>
          </a:p>
          <a:p>
            <a:pPr>
              <a:buFont typeface="Arial" panose="020B0604020202020204" pitchFamily="34" charset="0"/>
              <a:buChar char="•"/>
            </a:pPr>
            <a:r>
              <a:rPr lang="en-GB" dirty="0"/>
              <a:t>How many times?</a:t>
            </a:r>
          </a:p>
          <a:p>
            <a:pPr>
              <a:buFont typeface="Arial" panose="020B0604020202020204" pitchFamily="34" charset="0"/>
              <a:buChar char="•"/>
            </a:pPr>
            <a:r>
              <a:rPr lang="en-GB" dirty="0"/>
              <a:t>With what arguments?</a:t>
            </a:r>
          </a:p>
          <a:p>
            <a:pPr>
              <a:buFont typeface="Arial" panose="020B0604020202020204" pitchFamily="34" charset="0"/>
              <a:buChar char="•"/>
            </a:pPr>
            <a:r>
              <a:rPr lang="en-GB" dirty="0"/>
              <a:t>What did it return?</a:t>
            </a:r>
          </a:p>
          <a:p>
            <a:pPr>
              <a:buFont typeface="Arial" panose="020B0604020202020204" pitchFamily="34" charset="0"/>
              <a:buChar char="•"/>
            </a:pPr>
            <a:endParaRPr lang="en-GB" dirty="0"/>
          </a:p>
          <a:p>
            <a:endParaRPr lang="en-GB" dirty="0"/>
          </a:p>
        </p:txBody>
      </p:sp>
      <p:sp>
        <p:nvSpPr>
          <p:cNvPr id="7" name="Rectangle 6">
            <a:extLst>
              <a:ext uri="{FF2B5EF4-FFF2-40B4-BE49-F238E27FC236}">
                <a16:creationId xmlns:a16="http://schemas.microsoft.com/office/drawing/2014/main" id="{73D326F6-3625-52AD-7155-19E198667C73}"/>
              </a:ext>
            </a:extLst>
          </p:cNvPr>
          <p:cNvSpPr/>
          <p:nvPr/>
        </p:nvSpPr>
        <p:spPr>
          <a:xfrm>
            <a:off x="5021945" y="3935840"/>
            <a:ext cx="6763656" cy="911931"/>
          </a:xfrm>
          <a:prstGeom prst="rect">
            <a:avLst/>
          </a:prstGeom>
          <a:solidFill>
            <a:schemeClr val="tx1">
              <a:lumMod val="65000"/>
              <a:lumOff val="3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 name="TextBox 5">
            <a:extLst>
              <a:ext uri="{FF2B5EF4-FFF2-40B4-BE49-F238E27FC236}">
                <a16:creationId xmlns:a16="http://schemas.microsoft.com/office/drawing/2014/main" id="{27E748CC-4759-74BB-294A-4F4DAD8A8D8C}"/>
              </a:ext>
            </a:extLst>
          </p:cNvPr>
          <p:cNvSpPr txBox="1"/>
          <p:nvPr/>
        </p:nvSpPr>
        <p:spPr>
          <a:xfrm>
            <a:off x="5834743" y="4096434"/>
            <a:ext cx="5833545" cy="646331"/>
          </a:xfrm>
          <a:prstGeom prst="rect">
            <a:avLst/>
          </a:prstGeom>
          <a:noFill/>
        </p:spPr>
        <p:txBody>
          <a:bodyPr wrap="square">
            <a:spAutoFit/>
          </a:bodyPr>
          <a:lstStyle/>
          <a:p>
            <a:r>
              <a:rPr lang="en-GB" b="1" dirty="0">
                <a:solidFill>
                  <a:schemeClr val="bg1"/>
                </a:solidFill>
              </a:rPr>
              <a:t>Mocks observe and report </a:t>
            </a:r>
          </a:p>
          <a:p>
            <a:r>
              <a:rPr lang="en-GB" b="1" dirty="0">
                <a:solidFill>
                  <a:schemeClr val="bg1"/>
                </a:solidFill>
              </a:rPr>
              <a:t>	— so you don’t have to guess what happened.</a:t>
            </a:r>
          </a:p>
        </p:txBody>
      </p:sp>
      <p:sp>
        <p:nvSpPr>
          <p:cNvPr id="8" name="TextBox 7">
            <a:extLst>
              <a:ext uri="{FF2B5EF4-FFF2-40B4-BE49-F238E27FC236}">
                <a16:creationId xmlns:a16="http://schemas.microsoft.com/office/drawing/2014/main" id="{7C26CD23-C908-B0D3-3F12-D5BFCA26D36C}"/>
              </a:ext>
            </a:extLst>
          </p:cNvPr>
          <p:cNvSpPr txBox="1"/>
          <p:nvPr/>
        </p:nvSpPr>
        <p:spPr>
          <a:xfrm>
            <a:off x="4965088" y="3672115"/>
            <a:ext cx="984565" cy="2215991"/>
          </a:xfrm>
          <a:prstGeom prst="rect">
            <a:avLst/>
          </a:prstGeom>
          <a:noFill/>
        </p:spPr>
        <p:txBody>
          <a:bodyPr wrap="none" rtlCol="0">
            <a:spAutoFit/>
          </a:bodyPr>
          <a:lstStyle/>
          <a:p>
            <a:r>
              <a:rPr lang="en-US" sz="13800" dirty="0">
                <a:solidFill>
                  <a:schemeClr val="tx1">
                    <a:lumMod val="50000"/>
                    <a:lumOff val="50000"/>
                  </a:schemeClr>
                </a:solidFill>
              </a:rPr>
              <a:t>“</a:t>
            </a:r>
            <a:endParaRPr lang="en-GB" sz="13800" dirty="0">
              <a:solidFill>
                <a:schemeClr val="tx1">
                  <a:lumMod val="50000"/>
                  <a:lumOff val="50000"/>
                </a:schemeClr>
              </a:solidFill>
            </a:endParaRPr>
          </a:p>
        </p:txBody>
      </p:sp>
    </p:spTree>
    <p:extLst>
      <p:ext uri="{BB962C8B-B14F-4D97-AF65-F5344CB8AC3E}">
        <p14:creationId xmlns:p14="http://schemas.microsoft.com/office/powerpoint/2010/main" val="2559060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3F9D6-0FB9-D6DD-1C04-2FDF486035E2}"/>
              </a:ext>
            </a:extLst>
          </p:cNvPr>
          <p:cNvSpPr>
            <a:spLocks noGrp="1"/>
          </p:cNvSpPr>
          <p:nvPr>
            <p:ph type="title"/>
          </p:nvPr>
        </p:nvSpPr>
        <p:spPr/>
        <p:txBody>
          <a:bodyPr/>
          <a:lstStyle/>
          <a:p>
            <a:r>
              <a:rPr lang="en-US" dirty="0"/>
              <a:t>Mocks for Verification</a:t>
            </a:r>
            <a:endParaRPr lang="en-GB" dirty="0"/>
          </a:p>
        </p:txBody>
      </p:sp>
      <p:sp>
        <p:nvSpPr>
          <p:cNvPr id="4" name="Content Placeholder 3">
            <a:extLst>
              <a:ext uri="{FF2B5EF4-FFF2-40B4-BE49-F238E27FC236}">
                <a16:creationId xmlns:a16="http://schemas.microsoft.com/office/drawing/2014/main" id="{FE177F39-73D4-D929-801C-6359FC35BC81}"/>
              </a:ext>
            </a:extLst>
          </p:cNvPr>
          <p:cNvSpPr>
            <a:spLocks noGrp="1"/>
          </p:cNvSpPr>
          <p:nvPr>
            <p:ph sz="half" idx="1"/>
          </p:nvPr>
        </p:nvSpPr>
        <p:spPr/>
        <p:txBody>
          <a:bodyPr>
            <a:normAutofit/>
          </a:bodyPr>
          <a:lstStyle/>
          <a:p>
            <a:pPr marL="0" indent="0">
              <a:buNone/>
            </a:pPr>
            <a:r>
              <a:rPr lang="en-US" dirty="0"/>
              <a:t>React</a:t>
            </a:r>
            <a:endParaRPr lang="en-US" sz="4000" dirty="0"/>
          </a:p>
          <a:p>
            <a:pPr marL="0" indent="0">
              <a:buNone/>
            </a:pPr>
            <a:endParaRPr lang="en-US" sz="1050" b="1" dirty="0"/>
          </a:p>
          <a:p>
            <a:pPr marL="0" indent="0">
              <a:spcBef>
                <a:spcPts val="0"/>
              </a:spcBef>
              <a:buNone/>
            </a:pPr>
            <a:r>
              <a:rPr lang="en-GB" sz="1050" dirty="0" err="1">
                <a:solidFill>
                  <a:srgbClr val="7030A0"/>
                </a:solidFill>
                <a:latin typeface="Aptos Mono" panose="020B0009020202020204" pitchFamily="49" charset="0"/>
              </a:rPr>
              <a:t>const</a:t>
            </a:r>
            <a:r>
              <a:rPr lang="en-GB" sz="1050" dirty="0">
                <a:latin typeface="Aptos Mono" panose="020B0009020202020204" pitchFamily="49" charset="0"/>
              </a:rPr>
              <a:t> </a:t>
            </a:r>
            <a:r>
              <a:rPr lang="en-GB" sz="1050" dirty="0" err="1">
                <a:latin typeface="Aptos Mono" panose="020B0009020202020204" pitchFamily="49" charset="0"/>
              </a:rPr>
              <a:t>saveMock</a:t>
            </a:r>
            <a:r>
              <a:rPr lang="en-GB" sz="1050" dirty="0">
                <a:latin typeface="Aptos Mono" panose="020B0009020202020204" pitchFamily="49" charset="0"/>
              </a:rPr>
              <a:t> = </a:t>
            </a:r>
            <a:r>
              <a:rPr lang="en-GB" sz="1050" dirty="0" err="1">
                <a:latin typeface="Aptos Mono" panose="020B0009020202020204" pitchFamily="49" charset="0"/>
              </a:rPr>
              <a:t>jest.</a:t>
            </a:r>
            <a:r>
              <a:rPr lang="en-GB" sz="1050" dirty="0" err="1">
                <a:solidFill>
                  <a:srgbClr val="0070C0"/>
                </a:solidFill>
                <a:latin typeface="Aptos Mono" panose="020B0009020202020204" pitchFamily="49" charset="0"/>
              </a:rPr>
              <a:t>fn</a:t>
            </a:r>
            <a:r>
              <a:rPr lang="en-GB" sz="1050" dirty="0">
                <a:latin typeface="Aptos Mono" panose="020B0009020202020204" pitchFamily="49" charset="0"/>
              </a:rPr>
              <a:t>();</a:t>
            </a:r>
          </a:p>
          <a:p>
            <a:pPr marL="0" indent="0">
              <a:spcBef>
                <a:spcPts val="0"/>
              </a:spcBef>
              <a:buNone/>
            </a:pPr>
            <a:endParaRPr lang="en-GB" sz="1050" dirty="0">
              <a:latin typeface="Aptos Mono" panose="020B0009020202020204" pitchFamily="49" charset="0"/>
            </a:endParaRPr>
          </a:p>
          <a:p>
            <a:pPr marL="0" indent="0">
              <a:spcBef>
                <a:spcPts val="0"/>
              </a:spcBef>
              <a:buNone/>
            </a:pPr>
            <a:r>
              <a:rPr lang="en-GB" sz="1050" dirty="0">
                <a:solidFill>
                  <a:srgbClr val="0070C0"/>
                </a:solidFill>
                <a:latin typeface="Aptos Mono" panose="020B0009020202020204" pitchFamily="49" charset="0"/>
              </a:rPr>
              <a:t>render</a:t>
            </a:r>
            <a:r>
              <a:rPr lang="en-GB" sz="1050" dirty="0">
                <a:latin typeface="Aptos Mono" panose="020B0009020202020204" pitchFamily="49" charset="0"/>
              </a:rPr>
              <a:t>(&lt;</a:t>
            </a:r>
            <a:r>
              <a:rPr lang="en-GB" sz="1050" dirty="0" err="1">
                <a:solidFill>
                  <a:srgbClr val="FF0000"/>
                </a:solidFill>
                <a:latin typeface="Aptos Mono" panose="020B0009020202020204" pitchFamily="49" charset="0"/>
              </a:rPr>
              <a:t>SaveButton</a:t>
            </a:r>
            <a:r>
              <a:rPr lang="en-GB" sz="1050" dirty="0">
                <a:latin typeface="Aptos Mono" panose="020B0009020202020204" pitchFamily="49" charset="0"/>
              </a:rPr>
              <a:t> </a:t>
            </a:r>
            <a:r>
              <a:rPr lang="en-GB" sz="1050" dirty="0" err="1">
                <a:solidFill>
                  <a:srgbClr val="996600"/>
                </a:solidFill>
                <a:latin typeface="Aptos Mono" panose="020B0009020202020204" pitchFamily="49" charset="0"/>
              </a:rPr>
              <a:t>onSave</a:t>
            </a:r>
            <a:r>
              <a:rPr lang="en-GB" sz="1050" dirty="0">
                <a:latin typeface="Aptos Mono" panose="020B0009020202020204" pitchFamily="49" charset="0"/>
              </a:rPr>
              <a:t>={</a:t>
            </a:r>
            <a:r>
              <a:rPr lang="en-GB" sz="1050" dirty="0" err="1">
                <a:solidFill>
                  <a:srgbClr val="00B050"/>
                </a:solidFill>
                <a:latin typeface="Aptos Mono" panose="020B0009020202020204" pitchFamily="49" charset="0"/>
              </a:rPr>
              <a:t>saveMock</a:t>
            </a:r>
            <a:r>
              <a:rPr lang="en-GB" sz="1050" dirty="0">
                <a:latin typeface="Aptos Mono" panose="020B0009020202020204" pitchFamily="49" charset="0"/>
              </a:rPr>
              <a:t>} /&gt;);</a:t>
            </a:r>
          </a:p>
          <a:p>
            <a:pPr marL="0" indent="0">
              <a:spcBef>
                <a:spcPts val="0"/>
              </a:spcBef>
              <a:buNone/>
            </a:pPr>
            <a:r>
              <a:rPr lang="en-GB" sz="1050" dirty="0" err="1">
                <a:latin typeface="Aptos Mono" panose="020B0009020202020204" pitchFamily="49" charset="0"/>
              </a:rPr>
              <a:t>fireEvent.</a:t>
            </a:r>
            <a:r>
              <a:rPr lang="en-GB" sz="1050" dirty="0" err="1">
                <a:solidFill>
                  <a:srgbClr val="0070C0"/>
                </a:solidFill>
                <a:latin typeface="Aptos Mono" panose="020B0009020202020204" pitchFamily="49" charset="0"/>
              </a:rPr>
              <a:t>click</a:t>
            </a:r>
            <a:r>
              <a:rPr lang="en-GB" sz="1050" dirty="0">
                <a:latin typeface="Aptos Mono" panose="020B0009020202020204" pitchFamily="49" charset="0"/>
              </a:rPr>
              <a:t>(</a:t>
            </a:r>
            <a:r>
              <a:rPr lang="en-GB" sz="1050" dirty="0" err="1">
                <a:latin typeface="Aptos Mono" panose="020B0009020202020204" pitchFamily="49" charset="0"/>
              </a:rPr>
              <a:t>screen.</a:t>
            </a:r>
            <a:r>
              <a:rPr lang="en-GB" sz="1050" dirty="0" err="1">
                <a:solidFill>
                  <a:srgbClr val="0070C0"/>
                </a:solidFill>
                <a:latin typeface="Aptos Mono" panose="020B0009020202020204" pitchFamily="49" charset="0"/>
              </a:rPr>
              <a:t>getByText</a:t>
            </a:r>
            <a:r>
              <a:rPr lang="en-GB" sz="1050" dirty="0">
                <a:latin typeface="Aptos Mono" panose="020B0009020202020204" pitchFamily="49" charset="0"/>
              </a:rPr>
              <a:t>(</a:t>
            </a:r>
            <a:r>
              <a:rPr lang="en-GB" sz="1050" dirty="0">
                <a:solidFill>
                  <a:srgbClr val="00B050"/>
                </a:solidFill>
                <a:latin typeface="Aptos Mono" panose="020B0009020202020204" pitchFamily="49" charset="0"/>
              </a:rPr>
              <a:t>'Save'</a:t>
            </a:r>
            <a:r>
              <a:rPr lang="en-GB" sz="1050" dirty="0">
                <a:latin typeface="Aptos Mono" panose="020B0009020202020204" pitchFamily="49" charset="0"/>
              </a:rPr>
              <a:t>));</a:t>
            </a:r>
          </a:p>
          <a:p>
            <a:pPr marL="0" indent="0">
              <a:spcBef>
                <a:spcPts val="0"/>
              </a:spcBef>
              <a:buNone/>
            </a:pPr>
            <a:endParaRPr lang="en-GB" sz="1050" dirty="0">
              <a:latin typeface="Aptos Mono" panose="020B0009020202020204" pitchFamily="49" charset="0"/>
            </a:endParaRPr>
          </a:p>
          <a:p>
            <a:pPr marL="0" indent="0">
              <a:spcBef>
                <a:spcPts val="0"/>
              </a:spcBef>
              <a:buNone/>
            </a:pPr>
            <a:r>
              <a:rPr lang="en-GB" sz="1050" dirty="0">
                <a:solidFill>
                  <a:srgbClr val="0070C0"/>
                </a:solidFill>
                <a:latin typeface="Aptos Mono" panose="020B0009020202020204" pitchFamily="49" charset="0"/>
              </a:rPr>
              <a:t>expect</a:t>
            </a:r>
            <a:r>
              <a:rPr lang="en-GB" sz="1050" dirty="0">
                <a:latin typeface="Aptos Mono" panose="020B0009020202020204" pitchFamily="49" charset="0"/>
              </a:rPr>
              <a:t>(</a:t>
            </a:r>
            <a:r>
              <a:rPr lang="en-GB" sz="1050" dirty="0" err="1">
                <a:latin typeface="Aptos Mono" panose="020B0009020202020204" pitchFamily="49" charset="0"/>
              </a:rPr>
              <a:t>saveMock</a:t>
            </a:r>
            <a:r>
              <a:rPr lang="en-GB" sz="1050" dirty="0">
                <a:latin typeface="Aptos Mono" panose="020B0009020202020204" pitchFamily="49" charset="0"/>
              </a:rPr>
              <a:t>).</a:t>
            </a:r>
            <a:r>
              <a:rPr lang="en-GB" sz="1050" dirty="0" err="1">
                <a:solidFill>
                  <a:srgbClr val="0070C0"/>
                </a:solidFill>
                <a:latin typeface="Aptos Mono" panose="020B0009020202020204" pitchFamily="49" charset="0"/>
              </a:rPr>
              <a:t>toHaveBeenCalledWith</a:t>
            </a:r>
            <a:r>
              <a:rPr lang="en-GB" sz="1050" dirty="0">
                <a:latin typeface="Aptos Mono" panose="020B0009020202020204" pitchFamily="49" charset="0"/>
              </a:rPr>
              <a:t>(</a:t>
            </a:r>
            <a:r>
              <a:rPr lang="en-GB" sz="1050" dirty="0">
                <a:solidFill>
                  <a:srgbClr val="00B050"/>
                </a:solidFill>
                <a:latin typeface="Aptos Mono" panose="020B0009020202020204" pitchFamily="49" charset="0"/>
              </a:rPr>
              <a:t>'user1'</a:t>
            </a:r>
            <a:r>
              <a:rPr lang="en-GB" sz="1050" dirty="0">
                <a:latin typeface="Aptos Mono" panose="020B0009020202020204" pitchFamily="49" charset="0"/>
              </a:rPr>
              <a:t>);</a:t>
            </a:r>
          </a:p>
        </p:txBody>
      </p:sp>
      <p:sp>
        <p:nvSpPr>
          <p:cNvPr id="5" name="Content Placeholder 4">
            <a:extLst>
              <a:ext uri="{FF2B5EF4-FFF2-40B4-BE49-F238E27FC236}">
                <a16:creationId xmlns:a16="http://schemas.microsoft.com/office/drawing/2014/main" id="{2E40DB53-6321-735F-146D-24AEB97E75A3}"/>
              </a:ext>
            </a:extLst>
          </p:cNvPr>
          <p:cNvSpPr>
            <a:spLocks noGrp="1"/>
          </p:cNvSpPr>
          <p:nvPr>
            <p:ph sz="half" idx="2"/>
          </p:nvPr>
        </p:nvSpPr>
        <p:spPr/>
        <p:txBody>
          <a:bodyPr>
            <a:normAutofit/>
          </a:bodyPr>
          <a:lstStyle/>
          <a:p>
            <a:pPr marL="0" indent="0">
              <a:buNone/>
            </a:pPr>
            <a:r>
              <a:rPr lang="en-US" dirty="0"/>
              <a:t>Angular</a:t>
            </a:r>
            <a:endParaRPr lang="en-US" sz="4800" dirty="0"/>
          </a:p>
          <a:p>
            <a:pPr marL="0" indent="0">
              <a:buNone/>
            </a:pPr>
            <a:endParaRPr lang="en-US" sz="1050" b="1" dirty="0"/>
          </a:p>
          <a:p>
            <a:pPr marL="0" indent="0">
              <a:spcBef>
                <a:spcPts val="0"/>
              </a:spcBef>
              <a:buNone/>
            </a:pPr>
            <a:r>
              <a:rPr lang="en-GB" sz="1050" dirty="0" err="1">
                <a:solidFill>
                  <a:srgbClr val="7030A0"/>
                </a:solidFill>
                <a:latin typeface="Aptos Mono" panose="020B0009020202020204" pitchFamily="49" charset="0"/>
              </a:rPr>
              <a:t>const</a:t>
            </a:r>
            <a:r>
              <a:rPr lang="en-GB" sz="1050" dirty="0">
                <a:latin typeface="Aptos Mono" panose="020B0009020202020204" pitchFamily="49" charset="0"/>
              </a:rPr>
              <a:t> </a:t>
            </a:r>
            <a:r>
              <a:rPr lang="en-GB" sz="1050" dirty="0" err="1">
                <a:latin typeface="Aptos Mono" panose="020B0009020202020204" pitchFamily="49" charset="0"/>
              </a:rPr>
              <a:t>mockService</a:t>
            </a:r>
            <a:r>
              <a:rPr lang="en-GB" sz="1050" dirty="0">
                <a:latin typeface="Aptos Mono" panose="020B0009020202020204" pitchFamily="49" charset="0"/>
              </a:rPr>
              <a:t> = {</a:t>
            </a:r>
          </a:p>
          <a:p>
            <a:pPr marL="0" indent="0">
              <a:spcBef>
                <a:spcPts val="0"/>
              </a:spcBef>
              <a:buNone/>
            </a:pPr>
            <a:r>
              <a:rPr lang="en-GB" sz="1050" dirty="0">
                <a:latin typeface="Aptos Mono" panose="020B0009020202020204" pitchFamily="49" charset="0"/>
              </a:rPr>
              <a:t>  </a:t>
            </a:r>
            <a:r>
              <a:rPr lang="en-GB" sz="1050" dirty="0" err="1">
                <a:solidFill>
                  <a:srgbClr val="996600"/>
                </a:solidFill>
                <a:latin typeface="Aptos Mono" panose="020B0009020202020204" pitchFamily="49" charset="0"/>
              </a:rPr>
              <a:t>saveUser</a:t>
            </a:r>
            <a:r>
              <a:rPr lang="en-GB" sz="1050" dirty="0">
                <a:latin typeface="Aptos Mono" panose="020B0009020202020204" pitchFamily="49" charset="0"/>
              </a:rPr>
              <a:t>: </a:t>
            </a:r>
            <a:r>
              <a:rPr lang="en-GB" sz="1050" dirty="0" err="1">
                <a:latin typeface="Aptos Mono" panose="020B0009020202020204" pitchFamily="49" charset="0"/>
              </a:rPr>
              <a:t>jest.</a:t>
            </a:r>
            <a:r>
              <a:rPr lang="en-GB" sz="1050" dirty="0" err="1">
                <a:solidFill>
                  <a:srgbClr val="0070C0"/>
                </a:solidFill>
                <a:latin typeface="Aptos Mono" panose="020B0009020202020204" pitchFamily="49" charset="0"/>
              </a:rPr>
              <a:t>fn</a:t>
            </a:r>
            <a:r>
              <a:rPr lang="en-GB" sz="1050" dirty="0">
                <a:latin typeface="Aptos Mono" panose="020B0009020202020204" pitchFamily="49" charset="0"/>
              </a:rPr>
              <a:t>(),</a:t>
            </a:r>
          </a:p>
          <a:p>
            <a:pPr marL="0" indent="0">
              <a:spcBef>
                <a:spcPts val="0"/>
              </a:spcBef>
              <a:buNone/>
            </a:pPr>
            <a:r>
              <a:rPr lang="en-GB" sz="1050" dirty="0">
                <a:latin typeface="Aptos Mono" panose="020B0009020202020204" pitchFamily="49" charset="0"/>
              </a:rPr>
              <a:t>};</a:t>
            </a:r>
          </a:p>
          <a:p>
            <a:pPr marL="0" indent="0">
              <a:spcBef>
                <a:spcPts val="0"/>
              </a:spcBef>
              <a:buNone/>
            </a:pPr>
            <a:endParaRPr lang="en-GB" sz="1050" dirty="0">
              <a:latin typeface="Aptos Mono" panose="020B0009020202020204" pitchFamily="49" charset="0"/>
            </a:endParaRPr>
          </a:p>
          <a:p>
            <a:pPr marL="0" indent="0">
              <a:spcBef>
                <a:spcPts val="0"/>
              </a:spcBef>
              <a:buNone/>
            </a:pPr>
            <a:r>
              <a:rPr lang="en-GB" sz="1050" dirty="0" err="1">
                <a:solidFill>
                  <a:srgbClr val="0070C0"/>
                </a:solidFill>
                <a:latin typeface="Aptos Mono" panose="020B0009020202020204" pitchFamily="49" charset="0"/>
              </a:rPr>
              <a:t>beforeEach</a:t>
            </a:r>
            <a:r>
              <a:rPr lang="en-GB" sz="1050" dirty="0">
                <a:latin typeface="Aptos Mono" panose="020B0009020202020204" pitchFamily="49" charset="0"/>
              </a:rPr>
              <a:t>(() =&gt; {</a:t>
            </a:r>
          </a:p>
          <a:p>
            <a:pPr marL="0" indent="0">
              <a:spcBef>
                <a:spcPts val="0"/>
              </a:spcBef>
              <a:buNone/>
            </a:pPr>
            <a:r>
              <a:rPr lang="en-GB" sz="1050" dirty="0">
                <a:latin typeface="Aptos Mono" panose="020B0009020202020204" pitchFamily="49" charset="0"/>
              </a:rPr>
              <a:t>  </a:t>
            </a:r>
            <a:r>
              <a:rPr lang="en-GB" sz="1050" dirty="0" err="1">
                <a:solidFill>
                  <a:srgbClr val="0070C0"/>
                </a:solidFill>
                <a:latin typeface="Aptos Mono" panose="020B0009020202020204" pitchFamily="49" charset="0"/>
              </a:rPr>
              <a:t>TestBed</a:t>
            </a:r>
            <a:r>
              <a:rPr lang="en-GB" sz="1050" dirty="0" err="1">
                <a:latin typeface="Aptos Mono" panose="020B0009020202020204" pitchFamily="49" charset="0"/>
              </a:rPr>
              <a:t>.</a:t>
            </a:r>
            <a:r>
              <a:rPr lang="en-GB" sz="1050" dirty="0" err="1">
                <a:solidFill>
                  <a:srgbClr val="0070C0"/>
                </a:solidFill>
                <a:latin typeface="Aptos Mono" panose="020B0009020202020204" pitchFamily="49" charset="0"/>
              </a:rPr>
              <a:t>configureTestingModule</a:t>
            </a:r>
            <a:r>
              <a:rPr lang="en-GB" sz="1050" dirty="0">
                <a:latin typeface="Aptos Mono" panose="020B0009020202020204" pitchFamily="49" charset="0"/>
              </a:rPr>
              <a:t>({</a:t>
            </a:r>
          </a:p>
          <a:p>
            <a:pPr marL="0" indent="0">
              <a:spcBef>
                <a:spcPts val="0"/>
              </a:spcBef>
              <a:buNone/>
            </a:pPr>
            <a:r>
              <a:rPr lang="en-GB" sz="1050" dirty="0">
                <a:latin typeface="Aptos Mono" panose="020B0009020202020204" pitchFamily="49" charset="0"/>
              </a:rPr>
              <a:t>    </a:t>
            </a:r>
            <a:r>
              <a:rPr lang="en-GB" sz="1050" dirty="0">
                <a:solidFill>
                  <a:srgbClr val="996600"/>
                </a:solidFill>
                <a:latin typeface="Aptos Mono" panose="020B0009020202020204" pitchFamily="49" charset="0"/>
              </a:rPr>
              <a:t>declarations</a:t>
            </a:r>
            <a:r>
              <a:rPr lang="en-GB" sz="1050" dirty="0">
                <a:latin typeface="Aptos Mono" panose="020B0009020202020204" pitchFamily="49" charset="0"/>
              </a:rPr>
              <a:t>: [</a:t>
            </a:r>
            <a:r>
              <a:rPr lang="en-GB" sz="1050" dirty="0" err="1">
                <a:solidFill>
                  <a:srgbClr val="0070C0"/>
                </a:solidFill>
                <a:latin typeface="Aptos Mono" panose="020B0009020202020204" pitchFamily="49" charset="0"/>
              </a:rPr>
              <a:t>UserFormComponent</a:t>
            </a:r>
            <a:r>
              <a:rPr lang="en-GB" sz="1050" dirty="0">
                <a:latin typeface="Aptos Mono" panose="020B0009020202020204" pitchFamily="49" charset="0"/>
              </a:rPr>
              <a:t>],</a:t>
            </a:r>
          </a:p>
          <a:p>
            <a:pPr marL="0" indent="0">
              <a:spcBef>
                <a:spcPts val="0"/>
              </a:spcBef>
              <a:buNone/>
            </a:pPr>
            <a:r>
              <a:rPr lang="en-GB" sz="1050" dirty="0">
                <a:latin typeface="Aptos Mono" panose="020B0009020202020204" pitchFamily="49" charset="0"/>
              </a:rPr>
              <a:t>    </a:t>
            </a:r>
            <a:r>
              <a:rPr lang="en-GB" sz="1050" dirty="0">
                <a:solidFill>
                  <a:srgbClr val="996600"/>
                </a:solidFill>
                <a:latin typeface="Aptos Mono" panose="020B0009020202020204" pitchFamily="49" charset="0"/>
              </a:rPr>
              <a:t>providers</a:t>
            </a:r>
            <a:r>
              <a:rPr lang="en-GB" sz="1050" dirty="0">
                <a:latin typeface="Aptos Mono" panose="020B0009020202020204" pitchFamily="49" charset="0"/>
              </a:rPr>
              <a:t>: [{ </a:t>
            </a:r>
            <a:r>
              <a:rPr lang="en-GB" sz="1050" dirty="0">
                <a:solidFill>
                  <a:srgbClr val="996600"/>
                </a:solidFill>
                <a:latin typeface="Aptos Mono" panose="020B0009020202020204" pitchFamily="49" charset="0"/>
              </a:rPr>
              <a:t>provide</a:t>
            </a:r>
            <a:r>
              <a:rPr lang="en-GB" sz="1050" dirty="0">
                <a:latin typeface="Aptos Mono" panose="020B0009020202020204" pitchFamily="49" charset="0"/>
              </a:rPr>
              <a:t>: </a:t>
            </a:r>
            <a:r>
              <a:rPr lang="en-GB" sz="1050" dirty="0" err="1">
                <a:solidFill>
                  <a:srgbClr val="0070C0"/>
                </a:solidFill>
                <a:latin typeface="Aptos Mono" panose="020B0009020202020204" pitchFamily="49" charset="0"/>
              </a:rPr>
              <a:t>UserService</a:t>
            </a:r>
            <a:r>
              <a:rPr lang="en-GB" sz="1050" dirty="0">
                <a:latin typeface="Aptos Mono" panose="020B0009020202020204" pitchFamily="49" charset="0"/>
              </a:rPr>
              <a:t>, </a:t>
            </a:r>
            <a:r>
              <a:rPr lang="en-GB" sz="1050" dirty="0" err="1">
                <a:solidFill>
                  <a:srgbClr val="996600"/>
                </a:solidFill>
                <a:latin typeface="Aptos Mono" panose="020B0009020202020204" pitchFamily="49" charset="0"/>
              </a:rPr>
              <a:t>useValue</a:t>
            </a:r>
            <a:r>
              <a:rPr lang="en-GB" sz="1050" dirty="0">
                <a:latin typeface="Aptos Mono" panose="020B0009020202020204" pitchFamily="49" charset="0"/>
              </a:rPr>
              <a:t>: </a:t>
            </a:r>
            <a:r>
              <a:rPr lang="en-GB" sz="1050" dirty="0" err="1">
                <a:latin typeface="Aptos Mono" panose="020B0009020202020204" pitchFamily="49" charset="0"/>
              </a:rPr>
              <a:t>mockService</a:t>
            </a:r>
            <a:r>
              <a:rPr lang="en-GB" sz="1050" dirty="0">
                <a:latin typeface="Aptos Mono" panose="020B0009020202020204" pitchFamily="49" charset="0"/>
              </a:rPr>
              <a:t> }]</a:t>
            </a:r>
          </a:p>
          <a:p>
            <a:pPr marL="0" indent="0">
              <a:spcBef>
                <a:spcPts val="0"/>
              </a:spcBef>
              <a:buNone/>
            </a:pPr>
            <a:r>
              <a:rPr lang="en-GB" sz="1050" dirty="0">
                <a:latin typeface="Aptos Mono" panose="020B0009020202020204" pitchFamily="49" charset="0"/>
              </a:rPr>
              <a:t>  }).</a:t>
            </a:r>
            <a:r>
              <a:rPr lang="en-GB" sz="1050" dirty="0" err="1">
                <a:solidFill>
                  <a:srgbClr val="0070C0"/>
                </a:solidFill>
                <a:latin typeface="Aptos Mono" panose="020B0009020202020204" pitchFamily="49" charset="0"/>
              </a:rPr>
              <a:t>compileComponents</a:t>
            </a:r>
            <a:r>
              <a:rPr lang="en-GB" sz="1050" dirty="0">
                <a:latin typeface="Aptos Mono" panose="020B0009020202020204" pitchFamily="49" charset="0"/>
              </a:rPr>
              <a:t>();</a:t>
            </a:r>
          </a:p>
          <a:p>
            <a:pPr marL="0" indent="0">
              <a:spcBef>
                <a:spcPts val="0"/>
              </a:spcBef>
              <a:buNone/>
            </a:pPr>
            <a:r>
              <a:rPr lang="en-GB" sz="1050" dirty="0">
                <a:latin typeface="Aptos Mono" panose="020B0009020202020204" pitchFamily="49" charset="0"/>
              </a:rPr>
              <a:t>});</a:t>
            </a:r>
          </a:p>
          <a:p>
            <a:pPr marL="0" indent="0">
              <a:spcBef>
                <a:spcPts val="0"/>
              </a:spcBef>
              <a:buNone/>
            </a:pPr>
            <a:endParaRPr lang="en-GB" sz="1050" dirty="0">
              <a:latin typeface="Aptos Mono" panose="020B0009020202020204" pitchFamily="49" charset="0"/>
            </a:endParaRPr>
          </a:p>
          <a:p>
            <a:pPr marL="0" indent="0">
              <a:spcBef>
                <a:spcPts val="0"/>
              </a:spcBef>
              <a:buNone/>
            </a:pPr>
            <a:r>
              <a:rPr lang="en-GB" sz="1050" dirty="0">
                <a:solidFill>
                  <a:srgbClr val="0070C0"/>
                </a:solidFill>
                <a:latin typeface="Aptos Mono" panose="020B0009020202020204" pitchFamily="49" charset="0"/>
              </a:rPr>
              <a:t>it</a:t>
            </a:r>
            <a:r>
              <a:rPr lang="en-GB" sz="1050" dirty="0">
                <a:latin typeface="Aptos Mono" panose="020B0009020202020204" pitchFamily="49" charset="0"/>
              </a:rPr>
              <a:t>(</a:t>
            </a:r>
            <a:r>
              <a:rPr lang="en-GB" sz="1050" dirty="0">
                <a:solidFill>
                  <a:srgbClr val="00B050"/>
                </a:solidFill>
                <a:latin typeface="Aptos Mono" panose="020B0009020202020204" pitchFamily="49" charset="0"/>
              </a:rPr>
              <a:t>'calls </a:t>
            </a:r>
            <a:r>
              <a:rPr lang="en-GB" sz="1050" dirty="0" err="1">
                <a:solidFill>
                  <a:srgbClr val="00B050"/>
                </a:solidFill>
                <a:latin typeface="Aptos Mono" panose="020B0009020202020204" pitchFamily="49" charset="0"/>
              </a:rPr>
              <a:t>saveUser</a:t>
            </a:r>
            <a:r>
              <a:rPr lang="en-GB" sz="1050" dirty="0">
                <a:solidFill>
                  <a:srgbClr val="00B050"/>
                </a:solidFill>
                <a:latin typeface="Aptos Mono" panose="020B0009020202020204" pitchFamily="49" charset="0"/>
              </a:rPr>
              <a:t> when form is submitted'</a:t>
            </a:r>
            <a:r>
              <a:rPr lang="en-GB" sz="1050" dirty="0">
                <a:latin typeface="Aptos Mono" panose="020B0009020202020204" pitchFamily="49" charset="0"/>
              </a:rPr>
              <a:t>, () =&gt; {</a:t>
            </a:r>
          </a:p>
          <a:p>
            <a:pPr marL="0" indent="0">
              <a:spcBef>
                <a:spcPts val="0"/>
              </a:spcBef>
              <a:buNone/>
            </a:pPr>
            <a:r>
              <a:rPr lang="en-GB" sz="1050" dirty="0">
                <a:latin typeface="Aptos Mono" panose="020B0009020202020204" pitchFamily="49" charset="0"/>
              </a:rPr>
              <a:t>  </a:t>
            </a:r>
            <a:r>
              <a:rPr lang="en-GB" sz="1050" dirty="0" err="1">
                <a:solidFill>
                  <a:srgbClr val="7030A0"/>
                </a:solidFill>
                <a:latin typeface="Aptos Mono" panose="020B0009020202020204" pitchFamily="49" charset="0"/>
              </a:rPr>
              <a:t>const</a:t>
            </a:r>
            <a:r>
              <a:rPr lang="en-GB" sz="1050" dirty="0">
                <a:latin typeface="Aptos Mono" panose="020B0009020202020204" pitchFamily="49" charset="0"/>
              </a:rPr>
              <a:t> fixture = </a:t>
            </a:r>
            <a:r>
              <a:rPr lang="en-GB" sz="1050" dirty="0" err="1">
                <a:solidFill>
                  <a:srgbClr val="0070C0"/>
                </a:solidFill>
                <a:latin typeface="Aptos Mono" panose="020B0009020202020204" pitchFamily="49" charset="0"/>
              </a:rPr>
              <a:t>TestBed</a:t>
            </a:r>
            <a:r>
              <a:rPr lang="en-GB" sz="1050" dirty="0" err="1">
                <a:latin typeface="Aptos Mono" panose="020B0009020202020204" pitchFamily="49" charset="0"/>
              </a:rPr>
              <a:t>.</a:t>
            </a:r>
            <a:r>
              <a:rPr lang="en-GB" sz="1050" dirty="0" err="1">
                <a:solidFill>
                  <a:srgbClr val="0070C0"/>
                </a:solidFill>
                <a:latin typeface="Aptos Mono" panose="020B0009020202020204" pitchFamily="49" charset="0"/>
              </a:rPr>
              <a:t>createComponent</a:t>
            </a:r>
            <a:r>
              <a:rPr lang="en-GB" sz="1050" dirty="0">
                <a:latin typeface="Aptos Mono" panose="020B0009020202020204" pitchFamily="49" charset="0"/>
              </a:rPr>
              <a:t>(</a:t>
            </a:r>
            <a:r>
              <a:rPr lang="en-GB" sz="1050" dirty="0" err="1">
                <a:solidFill>
                  <a:srgbClr val="0070C0"/>
                </a:solidFill>
                <a:latin typeface="Aptos Mono" panose="020B0009020202020204" pitchFamily="49" charset="0"/>
              </a:rPr>
              <a:t>UserFormComponent</a:t>
            </a:r>
            <a:r>
              <a:rPr lang="en-GB" sz="1050" dirty="0">
                <a:latin typeface="Aptos Mono" panose="020B0009020202020204" pitchFamily="49" charset="0"/>
              </a:rPr>
              <a:t>);</a:t>
            </a:r>
          </a:p>
          <a:p>
            <a:pPr marL="0" indent="0">
              <a:spcBef>
                <a:spcPts val="0"/>
              </a:spcBef>
              <a:buNone/>
            </a:pPr>
            <a:r>
              <a:rPr lang="en-GB" sz="1050" dirty="0">
                <a:latin typeface="Aptos Mono" panose="020B0009020202020204" pitchFamily="49" charset="0"/>
              </a:rPr>
              <a:t>  </a:t>
            </a:r>
            <a:r>
              <a:rPr lang="en-GB" sz="1050" dirty="0" err="1">
                <a:solidFill>
                  <a:srgbClr val="7030A0"/>
                </a:solidFill>
                <a:latin typeface="Aptos Mono" panose="020B0009020202020204" pitchFamily="49" charset="0"/>
              </a:rPr>
              <a:t>const</a:t>
            </a:r>
            <a:r>
              <a:rPr lang="en-GB" sz="1050" dirty="0">
                <a:latin typeface="Aptos Mono" panose="020B0009020202020204" pitchFamily="49" charset="0"/>
              </a:rPr>
              <a:t> component = </a:t>
            </a:r>
            <a:r>
              <a:rPr lang="en-GB" sz="1050" dirty="0" err="1">
                <a:latin typeface="Aptos Mono" panose="020B0009020202020204" pitchFamily="49" charset="0"/>
              </a:rPr>
              <a:t>fixture.componentInstance</a:t>
            </a:r>
            <a:r>
              <a:rPr lang="en-GB" sz="1050" dirty="0">
                <a:latin typeface="Aptos Mono" panose="020B0009020202020204" pitchFamily="49" charset="0"/>
              </a:rPr>
              <a:t>;</a:t>
            </a:r>
          </a:p>
          <a:p>
            <a:pPr marL="0" indent="0">
              <a:spcBef>
                <a:spcPts val="0"/>
              </a:spcBef>
              <a:buNone/>
            </a:pPr>
            <a:r>
              <a:rPr lang="en-GB" sz="1050" dirty="0">
                <a:latin typeface="Aptos Mono" panose="020B0009020202020204" pitchFamily="49" charset="0"/>
              </a:rPr>
              <a:t>  </a:t>
            </a:r>
            <a:r>
              <a:rPr lang="en-GB" sz="1050" dirty="0" err="1">
                <a:latin typeface="Aptos Mono" panose="020B0009020202020204" pitchFamily="49" charset="0"/>
              </a:rPr>
              <a:t>component.userId</a:t>
            </a:r>
            <a:r>
              <a:rPr lang="en-GB" sz="1050" dirty="0">
                <a:latin typeface="Aptos Mono" panose="020B0009020202020204" pitchFamily="49" charset="0"/>
              </a:rPr>
              <a:t> = </a:t>
            </a:r>
            <a:r>
              <a:rPr lang="en-GB" sz="1050" dirty="0">
                <a:solidFill>
                  <a:srgbClr val="00B050"/>
                </a:solidFill>
                <a:latin typeface="Aptos Mono" panose="020B0009020202020204" pitchFamily="49" charset="0"/>
              </a:rPr>
              <a:t>'user1'</a:t>
            </a:r>
            <a:r>
              <a:rPr lang="en-GB" sz="1050" dirty="0">
                <a:latin typeface="Aptos Mono" panose="020B0009020202020204" pitchFamily="49" charset="0"/>
              </a:rPr>
              <a:t>;</a:t>
            </a:r>
          </a:p>
          <a:p>
            <a:pPr marL="0" indent="0">
              <a:spcBef>
                <a:spcPts val="0"/>
              </a:spcBef>
              <a:buNone/>
            </a:pPr>
            <a:r>
              <a:rPr lang="en-GB" sz="1050" dirty="0">
                <a:latin typeface="Aptos Mono" panose="020B0009020202020204" pitchFamily="49" charset="0"/>
              </a:rPr>
              <a:t>  </a:t>
            </a:r>
            <a:r>
              <a:rPr lang="en-GB" sz="1050" dirty="0" err="1">
                <a:latin typeface="Aptos Mono" panose="020B0009020202020204" pitchFamily="49" charset="0"/>
              </a:rPr>
              <a:t>fixture.</a:t>
            </a:r>
            <a:r>
              <a:rPr lang="en-GB" sz="1050" dirty="0" err="1">
                <a:solidFill>
                  <a:srgbClr val="0070C0"/>
                </a:solidFill>
                <a:latin typeface="Aptos Mono" panose="020B0009020202020204" pitchFamily="49" charset="0"/>
              </a:rPr>
              <a:t>detectChanges</a:t>
            </a:r>
            <a:r>
              <a:rPr lang="en-GB" sz="1050" dirty="0">
                <a:latin typeface="Aptos Mono" panose="020B0009020202020204" pitchFamily="49" charset="0"/>
              </a:rPr>
              <a:t>();</a:t>
            </a:r>
          </a:p>
          <a:p>
            <a:pPr marL="0" indent="0">
              <a:spcBef>
                <a:spcPts val="0"/>
              </a:spcBef>
              <a:buNone/>
            </a:pPr>
            <a:endParaRPr lang="en-GB" sz="1050" dirty="0">
              <a:latin typeface="Aptos Mono" panose="020B0009020202020204" pitchFamily="49" charset="0"/>
            </a:endParaRPr>
          </a:p>
          <a:p>
            <a:pPr marL="0" indent="0">
              <a:spcBef>
                <a:spcPts val="0"/>
              </a:spcBef>
              <a:buNone/>
            </a:pPr>
            <a:r>
              <a:rPr lang="en-GB" sz="1050" dirty="0">
                <a:latin typeface="Aptos Mono" panose="020B0009020202020204" pitchFamily="49" charset="0"/>
              </a:rPr>
              <a:t>  </a:t>
            </a:r>
            <a:r>
              <a:rPr lang="en-GB" sz="1050" dirty="0" err="1">
                <a:latin typeface="Aptos Mono" panose="020B0009020202020204" pitchFamily="49" charset="0"/>
              </a:rPr>
              <a:t>component.</a:t>
            </a:r>
            <a:r>
              <a:rPr lang="en-GB" sz="1050" dirty="0" err="1">
                <a:solidFill>
                  <a:srgbClr val="0070C0"/>
                </a:solidFill>
                <a:latin typeface="Aptos Mono" panose="020B0009020202020204" pitchFamily="49" charset="0"/>
              </a:rPr>
              <a:t>submitForm</a:t>
            </a:r>
            <a:r>
              <a:rPr lang="en-GB" sz="1050" dirty="0">
                <a:latin typeface="Aptos Mono" panose="020B0009020202020204" pitchFamily="49" charset="0"/>
              </a:rPr>
              <a:t>(); </a:t>
            </a:r>
            <a:r>
              <a:rPr lang="en-GB" sz="1050" dirty="0">
                <a:solidFill>
                  <a:schemeClr val="bg2">
                    <a:lumMod val="75000"/>
                  </a:schemeClr>
                </a:solidFill>
                <a:latin typeface="Aptos Mono" panose="020B0009020202020204" pitchFamily="49" charset="0"/>
              </a:rPr>
              <a:t>// simulate submission</a:t>
            </a:r>
          </a:p>
          <a:p>
            <a:pPr marL="0" indent="0">
              <a:spcBef>
                <a:spcPts val="0"/>
              </a:spcBef>
              <a:buNone/>
            </a:pPr>
            <a:r>
              <a:rPr lang="en-GB" sz="1050" dirty="0">
                <a:latin typeface="Aptos Mono" panose="020B0009020202020204" pitchFamily="49" charset="0"/>
              </a:rPr>
              <a:t>  </a:t>
            </a:r>
            <a:r>
              <a:rPr lang="en-GB" sz="1050" dirty="0">
                <a:solidFill>
                  <a:srgbClr val="0070C0"/>
                </a:solidFill>
                <a:latin typeface="Aptos Mono" panose="020B0009020202020204" pitchFamily="49" charset="0"/>
              </a:rPr>
              <a:t>expect</a:t>
            </a:r>
            <a:r>
              <a:rPr lang="en-GB" sz="1050" dirty="0">
                <a:latin typeface="Aptos Mono" panose="020B0009020202020204" pitchFamily="49" charset="0"/>
              </a:rPr>
              <a:t>(</a:t>
            </a:r>
            <a:r>
              <a:rPr lang="en-GB" sz="1050" dirty="0" err="1">
                <a:latin typeface="Aptos Mono" panose="020B0009020202020204" pitchFamily="49" charset="0"/>
              </a:rPr>
              <a:t>mockService.saveUser</a:t>
            </a:r>
            <a:r>
              <a:rPr lang="en-GB" sz="1050" dirty="0">
                <a:latin typeface="Aptos Mono" panose="020B0009020202020204" pitchFamily="49" charset="0"/>
              </a:rPr>
              <a:t>).</a:t>
            </a:r>
            <a:r>
              <a:rPr lang="en-GB" sz="1050" dirty="0" err="1">
                <a:solidFill>
                  <a:srgbClr val="0070C0"/>
                </a:solidFill>
                <a:latin typeface="Aptos Mono" panose="020B0009020202020204" pitchFamily="49" charset="0"/>
              </a:rPr>
              <a:t>toHaveBeenCalledWith</a:t>
            </a:r>
            <a:r>
              <a:rPr lang="en-GB" sz="1050" dirty="0">
                <a:latin typeface="Aptos Mono" panose="020B0009020202020204" pitchFamily="49" charset="0"/>
              </a:rPr>
              <a:t>(</a:t>
            </a:r>
            <a:r>
              <a:rPr lang="en-GB" sz="1050" dirty="0">
                <a:solidFill>
                  <a:srgbClr val="00B050"/>
                </a:solidFill>
                <a:latin typeface="Aptos Mono" panose="020B0009020202020204" pitchFamily="49" charset="0"/>
              </a:rPr>
              <a:t>'user1'</a:t>
            </a:r>
            <a:r>
              <a:rPr lang="en-GB" sz="1050" dirty="0">
                <a:latin typeface="Aptos Mono" panose="020B0009020202020204" pitchFamily="49" charset="0"/>
              </a:rPr>
              <a:t>);</a:t>
            </a:r>
          </a:p>
          <a:p>
            <a:pPr marL="0" indent="0">
              <a:spcBef>
                <a:spcPts val="0"/>
              </a:spcBef>
              <a:buNone/>
            </a:pPr>
            <a:r>
              <a:rPr lang="en-GB" sz="1050" dirty="0">
                <a:latin typeface="Aptos Mono" panose="020B0009020202020204" pitchFamily="49" charset="0"/>
              </a:rPr>
              <a:t>});</a:t>
            </a:r>
          </a:p>
        </p:txBody>
      </p:sp>
    </p:spTree>
    <p:extLst>
      <p:ext uri="{BB962C8B-B14F-4D97-AF65-F5344CB8AC3E}">
        <p14:creationId xmlns:p14="http://schemas.microsoft.com/office/powerpoint/2010/main" val="12786745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7087F-B3E0-04F0-100C-28816E159FBF}"/>
              </a:ext>
            </a:extLst>
          </p:cNvPr>
          <p:cNvSpPr>
            <a:spLocks noGrp="1"/>
          </p:cNvSpPr>
          <p:nvPr>
            <p:ph type="title"/>
          </p:nvPr>
        </p:nvSpPr>
        <p:spPr/>
        <p:txBody>
          <a:bodyPr/>
          <a:lstStyle/>
          <a:p>
            <a:r>
              <a:rPr lang="en-US" dirty="0" err="1"/>
              <a:t>QuickLab</a:t>
            </a:r>
            <a:r>
              <a:rPr lang="en-US" dirty="0"/>
              <a:t> 5: Save Button / User Form</a:t>
            </a:r>
            <a:endParaRPr lang="en-GB" dirty="0"/>
          </a:p>
        </p:txBody>
      </p:sp>
      <p:sp>
        <p:nvSpPr>
          <p:cNvPr id="3" name="Content Placeholder 2">
            <a:extLst>
              <a:ext uri="{FF2B5EF4-FFF2-40B4-BE49-F238E27FC236}">
                <a16:creationId xmlns:a16="http://schemas.microsoft.com/office/drawing/2014/main" id="{FCCE5033-1B08-E9F0-85C4-9C857B47D6EE}"/>
              </a:ext>
            </a:extLst>
          </p:cNvPr>
          <p:cNvSpPr>
            <a:spLocks noGrp="1"/>
          </p:cNvSpPr>
          <p:nvPr>
            <p:ph sz="half" idx="1"/>
          </p:nvPr>
        </p:nvSpPr>
        <p:spPr/>
        <p:txBody>
          <a:bodyPr>
            <a:normAutofit fontScale="77500" lnSpcReduction="20000"/>
          </a:bodyPr>
          <a:lstStyle/>
          <a:p>
            <a:pPr marL="0" indent="0">
              <a:buNone/>
            </a:pPr>
            <a:r>
              <a:rPr lang="en-US" sz="3600" dirty="0"/>
              <a:t>React</a:t>
            </a:r>
            <a:endParaRPr lang="en-US" dirty="0"/>
          </a:p>
          <a:p>
            <a:r>
              <a:rPr lang="en-GB" dirty="0"/>
              <a:t>Use </a:t>
            </a:r>
            <a:r>
              <a:rPr lang="en-GB" dirty="0" err="1"/>
              <a:t>jest.fn</a:t>
            </a:r>
            <a:r>
              <a:rPr lang="en-GB" dirty="0"/>
              <a:t>() to verify that a component correctly calls an </a:t>
            </a:r>
            <a:r>
              <a:rPr lang="en-GB" dirty="0" err="1"/>
              <a:t>onSave</a:t>
            </a:r>
            <a:r>
              <a:rPr lang="en-GB" dirty="0"/>
              <a:t> callback with user input, and prevents submission when input is invalid.</a:t>
            </a:r>
          </a:p>
          <a:p>
            <a:r>
              <a:rPr lang="en-GB" dirty="0"/>
              <a:t>What to Test:      </a:t>
            </a:r>
          </a:p>
          <a:p>
            <a:pPr lvl="1"/>
            <a:r>
              <a:rPr lang="en-GB" dirty="0"/>
              <a:t>Text input updates correctly using </a:t>
            </a:r>
            <a:r>
              <a:rPr lang="en-GB" dirty="0" err="1"/>
              <a:t>fireEvent.change</a:t>
            </a:r>
            <a:r>
              <a:rPr lang="en-GB" dirty="0"/>
              <a:t>      </a:t>
            </a:r>
          </a:p>
          <a:p>
            <a:pPr lvl="1"/>
            <a:r>
              <a:rPr lang="en-GB" dirty="0"/>
              <a:t>Clicking “Save” with valid input calls </a:t>
            </a:r>
            <a:r>
              <a:rPr lang="en-GB" dirty="0" err="1"/>
              <a:t>onSave</a:t>
            </a:r>
            <a:r>
              <a:rPr lang="en-GB" dirty="0"/>
              <a:t>(value)      </a:t>
            </a:r>
          </a:p>
          <a:p>
            <a:pPr lvl="1"/>
            <a:r>
              <a:rPr lang="en-GB" dirty="0"/>
              <a:t>Clicking “Save” with empty input does not call </a:t>
            </a:r>
            <a:r>
              <a:rPr lang="en-GB" dirty="0" err="1"/>
              <a:t>onSave</a:t>
            </a:r>
            <a:r>
              <a:rPr lang="en-GB" dirty="0"/>
              <a:t>      </a:t>
            </a:r>
          </a:p>
          <a:p>
            <a:pPr lvl="1"/>
            <a:r>
              <a:rPr lang="en-GB" dirty="0"/>
              <a:t>(Optional) Input resets or shows confirmation after submission</a:t>
            </a:r>
          </a:p>
        </p:txBody>
      </p:sp>
      <p:sp>
        <p:nvSpPr>
          <p:cNvPr id="4" name="Content Placeholder 3">
            <a:extLst>
              <a:ext uri="{FF2B5EF4-FFF2-40B4-BE49-F238E27FC236}">
                <a16:creationId xmlns:a16="http://schemas.microsoft.com/office/drawing/2014/main" id="{15F5565D-4803-4E8E-C1D0-C8DF1901D3EF}"/>
              </a:ext>
            </a:extLst>
          </p:cNvPr>
          <p:cNvSpPr>
            <a:spLocks noGrp="1"/>
          </p:cNvSpPr>
          <p:nvPr>
            <p:ph sz="half" idx="2"/>
          </p:nvPr>
        </p:nvSpPr>
        <p:spPr/>
        <p:txBody>
          <a:bodyPr>
            <a:normAutofit fontScale="77500" lnSpcReduction="20000"/>
          </a:bodyPr>
          <a:lstStyle/>
          <a:p>
            <a:pPr marL="0" indent="0">
              <a:buNone/>
            </a:pPr>
            <a:r>
              <a:rPr lang="en-US" sz="3600" dirty="0"/>
              <a:t>Angular</a:t>
            </a:r>
            <a:endParaRPr lang="en-US" dirty="0"/>
          </a:p>
          <a:p>
            <a:r>
              <a:rPr lang="en-GB" dirty="0"/>
              <a:t>Test that a form submission correctly triggers a method on a mocked </a:t>
            </a:r>
            <a:r>
              <a:rPr lang="en-GB" dirty="0" err="1"/>
              <a:t>UserService</a:t>
            </a:r>
            <a:r>
              <a:rPr lang="en-GB" dirty="0"/>
              <a:t> using </a:t>
            </a:r>
            <a:r>
              <a:rPr lang="en-GB" dirty="0" err="1"/>
              <a:t>jest.fn</a:t>
            </a:r>
            <a:r>
              <a:rPr lang="en-GB" dirty="0"/>
              <a:t>(), and prevents submission when the form is invalid.</a:t>
            </a:r>
          </a:p>
          <a:p>
            <a:r>
              <a:rPr lang="en-GB" dirty="0"/>
              <a:t>What to Test:      </a:t>
            </a:r>
          </a:p>
          <a:p>
            <a:pPr lvl="1"/>
            <a:r>
              <a:rPr lang="en-GB" dirty="0"/>
              <a:t>Form renders with required input fields      </a:t>
            </a:r>
          </a:p>
          <a:p>
            <a:pPr lvl="1"/>
            <a:r>
              <a:rPr lang="en-GB" dirty="0"/>
              <a:t>Filling in the form updates Reactive Form state      </a:t>
            </a:r>
          </a:p>
          <a:p>
            <a:pPr lvl="1"/>
            <a:r>
              <a:rPr lang="en-GB" dirty="0"/>
              <a:t>Submitting valid form calls </a:t>
            </a:r>
            <a:r>
              <a:rPr lang="en-GB" dirty="0" err="1"/>
              <a:t>UserService.saveUser</a:t>
            </a:r>
            <a:r>
              <a:rPr lang="en-GB" dirty="0"/>
              <a:t>(data)      </a:t>
            </a:r>
          </a:p>
          <a:p>
            <a:pPr lvl="1"/>
            <a:r>
              <a:rPr lang="en-GB" dirty="0"/>
              <a:t>Submitting invalid form does not call the service      </a:t>
            </a:r>
          </a:p>
          <a:p>
            <a:pPr lvl="1"/>
            <a:r>
              <a:rPr lang="en-GB" dirty="0"/>
              <a:t>(Optional) Success message appears or form is reset after submit</a:t>
            </a:r>
          </a:p>
        </p:txBody>
      </p:sp>
    </p:spTree>
    <p:extLst>
      <p:ext uri="{BB962C8B-B14F-4D97-AF65-F5344CB8AC3E}">
        <p14:creationId xmlns:p14="http://schemas.microsoft.com/office/powerpoint/2010/main" val="1934820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B8BB-9C78-05D7-EE98-AB5C37F51157}"/>
              </a:ext>
            </a:extLst>
          </p:cNvPr>
          <p:cNvSpPr>
            <a:spLocks noGrp="1"/>
          </p:cNvSpPr>
          <p:nvPr>
            <p:ph type="title"/>
          </p:nvPr>
        </p:nvSpPr>
        <p:spPr/>
        <p:txBody>
          <a:bodyPr/>
          <a:lstStyle/>
          <a:p>
            <a:r>
              <a:rPr lang="en-US" dirty="0"/>
              <a:t>Mocking Objects Takeaway</a:t>
            </a:r>
            <a:endParaRPr lang="en-GB" dirty="0"/>
          </a:p>
        </p:txBody>
      </p:sp>
      <p:sp>
        <p:nvSpPr>
          <p:cNvPr id="3" name="Content Placeholder 2">
            <a:extLst>
              <a:ext uri="{FF2B5EF4-FFF2-40B4-BE49-F238E27FC236}">
                <a16:creationId xmlns:a16="http://schemas.microsoft.com/office/drawing/2014/main" id="{D1E34B1C-C7CB-761A-11A0-AD6FCBE2ABA1}"/>
              </a:ext>
            </a:extLst>
          </p:cNvPr>
          <p:cNvSpPr>
            <a:spLocks noGrp="1"/>
          </p:cNvSpPr>
          <p:nvPr>
            <p:ph idx="1"/>
          </p:nvPr>
        </p:nvSpPr>
        <p:spPr/>
        <p:txBody>
          <a:bodyPr/>
          <a:lstStyle/>
          <a:p>
            <a:r>
              <a:rPr lang="en-GB" dirty="0"/>
              <a:t>Mocks vs Stubs – Key Difference</a:t>
            </a:r>
          </a:p>
          <a:p>
            <a:pPr>
              <a:buNone/>
            </a:pPr>
            <a:r>
              <a:rPr lang="en-GB" b="1" dirty="0"/>
              <a:t>Use stubs when:</a:t>
            </a:r>
          </a:p>
          <a:p>
            <a:pPr>
              <a:buFont typeface="Arial" panose="020B0604020202020204" pitchFamily="34" charset="0"/>
              <a:buChar char="•"/>
            </a:pPr>
            <a:r>
              <a:rPr lang="en-GB" dirty="0"/>
              <a:t>You just need </a:t>
            </a:r>
            <a:r>
              <a:rPr lang="en-GB" b="1" dirty="0"/>
              <a:t>fake data</a:t>
            </a:r>
            <a:r>
              <a:rPr lang="en-GB" dirty="0"/>
              <a:t> to drive behaviour</a:t>
            </a:r>
          </a:p>
          <a:p>
            <a:pPr>
              <a:buFont typeface="Arial" panose="020B0604020202020204" pitchFamily="34" charset="0"/>
              <a:buChar char="•"/>
            </a:pPr>
            <a:r>
              <a:rPr lang="en-GB" dirty="0"/>
              <a:t>The interaction doesn’t matter — only the result does</a:t>
            </a:r>
          </a:p>
          <a:p>
            <a:pPr>
              <a:buNone/>
            </a:pPr>
            <a:r>
              <a:rPr lang="en-GB" b="1" dirty="0"/>
              <a:t>Use mocks when:</a:t>
            </a:r>
          </a:p>
          <a:p>
            <a:pPr>
              <a:buFont typeface="Arial" panose="020B0604020202020204" pitchFamily="34" charset="0"/>
              <a:buChar char="•"/>
            </a:pPr>
            <a:r>
              <a:rPr lang="en-GB" dirty="0"/>
              <a:t>You want to </a:t>
            </a:r>
            <a:r>
              <a:rPr lang="en-GB" b="1" dirty="0"/>
              <a:t>verify the relationship</a:t>
            </a:r>
            <a:r>
              <a:rPr lang="en-GB" dirty="0"/>
              <a:t> between the CUT and a dependency</a:t>
            </a:r>
          </a:p>
          <a:p>
            <a:pPr>
              <a:buFont typeface="Arial" panose="020B0604020202020204" pitchFamily="34" charset="0"/>
              <a:buChar char="•"/>
            </a:pPr>
            <a:r>
              <a:rPr lang="en-GB" dirty="0"/>
              <a:t>You care if a method was called, how often, and with what</a:t>
            </a:r>
          </a:p>
          <a:p>
            <a:endParaRPr lang="en-GB" dirty="0"/>
          </a:p>
        </p:txBody>
      </p:sp>
    </p:spTree>
    <p:extLst>
      <p:ext uri="{BB962C8B-B14F-4D97-AF65-F5344CB8AC3E}">
        <p14:creationId xmlns:p14="http://schemas.microsoft.com/office/powerpoint/2010/main" val="42638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2D9A-B336-6A27-2758-CBB01516DAB2}"/>
              </a:ext>
            </a:extLst>
          </p:cNvPr>
          <p:cNvSpPr>
            <a:spLocks noGrp="1"/>
          </p:cNvSpPr>
          <p:nvPr>
            <p:ph type="title"/>
          </p:nvPr>
        </p:nvSpPr>
        <p:spPr/>
        <p:txBody>
          <a:bodyPr/>
          <a:lstStyle/>
          <a:p>
            <a:r>
              <a:rPr lang="en-GB" dirty="0"/>
              <a:t>Training Experience</a:t>
            </a:r>
          </a:p>
        </p:txBody>
      </p:sp>
      <p:sp>
        <p:nvSpPr>
          <p:cNvPr id="3" name="Content Placeholder 2">
            <a:extLst>
              <a:ext uri="{FF2B5EF4-FFF2-40B4-BE49-F238E27FC236}">
                <a16:creationId xmlns:a16="http://schemas.microsoft.com/office/drawing/2014/main" id="{E640D33F-9DF6-CE25-85A4-E64D6707ED4B}"/>
              </a:ext>
            </a:extLst>
          </p:cNvPr>
          <p:cNvSpPr>
            <a:spLocks noGrp="1"/>
          </p:cNvSpPr>
          <p:nvPr>
            <p:ph idx="1"/>
          </p:nvPr>
        </p:nvSpPr>
        <p:spPr/>
        <p:txBody>
          <a:bodyPr>
            <a:normAutofit lnSpcReduction="10000"/>
          </a:bodyPr>
          <a:lstStyle/>
          <a:p>
            <a:pPr>
              <a:buNone/>
            </a:pPr>
            <a:r>
              <a:rPr lang="en-GB" b="1" dirty="0"/>
              <a:t>Two-Way Interaction</a:t>
            </a:r>
          </a:p>
          <a:p>
            <a:pPr>
              <a:buFont typeface="Arial" panose="020B0604020202020204" pitchFamily="34" charset="0"/>
              <a:buChar char="•"/>
            </a:pPr>
            <a:r>
              <a:rPr lang="en-GB" dirty="0"/>
              <a:t>Ask questions anytime — there are no “dumb” ones</a:t>
            </a:r>
          </a:p>
          <a:p>
            <a:pPr>
              <a:buFont typeface="Arial" panose="020B0604020202020204" pitchFamily="34" charset="0"/>
              <a:buChar char="•"/>
            </a:pPr>
            <a:r>
              <a:rPr lang="en-GB" dirty="0"/>
              <a:t>Share your thought process out loud during coding</a:t>
            </a:r>
          </a:p>
          <a:p>
            <a:pPr>
              <a:buNone/>
            </a:pPr>
            <a:r>
              <a:rPr lang="en-GB" b="1" dirty="0"/>
              <a:t>Group Collaboration</a:t>
            </a:r>
          </a:p>
          <a:p>
            <a:pPr>
              <a:buFont typeface="Arial" panose="020B0604020202020204" pitchFamily="34" charset="0"/>
              <a:buChar char="•"/>
            </a:pPr>
            <a:r>
              <a:rPr lang="en-GB" dirty="0"/>
              <a:t>Pair programming and group review</a:t>
            </a:r>
          </a:p>
          <a:p>
            <a:pPr>
              <a:buFont typeface="Arial" panose="020B0604020202020204" pitchFamily="34" charset="0"/>
              <a:buChar char="•"/>
            </a:pPr>
            <a:r>
              <a:rPr lang="en-GB" dirty="0"/>
              <a:t>Learn from different testing styles and approaches</a:t>
            </a:r>
          </a:p>
          <a:p>
            <a:pPr>
              <a:buNone/>
            </a:pPr>
            <a:r>
              <a:rPr lang="en-GB" b="1" dirty="0"/>
              <a:t>Individual Growth</a:t>
            </a:r>
          </a:p>
          <a:p>
            <a:pPr>
              <a:buFont typeface="Arial" panose="020B0604020202020204" pitchFamily="34" charset="0"/>
              <a:buChar char="•"/>
            </a:pPr>
            <a:r>
              <a:rPr lang="en-GB" dirty="0"/>
              <a:t>Build confidence in writing your own tests</a:t>
            </a:r>
          </a:p>
          <a:p>
            <a:pPr>
              <a:buFont typeface="Arial" panose="020B0604020202020204" pitchFamily="34" charset="0"/>
              <a:buChar char="•"/>
            </a:pPr>
            <a:r>
              <a:rPr lang="en-GB" dirty="0"/>
              <a:t>Develop a test-first mindset that sticks beyond the course</a:t>
            </a:r>
          </a:p>
          <a:p>
            <a:endParaRPr lang="en-GB" dirty="0"/>
          </a:p>
        </p:txBody>
      </p:sp>
    </p:spTree>
    <p:extLst>
      <p:ext uri="{BB962C8B-B14F-4D97-AF65-F5344CB8AC3E}">
        <p14:creationId xmlns:p14="http://schemas.microsoft.com/office/powerpoint/2010/main" val="3590817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C8F3-072D-FF45-CEF0-2193FABC3D6E}"/>
              </a:ext>
            </a:extLst>
          </p:cNvPr>
          <p:cNvSpPr>
            <a:spLocks noGrp="1"/>
          </p:cNvSpPr>
          <p:nvPr>
            <p:ph type="title"/>
          </p:nvPr>
        </p:nvSpPr>
        <p:spPr/>
        <p:txBody>
          <a:bodyPr/>
          <a:lstStyle/>
          <a:p>
            <a:r>
              <a:rPr lang="en-US" dirty="0"/>
              <a:t>Testing Async </a:t>
            </a:r>
            <a:r>
              <a:rPr lang="en-GB" dirty="0"/>
              <a:t>Behaviour</a:t>
            </a:r>
            <a:r>
              <a:rPr lang="en-US" dirty="0"/>
              <a:t> </a:t>
            </a:r>
            <a:r>
              <a:rPr lang="en-GB" dirty="0"/>
              <a:t>in Components</a:t>
            </a:r>
          </a:p>
        </p:txBody>
      </p:sp>
      <p:sp>
        <p:nvSpPr>
          <p:cNvPr id="3" name="Content Placeholder 2">
            <a:extLst>
              <a:ext uri="{FF2B5EF4-FFF2-40B4-BE49-F238E27FC236}">
                <a16:creationId xmlns:a16="http://schemas.microsoft.com/office/drawing/2014/main" id="{DBEC5654-04C5-105C-BD27-78361D68D03A}"/>
              </a:ext>
            </a:extLst>
          </p:cNvPr>
          <p:cNvSpPr>
            <a:spLocks noGrp="1"/>
          </p:cNvSpPr>
          <p:nvPr>
            <p:ph idx="1"/>
          </p:nvPr>
        </p:nvSpPr>
        <p:spPr/>
        <p:txBody>
          <a:bodyPr>
            <a:normAutofit lnSpcReduction="10000"/>
          </a:bodyPr>
          <a:lstStyle/>
          <a:p>
            <a:pPr>
              <a:buNone/>
            </a:pPr>
            <a:r>
              <a:rPr lang="en-GB" b="1" dirty="0"/>
              <a:t>Key Practices:</a:t>
            </a:r>
          </a:p>
          <a:p>
            <a:pPr>
              <a:buFont typeface="Arial" panose="020B0604020202020204" pitchFamily="34" charset="0"/>
              <a:buChar char="•"/>
            </a:pPr>
            <a:r>
              <a:rPr lang="en-GB" dirty="0"/>
              <a:t>Use built-in async utilities:</a:t>
            </a:r>
          </a:p>
          <a:p>
            <a:pPr lvl="1"/>
            <a:r>
              <a:rPr lang="en-GB" b="1" dirty="0" err="1">
                <a:latin typeface="Aptos Mono" panose="020B0009020202020204" pitchFamily="49" charset="0"/>
              </a:rPr>
              <a:t>waitFor</a:t>
            </a:r>
            <a:r>
              <a:rPr lang="en-GB" dirty="0"/>
              <a:t>, </a:t>
            </a:r>
            <a:r>
              <a:rPr lang="en-GB" b="1" dirty="0" err="1">
                <a:latin typeface="Aptos Mono" panose="020B0009020202020204" pitchFamily="49" charset="0"/>
              </a:rPr>
              <a:t>findBy</a:t>
            </a:r>
            <a:r>
              <a:rPr lang="en-GB" b="1" dirty="0">
                <a:latin typeface="Aptos Mono" panose="020B0009020202020204" pitchFamily="49" charset="0"/>
              </a:rPr>
              <a:t>*</a:t>
            </a:r>
            <a:r>
              <a:rPr lang="en-GB" dirty="0"/>
              <a:t>, or </a:t>
            </a:r>
            <a:r>
              <a:rPr lang="en-GB" b="1" dirty="0" err="1">
                <a:latin typeface="Aptos Mono" panose="020B0009020202020204" pitchFamily="49" charset="0"/>
              </a:rPr>
              <a:t>fixture.whenStable</a:t>
            </a:r>
            <a:r>
              <a:rPr lang="en-GB" b="1" dirty="0">
                <a:latin typeface="Aptos Mono" panose="020B0009020202020204" pitchFamily="49" charset="0"/>
              </a:rPr>
              <a:t>() </a:t>
            </a:r>
            <a:r>
              <a:rPr lang="en-GB" dirty="0"/>
              <a:t>for async updates</a:t>
            </a:r>
          </a:p>
          <a:p>
            <a:pPr>
              <a:buNone/>
            </a:pPr>
            <a:r>
              <a:rPr lang="en-GB" dirty="0"/>
              <a:t>Always check:</a:t>
            </a:r>
          </a:p>
          <a:p>
            <a:pPr lvl="1"/>
            <a:r>
              <a:rPr lang="en-GB" b="1" dirty="0"/>
              <a:t>Loading state</a:t>
            </a:r>
            <a:endParaRPr lang="en-GB" dirty="0"/>
          </a:p>
          <a:p>
            <a:pPr lvl="1"/>
            <a:r>
              <a:rPr lang="en-GB" b="1" dirty="0"/>
              <a:t>Success state</a:t>
            </a:r>
            <a:endParaRPr lang="en-GB" dirty="0"/>
          </a:p>
          <a:p>
            <a:pPr lvl="1"/>
            <a:r>
              <a:rPr lang="en-GB" b="1" dirty="0"/>
              <a:t>Error state (if applicable)</a:t>
            </a:r>
          </a:p>
          <a:p>
            <a:pPr>
              <a:buNone/>
            </a:pPr>
            <a:r>
              <a:rPr lang="en-GB" b="1" dirty="0"/>
              <a:t>Avoid:</a:t>
            </a:r>
          </a:p>
          <a:p>
            <a:pPr lvl="1"/>
            <a:r>
              <a:rPr lang="en-GB" dirty="0"/>
              <a:t>Manual </a:t>
            </a:r>
            <a:r>
              <a:rPr lang="en-GB" b="1" dirty="0" err="1">
                <a:latin typeface="Aptos Mono" panose="020B0009020202020204" pitchFamily="49" charset="0"/>
              </a:rPr>
              <a:t>setTimeout</a:t>
            </a:r>
            <a:r>
              <a:rPr lang="en-GB" b="1" dirty="0">
                <a:latin typeface="Aptos Mono" panose="020B0009020202020204" pitchFamily="49" charset="0"/>
              </a:rPr>
              <a:t>() </a:t>
            </a:r>
            <a:r>
              <a:rPr lang="en-GB" dirty="0"/>
              <a:t>— it's slow and unreliable</a:t>
            </a:r>
          </a:p>
          <a:p>
            <a:pPr lvl="1"/>
            <a:r>
              <a:rPr lang="en-GB" dirty="0"/>
              <a:t>Making real HTTP calls — mock responses instead</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19822528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B5F9-2A81-4E30-BF1B-4CDD02D12BF4}"/>
              </a:ext>
            </a:extLst>
          </p:cNvPr>
          <p:cNvSpPr>
            <a:spLocks noGrp="1"/>
          </p:cNvSpPr>
          <p:nvPr>
            <p:ph type="title"/>
          </p:nvPr>
        </p:nvSpPr>
        <p:spPr/>
        <p:txBody>
          <a:bodyPr/>
          <a:lstStyle/>
          <a:p>
            <a:r>
              <a:rPr lang="en-GB" dirty="0"/>
              <a:t>Async Testing Examples</a:t>
            </a:r>
          </a:p>
        </p:txBody>
      </p:sp>
      <p:sp>
        <p:nvSpPr>
          <p:cNvPr id="4" name="Content Placeholder 3">
            <a:extLst>
              <a:ext uri="{FF2B5EF4-FFF2-40B4-BE49-F238E27FC236}">
                <a16:creationId xmlns:a16="http://schemas.microsoft.com/office/drawing/2014/main" id="{32A89497-BA94-B2EE-B592-E8182F7ABEA1}"/>
              </a:ext>
            </a:extLst>
          </p:cNvPr>
          <p:cNvSpPr>
            <a:spLocks noGrp="1"/>
          </p:cNvSpPr>
          <p:nvPr>
            <p:ph sz="half" idx="1"/>
          </p:nvPr>
        </p:nvSpPr>
        <p:spPr/>
        <p:txBody>
          <a:bodyPr>
            <a:normAutofit/>
          </a:bodyPr>
          <a:lstStyle/>
          <a:p>
            <a:pPr marL="0" indent="0">
              <a:buNone/>
            </a:pPr>
            <a:r>
              <a:rPr lang="en-GB" dirty="0"/>
              <a:t>React</a:t>
            </a:r>
          </a:p>
          <a:p>
            <a:pPr marL="0" indent="0">
              <a:buNone/>
            </a:pPr>
            <a:endParaRPr lang="en-GB" sz="1050" dirty="0"/>
          </a:p>
          <a:p>
            <a:pPr marL="0" indent="0">
              <a:spcBef>
                <a:spcPts val="0"/>
              </a:spcBef>
              <a:buNone/>
            </a:pPr>
            <a:r>
              <a:rPr lang="en-GB" sz="1050" dirty="0">
                <a:solidFill>
                  <a:srgbClr val="0070C0"/>
                </a:solidFill>
                <a:latin typeface="Aptos Display" panose="020B0004020202020204" pitchFamily="34" charset="0"/>
              </a:rPr>
              <a:t>render</a:t>
            </a:r>
            <a:r>
              <a:rPr lang="en-GB" sz="1050" dirty="0">
                <a:latin typeface="Aptos Display" panose="020B0004020202020204" pitchFamily="34" charset="0"/>
              </a:rPr>
              <a:t>(&lt;</a:t>
            </a:r>
            <a:r>
              <a:rPr lang="en-GB" sz="1050" dirty="0">
                <a:solidFill>
                  <a:srgbClr val="FF0000"/>
                </a:solidFill>
                <a:latin typeface="Aptos Display" panose="020B0004020202020204" pitchFamily="34" charset="0"/>
              </a:rPr>
              <a:t>UserList</a:t>
            </a:r>
            <a:r>
              <a:rPr lang="en-GB" sz="1050" dirty="0">
                <a:latin typeface="Aptos Display" panose="020B0004020202020204" pitchFamily="34" charset="0"/>
              </a:rPr>
              <a:t> /&gt;);</a:t>
            </a:r>
          </a:p>
          <a:p>
            <a:pPr marL="0" indent="0">
              <a:spcBef>
                <a:spcPts val="0"/>
              </a:spcBef>
              <a:buNone/>
            </a:pPr>
            <a:r>
              <a:rPr lang="en-GB" sz="1050" dirty="0">
                <a:solidFill>
                  <a:srgbClr val="0070C0"/>
                </a:solidFill>
                <a:latin typeface="Aptos Display" panose="020B0004020202020204" pitchFamily="34" charset="0"/>
              </a:rPr>
              <a:t>expect</a:t>
            </a:r>
            <a:r>
              <a:rPr lang="en-GB" sz="1050" dirty="0">
                <a:latin typeface="Aptos Display" panose="020B0004020202020204" pitchFamily="34" charset="0"/>
              </a:rPr>
              <a:t>(</a:t>
            </a:r>
            <a:r>
              <a:rPr lang="en-GB" sz="1050" dirty="0" err="1">
                <a:latin typeface="Aptos Display" panose="020B0004020202020204" pitchFamily="34" charset="0"/>
              </a:rPr>
              <a:t>screen.</a:t>
            </a:r>
            <a:r>
              <a:rPr lang="en-GB" sz="1050" dirty="0" err="1">
                <a:solidFill>
                  <a:srgbClr val="0070C0"/>
                </a:solidFill>
                <a:latin typeface="Aptos Display" panose="020B0004020202020204" pitchFamily="34" charset="0"/>
              </a:rPr>
              <a:t>getByText</a:t>
            </a:r>
            <a:r>
              <a:rPr lang="en-GB" sz="1050" dirty="0">
                <a:latin typeface="Aptos Display" panose="020B0004020202020204" pitchFamily="34" charset="0"/>
              </a:rPr>
              <a:t>(</a:t>
            </a:r>
            <a:r>
              <a:rPr lang="en-GB" sz="1050" dirty="0">
                <a:solidFill>
                  <a:srgbClr val="00B050"/>
                </a:solidFill>
                <a:latin typeface="Aptos Display" panose="020B0004020202020204" pitchFamily="34" charset="0"/>
              </a:rPr>
              <a:t>'Loading...'</a:t>
            </a:r>
            <a:r>
              <a:rPr lang="en-GB" sz="1050" dirty="0">
                <a:latin typeface="Aptos Display" panose="020B0004020202020204" pitchFamily="34" charset="0"/>
              </a:rPr>
              <a:t>)).</a:t>
            </a:r>
            <a:r>
              <a:rPr lang="en-GB" sz="1050" dirty="0" err="1">
                <a:solidFill>
                  <a:srgbClr val="0070C0"/>
                </a:solidFill>
                <a:latin typeface="Aptos Display" panose="020B0004020202020204" pitchFamily="34" charset="0"/>
              </a:rPr>
              <a:t>toBeInTheDocument</a:t>
            </a:r>
            <a:r>
              <a:rPr lang="en-GB" sz="1050" dirty="0">
                <a:latin typeface="Aptos Display" panose="020B0004020202020204" pitchFamily="34" charset="0"/>
              </a:rPr>
              <a:t>();</a:t>
            </a:r>
          </a:p>
          <a:p>
            <a:pPr marL="0" indent="0">
              <a:spcBef>
                <a:spcPts val="0"/>
              </a:spcBef>
              <a:buNone/>
            </a:pPr>
            <a:endParaRPr lang="en-GB" sz="1050" dirty="0">
              <a:latin typeface="Aptos Display" panose="020B0004020202020204" pitchFamily="34" charset="0"/>
            </a:endParaRPr>
          </a:p>
          <a:p>
            <a:pPr marL="0" indent="0">
              <a:spcBef>
                <a:spcPts val="0"/>
              </a:spcBef>
              <a:buNone/>
            </a:pPr>
            <a:r>
              <a:rPr lang="en-GB" sz="1050" dirty="0">
                <a:solidFill>
                  <a:srgbClr val="7030A0"/>
                </a:solidFill>
                <a:latin typeface="Aptos Display" panose="020B0004020202020204" pitchFamily="34" charset="0"/>
              </a:rPr>
              <a:t>await</a:t>
            </a:r>
            <a:r>
              <a:rPr lang="en-GB" sz="1050" dirty="0">
                <a:latin typeface="Aptos Display" panose="020B0004020202020204" pitchFamily="34" charset="0"/>
              </a:rPr>
              <a:t> </a:t>
            </a:r>
            <a:r>
              <a:rPr lang="en-GB" sz="1050" dirty="0" err="1">
                <a:solidFill>
                  <a:srgbClr val="0070C0"/>
                </a:solidFill>
                <a:latin typeface="Aptos Display" panose="020B0004020202020204" pitchFamily="34" charset="0"/>
              </a:rPr>
              <a:t>waitFor</a:t>
            </a:r>
            <a:r>
              <a:rPr lang="en-GB" sz="1050" dirty="0">
                <a:latin typeface="Aptos Display" panose="020B0004020202020204" pitchFamily="34" charset="0"/>
              </a:rPr>
              <a:t>(() =&gt;</a:t>
            </a:r>
          </a:p>
          <a:p>
            <a:pPr marL="0" indent="0">
              <a:spcBef>
                <a:spcPts val="0"/>
              </a:spcBef>
              <a:buNone/>
            </a:pPr>
            <a:r>
              <a:rPr lang="en-GB" sz="1050" dirty="0">
                <a:latin typeface="Aptos Display" panose="020B0004020202020204" pitchFamily="34" charset="0"/>
              </a:rPr>
              <a:t>  </a:t>
            </a:r>
            <a:r>
              <a:rPr lang="en-GB" sz="1050" dirty="0">
                <a:solidFill>
                  <a:srgbClr val="0070C0"/>
                </a:solidFill>
                <a:latin typeface="Aptos Display" panose="020B0004020202020204" pitchFamily="34" charset="0"/>
              </a:rPr>
              <a:t>expect</a:t>
            </a:r>
            <a:r>
              <a:rPr lang="en-GB" sz="1050" dirty="0">
                <a:latin typeface="Aptos Display" panose="020B0004020202020204" pitchFamily="34" charset="0"/>
              </a:rPr>
              <a:t>(</a:t>
            </a:r>
            <a:r>
              <a:rPr lang="en-GB" sz="1050" dirty="0" err="1">
                <a:latin typeface="Aptos Display" panose="020B0004020202020204" pitchFamily="34" charset="0"/>
              </a:rPr>
              <a:t>screen.</a:t>
            </a:r>
            <a:r>
              <a:rPr lang="en-GB" sz="1050" dirty="0" err="1">
                <a:solidFill>
                  <a:srgbClr val="0070C0"/>
                </a:solidFill>
                <a:latin typeface="Aptos Display" panose="020B0004020202020204" pitchFamily="34" charset="0"/>
              </a:rPr>
              <a:t>getByText</a:t>
            </a:r>
            <a:r>
              <a:rPr lang="en-GB" sz="1050" dirty="0">
                <a:latin typeface="Aptos Display" panose="020B0004020202020204" pitchFamily="34" charset="0"/>
              </a:rPr>
              <a:t>(</a:t>
            </a:r>
            <a:r>
              <a:rPr lang="en-GB" sz="1050" dirty="0">
                <a:solidFill>
                  <a:srgbClr val="00B050"/>
                </a:solidFill>
                <a:latin typeface="Aptos Display" panose="020B0004020202020204" pitchFamily="34" charset="0"/>
              </a:rPr>
              <a:t>‘Boris'</a:t>
            </a:r>
            <a:r>
              <a:rPr lang="en-GB" sz="1050" dirty="0">
                <a:latin typeface="Aptos Display" panose="020B0004020202020204" pitchFamily="34" charset="0"/>
              </a:rPr>
              <a:t>)).</a:t>
            </a:r>
            <a:r>
              <a:rPr lang="en-GB" sz="1050" dirty="0" err="1">
                <a:solidFill>
                  <a:srgbClr val="0070C0"/>
                </a:solidFill>
                <a:latin typeface="Aptos Display" panose="020B0004020202020204" pitchFamily="34" charset="0"/>
              </a:rPr>
              <a:t>toBeInTheDocument</a:t>
            </a:r>
            <a:r>
              <a:rPr lang="en-GB" sz="1050" dirty="0">
                <a:latin typeface="Aptos Display" panose="020B0004020202020204" pitchFamily="34" charset="0"/>
              </a:rPr>
              <a:t>()</a:t>
            </a:r>
          </a:p>
          <a:p>
            <a:pPr marL="0" indent="0">
              <a:spcBef>
                <a:spcPts val="0"/>
              </a:spcBef>
              <a:buNone/>
            </a:pPr>
            <a:r>
              <a:rPr lang="en-GB" sz="1050" dirty="0">
                <a:latin typeface="Aptos Display" panose="020B0004020202020204" pitchFamily="34" charset="0"/>
              </a:rPr>
              <a:t>);</a:t>
            </a:r>
          </a:p>
        </p:txBody>
      </p:sp>
      <p:sp>
        <p:nvSpPr>
          <p:cNvPr id="5" name="Content Placeholder 4">
            <a:extLst>
              <a:ext uri="{FF2B5EF4-FFF2-40B4-BE49-F238E27FC236}">
                <a16:creationId xmlns:a16="http://schemas.microsoft.com/office/drawing/2014/main" id="{6B8A97AA-D0C8-92C2-9BE7-14678BEB2A58}"/>
              </a:ext>
            </a:extLst>
          </p:cNvPr>
          <p:cNvSpPr>
            <a:spLocks noGrp="1"/>
          </p:cNvSpPr>
          <p:nvPr>
            <p:ph sz="half" idx="2"/>
          </p:nvPr>
        </p:nvSpPr>
        <p:spPr/>
        <p:txBody>
          <a:bodyPr>
            <a:normAutofit/>
          </a:bodyPr>
          <a:lstStyle/>
          <a:p>
            <a:pPr marL="0" indent="0">
              <a:buNone/>
            </a:pPr>
            <a:r>
              <a:rPr lang="en-GB" dirty="0"/>
              <a:t>Angular</a:t>
            </a:r>
          </a:p>
          <a:p>
            <a:pPr marL="0" indent="0">
              <a:buNone/>
            </a:pPr>
            <a:endParaRPr lang="en-GB" sz="1050" dirty="0"/>
          </a:p>
          <a:p>
            <a:pPr marL="0" indent="0">
              <a:spcBef>
                <a:spcPts val="0"/>
              </a:spcBef>
              <a:buNone/>
            </a:pPr>
            <a:r>
              <a:rPr lang="en-GB" sz="1050" dirty="0" err="1">
                <a:solidFill>
                  <a:srgbClr val="7030A0"/>
                </a:solidFill>
                <a:latin typeface="Aptos Mono" panose="020B0009020202020204" pitchFamily="49" charset="0"/>
              </a:rPr>
              <a:t>const</a:t>
            </a:r>
            <a:r>
              <a:rPr lang="en-GB" sz="1050" dirty="0">
                <a:latin typeface="Aptos Mono" panose="020B0009020202020204" pitchFamily="49" charset="0"/>
              </a:rPr>
              <a:t> fixture = </a:t>
            </a:r>
            <a:r>
              <a:rPr lang="en-GB" sz="1050" dirty="0" err="1">
                <a:solidFill>
                  <a:srgbClr val="0070C0"/>
                </a:solidFill>
                <a:latin typeface="Aptos Mono" panose="020B0009020202020204" pitchFamily="49" charset="0"/>
              </a:rPr>
              <a:t>TestBed</a:t>
            </a:r>
            <a:r>
              <a:rPr lang="en-GB" sz="1050" dirty="0" err="1">
                <a:latin typeface="Aptos Mono" panose="020B0009020202020204" pitchFamily="49" charset="0"/>
              </a:rPr>
              <a:t>.</a:t>
            </a:r>
            <a:r>
              <a:rPr lang="en-GB" sz="1050" dirty="0" err="1">
                <a:solidFill>
                  <a:srgbClr val="0070C0"/>
                </a:solidFill>
                <a:latin typeface="Aptos Mono" panose="020B0009020202020204" pitchFamily="49" charset="0"/>
              </a:rPr>
              <a:t>createComponent</a:t>
            </a:r>
            <a:r>
              <a:rPr lang="en-GB" sz="1050" dirty="0">
                <a:latin typeface="Aptos Mono" panose="020B0009020202020204" pitchFamily="49" charset="0"/>
              </a:rPr>
              <a:t>(</a:t>
            </a:r>
            <a:r>
              <a:rPr lang="en-GB" sz="1050" dirty="0" err="1">
                <a:solidFill>
                  <a:srgbClr val="0070C0"/>
                </a:solidFill>
                <a:latin typeface="Aptos Mono" panose="020B0009020202020204" pitchFamily="49" charset="0"/>
              </a:rPr>
              <a:t>UserListComponent</a:t>
            </a:r>
            <a:r>
              <a:rPr lang="en-GB" sz="1050" dirty="0">
                <a:latin typeface="Aptos Mono" panose="020B0009020202020204" pitchFamily="49" charset="0"/>
              </a:rPr>
              <a:t>);</a:t>
            </a:r>
          </a:p>
          <a:p>
            <a:pPr marL="0" indent="0">
              <a:spcBef>
                <a:spcPts val="0"/>
              </a:spcBef>
              <a:buNone/>
            </a:pPr>
            <a:r>
              <a:rPr lang="en-GB" sz="1050" dirty="0" err="1">
                <a:latin typeface="Aptos Mono" panose="020B0009020202020204" pitchFamily="49" charset="0"/>
              </a:rPr>
              <a:t>fixture.</a:t>
            </a:r>
            <a:r>
              <a:rPr lang="en-GB" sz="1050" dirty="0" err="1">
                <a:solidFill>
                  <a:srgbClr val="0070C0"/>
                </a:solidFill>
                <a:latin typeface="Aptos Mono" panose="020B0009020202020204" pitchFamily="49" charset="0"/>
              </a:rPr>
              <a:t>detectChanges</a:t>
            </a:r>
            <a:r>
              <a:rPr lang="en-GB" sz="1050" dirty="0">
                <a:latin typeface="Aptos Mono" panose="020B0009020202020204" pitchFamily="49" charset="0"/>
              </a:rPr>
              <a:t>();</a:t>
            </a:r>
          </a:p>
          <a:p>
            <a:pPr marL="0" indent="0">
              <a:spcBef>
                <a:spcPts val="0"/>
              </a:spcBef>
              <a:buNone/>
            </a:pPr>
            <a:endParaRPr lang="en-GB" sz="1050" dirty="0">
              <a:latin typeface="Aptos Mono" panose="020B0009020202020204" pitchFamily="49" charset="0"/>
            </a:endParaRPr>
          </a:p>
          <a:p>
            <a:pPr marL="0" indent="0">
              <a:spcBef>
                <a:spcPts val="0"/>
              </a:spcBef>
              <a:buNone/>
            </a:pPr>
            <a:r>
              <a:rPr lang="en-GB" sz="1050" dirty="0">
                <a:solidFill>
                  <a:srgbClr val="7030A0"/>
                </a:solidFill>
                <a:latin typeface="Aptos Mono" panose="020B0009020202020204" pitchFamily="49" charset="0"/>
              </a:rPr>
              <a:t>await</a:t>
            </a:r>
            <a:r>
              <a:rPr lang="en-GB" sz="1050" dirty="0">
                <a:latin typeface="Aptos Mono" panose="020B0009020202020204" pitchFamily="49" charset="0"/>
              </a:rPr>
              <a:t> </a:t>
            </a:r>
            <a:r>
              <a:rPr lang="en-GB" sz="1050" dirty="0" err="1">
                <a:latin typeface="Aptos Mono" panose="020B0009020202020204" pitchFamily="49" charset="0"/>
              </a:rPr>
              <a:t>fixture.</a:t>
            </a:r>
            <a:r>
              <a:rPr lang="en-GB" sz="1050" dirty="0" err="1">
                <a:solidFill>
                  <a:srgbClr val="0070C0"/>
                </a:solidFill>
                <a:latin typeface="Aptos Mono" panose="020B0009020202020204" pitchFamily="49" charset="0"/>
              </a:rPr>
              <a:t>whenStable</a:t>
            </a:r>
            <a:r>
              <a:rPr lang="en-GB" sz="1050" dirty="0">
                <a:latin typeface="Aptos Mono" panose="020B0009020202020204" pitchFamily="49" charset="0"/>
              </a:rPr>
              <a:t>();</a:t>
            </a:r>
          </a:p>
          <a:p>
            <a:pPr marL="0" indent="0">
              <a:spcBef>
                <a:spcPts val="0"/>
              </a:spcBef>
              <a:buNone/>
            </a:pPr>
            <a:r>
              <a:rPr lang="en-GB" sz="1050" dirty="0">
                <a:solidFill>
                  <a:srgbClr val="0070C0"/>
                </a:solidFill>
                <a:latin typeface="Aptos Mono" panose="020B0009020202020204" pitchFamily="49" charset="0"/>
              </a:rPr>
              <a:t>expect</a:t>
            </a:r>
            <a:r>
              <a:rPr lang="en-GB" sz="1050" dirty="0">
                <a:latin typeface="Aptos Mono" panose="020B0009020202020204" pitchFamily="49" charset="0"/>
              </a:rPr>
              <a:t>(</a:t>
            </a:r>
            <a:r>
              <a:rPr lang="en-GB" sz="1050" dirty="0" err="1">
                <a:latin typeface="Aptos Mono" panose="020B0009020202020204" pitchFamily="49" charset="0"/>
              </a:rPr>
              <a:t>fixture.nativeElement.textContent</a:t>
            </a:r>
            <a:r>
              <a:rPr lang="en-GB" sz="1050" dirty="0">
                <a:latin typeface="Aptos Mono" panose="020B0009020202020204" pitchFamily="49" charset="0"/>
              </a:rPr>
              <a:t>).</a:t>
            </a:r>
            <a:r>
              <a:rPr lang="en-GB" sz="1050" dirty="0" err="1">
                <a:solidFill>
                  <a:srgbClr val="0070C0"/>
                </a:solidFill>
                <a:latin typeface="Aptos Mono" panose="020B0009020202020204" pitchFamily="49" charset="0"/>
              </a:rPr>
              <a:t>toContain</a:t>
            </a:r>
            <a:r>
              <a:rPr lang="en-GB" sz="1050" dirty="0">
                <a:latin typeface="Aptos Mono" panose="020B0009020202020204" pitchFamily="49" charset="0"/>
              </a:rPr>
              <a:t>(</a:t>
            </a:r>
            <a:r>
              <a:rPr lang="en-GB" sz="1050" dirty="0">
                <a:solidFill>
                  <a:srgbClr val="00B050"/>
                </a:solidFill>
                <a:latin typeface="Aptos Mono" panose="020B0009020202020204" pitchFamily="49" charset="0"/>
              </a:rPr>
              <a:t>‘Boris'</a:t>
            </a:r>
            <a:r>
              <a:rPr lang="en-GB" sz="1050" dirty="0">
                <a:latin typeface="Aptos Mono" panose="020B0009020202020204" pitchFamily="49" charset="0"/>
              </a:rPr>
              <a:t>);</a:t>
            </a:r>
          </a:p>
        </p:txBody>
      </p:sp>
    </p:spTree>
    <p:extLst>
      <p:ext uri="{BB962C8B-B14F-4D97-AF65-F5344CB8AC3E}">
        <p14:creationId xmlns:p14="http://schemas.microsoft.com/office/powerpoint/2010/main" val="3639455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63F83B-45D4-19F2-AFD6-BDBAA4C5B228}"/>
              </a:ext>
            </a:extLst>
          </p:cNvPr>
          <p:cNvSpPr>
            <a:spLocks noGrp="1"/>
          </p:cNvSpPr>
          <p:nvPr>
            <p:ph type="title"/>
          </p:nvPr>
        </p:nvSpPr>
        <p:spPr/>
        <p:txBody>
          <a:bodyPr/>
          <a:lstStyle/>
          <a:p>
            <a:r>
              <a:rPr lang="en-US" dirty="0" err="1"/>
              <a:t>QuickLabs</a:t>
            </a:r>
            <a:r>
              <a:rPr lang="en-US" dirty="0"/>
              <a:t> 6: User List</a:t>
            </a:r>
            <a:endParaRPr lang="en-GB" dirty="0"/>
          </a:p>
        </p:txBody>
      </p:sp>
      <p:sp>
        <p:nvSpPr>
          <p:cNvPr id="6" name="Content Placeholder 5">
            <a:extLst>
              <a:ext uri="{FF2B5EF4-FFF2-40B4-BE49-F238E27FC236}">
                <a16:creationId xmlns:a16="http://schemas.microsoft.com/office/drawing/2014/main" id="{7B174945-BDF7-6076-5B76-9175B8842269}"/>
              </a:ext>
            </a:extLst>
          </p:cNvPr>
          <p:cNvSpPr>
            <a:spLocks noGrp="1"/>
          </p:cNvSpPr>
          <p:nvPr>
            <p:ph idx="1"/>
          </p:nvPr>
        </p:nvSpPr>
        <p:spPr/>
        <p:txBody>
          <a:bodyPr>
            <a:normAutofit/>
          </a:bodyPr>
          <a:lstStyle/>
          <a:p>
            <a:r>
              <a:rPr lang="en-GB" dirty="0"/>
              <a:t>Test a component that loads user data asynchronously, and verify all UI states:      </a:t>
            </a:r>
          </a:p>
          <a:p>
            <a:pPr lvl="1"/>
            <a:r>
              <a:rPr lang="en-GB" dirty="0"/>
              <a:t>Loading      </a:t>
            </a:r>
          </a:p>
          <a:p>
            <a:pPr lvl="1"/>
            <a:r>
              <a:rPr lang="en-GB" dirty="0"/>
              <a:t>Success      </a:t>
            </a:r>
          </a:p>
          <a:p>
            <a:pPr lvl="1"/>
            <a:r>
              <a:rPr lang="en-GB" dirty="0"/>
              <a:t>Error</a:t>
            </a:r>
          </a:p>
          <a:p>
            <a:r>
              <a:rPr lang="en-GB" dirty="0"/>
              <a:t>What to Test:      </a:t>
            </a:r>
          </a:p>
          <a:p>
            <a:pPr lvl="1"/>
            <a:r>
              <a:rPr lang="en-GB" dirty="0"/>
              <a:t>Loading message appears first  </a:t>
            </a:r>
          </a:p>
          <a:p>
            <a:pPr lvl="1"/>
            <a:r>
              <a:rPr lang="en-GB" dirty="0"/>
              <a:t>User data renders correctly after fetch  </a:t>
            </a:r>
          </a:p>
          <a:p>
            <a:pPr lvl="1"/>
            <a:r>
              <a:rPr lang="en-GB" dirty="0"/>
              <a:t>Error message displays on failure  </a:t>
            </a:r>
          </a:p>
          <a:p>
            <a:pPr lvl="1"/>
            <a:r>
              <a:rPr lang="en-GB" dirty="0"/>
              <a:t>No real HTTP calls are made</a:t>
            </a:r>
          </a:p>
        </p:txBody>
      </p:sp>
    </p:spTree>
    <p:extLst>
      <p:ext uri="{BB962C8B-B14F-4D97-AF65-F5344CB8AC3E}">
        <p14:creationId xmlns:p14="http://schemas.microsoft.com/office/powerpoint/2010/main" val="36152442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4740-2FC9-8DE5-6600-1385E9A6488D}"/>
              </a:ext>
            </a:extLst>
          </p:cNvPr>
          <p:cNvSpPr>
            <a:spLocks noGrp="1"/>
          </p:cNvSpPr>
          <p:nvPr>
            <p:ph type="title"/>
          </p:nvPr>
        </p:nvSpPr>
        <p:spPr/>
        <p:txBody>
          <a:bodyPr/>
          <a:lstStyle/>
          <a:p>
            <a:r>
              <a:rPr lang="en-GB" dirty="0"/>
              <a:t>Testing Route-Driven Components</a:t>
            </a:r>
          </a:p>
        </p:txBody>
      </p:sp>
      <p:sp>
        <p:nvSpPr>
          <p:cNvPr id="3" name="Content Placeholder 2">
            <a:extLst>
              <a:ext uri="{FF2B5EF4-FFF2-40B4-BE49-F238E27FC236}">
                <a16:creationId xmlns:a16="http://schemas.microsoft.com/office/drawing/2014/main" id="{BD4336D2-5213-51E7-904F-D663312F4790}"/>
              </a:ext>
            </a:extLst>
          </p:cNvPr>
          <p:cNvSpPr>
            <a:spLocks noGrp="1"/>
          </p:cNvSpPr>
          <p:nvPr>
            <p:ph idx="1"/>
          </p:nvPr>
        </p:nvSpPr>
        <p:spPr/>
        <p:txBody>
          <a:bodyPr/>
          <a:lstStyle/>
          <a:p>
            <a:pPr>
              <a:buNone/>
            </a:pPr>
            <a:r>
              <a:rPr lang="en-GB" b="1" dirty="0"/>
              <a:t>Don’t test the whole app — test the route context</a:t>
            </a:r>
          </a:p>
          <a:p>
            <a:pPr>
              <a:buFont typeface="Arial" panose="020B0604020202020204" pitchFamily="34" charset="0"/>
              <a:buChar char="•"/>
            </a:pPr>
            <a:r>
              <a:rPr lang="en-GB" dirty="0"/>
              <a:t>Use </a:t>
            </a:r>
            <a:r>
              <a:rPr lang="en-GB" b="1" dirty="0"/>
              <a:t>React </a:t>
            </a:r>
            <a:r>
              <a:rPr lang="en-GB" b="1" dirty="0" err="1"/>
              <a:t>MemoryRouter</a:t>
            </a:r>
            <a:r>
              <a:rPr lang="en-GB" dirty="0"/>
              <a:t> or </a:t>
            </a:r>
            <a:r>
              <a:rPr lang="en-GB" b="1" dirty="0"/>
              <a:t>Angular </a:t>
            </a:r>
            <a:r>
              <a:rPr lang="en-GB" b="1" dirty="0" err="1"/>
              <a:t>RouterTestingModule</a:t>
            </a:r>
            <a:endParaRPr lang="en-GB" dirty="0"/>
          </a:p>
          <a:p>
            <a:pPr>
              <a:buFont typeface="Arial" panose="020B0604020202020204" pitchFamily="34" charset="0"/>
              <a:buChar char="•"/>
            </a:pPr>
            <a:r>
              <a:rPr lang="en-GB" dirty="0"/>
              <a:t>Simulate navigation via mocks, not real routing</a:t>
            </a:r>
          </a:p>
          <a:p>
            <a:pPr>
              <a:buFont typeface="Arial" panose="020B0604020202020204" pitchFamily="34" charset="0"/>
              <a:buChar char="•"/>
            </a:pPr>
            <a:r>
              <a:rPr lang="en-GB" dirty="0"/>
              <a:t>Assert what the component </a:t>
            </a:r>
            <a:r>
              <a:rPr lang="en-GB" b="1" dirty="0"/>
              <a:t>renders based on route state</a:t>
            </a:r>
            <a:endParaRPr lang="en-GB" dirty="0"/>
          </a:p>
          <a:p>
            <a:pPr>
              <a:buNone/>
            </a:pPr>
            <a:r>
              <a:rPr lang="en-GB" b="1" dirty="0"/>
              <a:t>Focus your tests on:</a:t>
            </a:r>
          </a:p>
          <a:p>
            <a:pPr>
              <a:buFont typeface="Arial" panose="020B0604020202020204" pitchFamily="34" charset="0"/>
              <a:buChar char="•"/>
            </a:pPr>
            <a:r>
              <a:rPr lang="en-GB" dirty="0"/>
              <a:t>Rendered content for a given route</a:t>
            </a:r>
          </a:p>
          <a:p>
            <a:pPr>
              <a:buFont typeface="Arial" panose="020B0604020202020204" pitchFamily="34" charset="0"/>
              <a:buChar char="•"/>
            </a:pPr>
            <a:r>
              <a:rPr lang="en-GB" b="1" dirty="0"/>
              <a:t>Active classes</a:t>
            </a:r>
            <a:r>
              <a:rPr lang="en-GB" dirty="0"/>
              <a:t>, breadcrumbs, titles</a:t>
            </a:r>
          </a:p>
          <a:p>
            <a:pPr>
              <a:buFont typeface="Arial" panose="020B0604020202020204" pitchFamily="34" charset="0"/>
              <a:buChar char="•"/>
            </a:pPr>
            <a:r>
              <a:rPr lang="en-GB" b="1" dirty="0"/>
              <a:t>Redirect behaviour</a:t>
            </a:r>
            <a:r>
              <a:rPr lang="en-GB" dirty="0"/>
              <a:t> or conditional navigation</a:t>
            </a:r>
          </a:p>
          <a:p>
            <a:endParaRPr lang="en-GB" dirty="0"/>
          </a:p>
        </p:txBody>
      </p:sp>
    </p:spTree>
    <p:extLst>
      <p:ext uri="{BB962C8B-B14F-4D97-AF65-F5344CB8AC3E}">
        <p14:creationId xmlns:p14="http://schemas.microsoft.com/office/powerpoint/2010/main" val="25515944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B99257-8812-BBC1-007B-D1C2B5CCED44}"/>
              </a:ext>
            </a:extLst>
          </p:cNvPr>
          <p:cNvSpPr>
            <a:spLocks noGrp="1"/>
          </p:cNvSpPr>
          <p:nvPr>
            <p:ph type="title"/>
          </p:nvPr>
        </p:nvSpPr>
        <p:spPr/>
        <p:txBody>
          <a:bodyPr/>
          <a:lstStyle/>
          <a:p>
            <a:r>
              <a:rPr lang="en-GB" dirty="0"/>
              <a:t>Route-Driven Test Example</a:t>
            </a:r>
          </a:p>
        </p:txBody>
      </p:sp>
      <p:sp>
        <p:nvSpPr>
          <p:cNvPr id="5" name="Content Placeholder 4">
            <a:extLst>
              <a:ext uri="{FF2B5EF4-FFF2-40B4-BE49-F238E27FC236}">
                <a16:creationId xmlns:a16="http://schemas.microsoft.com/office/drawing/2014/main" id="{08FA31E5-AC34-26CE-8F79-B42FF6826073}"/>
              </a:ext>
            </a:extLst>
          </p:cNvPr>
          <p:cNvSpPr>
            <a:spLocks noGrp="1"/>
          </p:cNvSpPr>
          <p:nvPr>
            <p:ph sz="half" idx="1"/>
          </p:nvPr>
        </p:nvSpPr>
        <p:spPr/>
        <p:txBody>
          <a:bodyPr>
            <a:normAutofit/>
          </a:bodyPr>
          <a:lstStyle/>
          <a:p>
            <a:pPr marL="0" indent="0">
              <a:buNone/>
            </a:pPr>
            <a:r>
              <a:rPr lang="en-US" dirty="0"/>
              <a:t>React</a:t>
            </a:r>
          </a:p>
          <a:p>
            <a:pPr marL="0" indent="0">
              <a:buNone/>
            </a:pPr>
            <a:endParaRPr lang="en-US" sz="1050" dirty="0"/>
          </a:p>
          <a:p>
            <a:pPr marL="0" indent="0">
              <a:spcBef>
                <a:spcPts val="0"/>
              </a:spcBef>
              <a:buNone/>
            </a:pPr>
            <a:r>
              <a:rPr lang="en-GB" sz="800" dirty="0">
                <a:solidFill>
                  <a:schemeClr val="bg2">
                    <a:lumMod val="75000"/>
                  </a:schemeClr>
                </a:solidFill>
                <a:latin typeface="Aptos Mono" panose="020B0009020202020204" pitchFamily="49" charset="0"/>
              </a:rPr>
              <a:t>// </a:t>
            </a:r>
            <a:r>
              <a:rPr lang="en-GB" sz="800" dirty="0" err="1">
                <a:solidFill>
                  <a:schemeClr val="bg2">
                    <a:lumMod val="75000"/>
                  </a:schemeClr>
                </a:solidFill>
                <a:latin typeface="Aptos Mono" panose="020B0009020202020204" pitchFamily="49" charset="0"/>
              </a:rPr>
              <a:t>Dashboard.jsx</a:t>
            </a:r>
            <a:endParaRPr lang="en-GB" sz="800" dirty="0">
              <a:solidFill>
                <a:schemeClr val="bg2">
                  <a:lumMod val="75000"/>
                </a:schemeClr>
              </a:solidFill>
              <a:latin typeface="Aptos Mono" panose="020B0009020202020204" pitchFamily="49" charset="0"/>
            </a:endParaRPr>
          </a:p>
          <a:p>
            <a:pPr marL="0" indent="0">
              <a:spcBef>
                <a:spcPts val="0"/>
              </a:spcBef>
              <a:buNone/>
            </a:pPr>
            <a:r>
              <a:rPr lang="en-GB" sz="800" dirty="0">
                <a:solidFill>
                  <a:srgbClr val="7030A0"/>
                </a:solidFill>
                <a:latin typeface="Aptos Mono" panose="020B0009020202020204" pitchFamily="49" charset="0"/>
              </a:rPr>
              <a:t>export function </a:t>
            </a:r>
            <a:r>
              <a:rPr lang="en-GB" sz="800" dirty="0">
                <a:solidFill>
                  <a:srgbClr val="0070C0"/>
                </a:solidFill>
                <a:latin typeface="Aptos Mono" panose="020B0009020202020204" pitchFamily="49" charset="0"/>
              </a:rPr>
              <a:t>Dashboard</a:t>
            </a:r>
            <a:r>
              <a:rPr lang="en-GB" sz="800" dirty="0">
                <a:latin typeface="Aptos Mono" panose="020B0009020202020204" pitchFamily="49" charset="0"/>
              </a:rPr>
              <a:t>() {</a:t>
            </a:r>
          </a:p>
          <a:p>
            <a:pPr marL="0" indent="0">
              <a:spcBef>
                <a:spcPts val="0"/>
              </a:spcBef>
              <a:buNone/>
            </a:pPr>
            <a:r>
              <a:rPr lang="en-GB" sz="800" dirty="0">
                <a:latin typeface="Aptos Mono" panose="020B0009020202020204" pitchFamily="49" charset="0"/>
              </a:rPr>
              <a:t>  </a:t>
            </a:r>
            <a:r>
              <a:rPr lang="en-GB" sz="800" dirty="0" err="1">
                <a:solidFill>
                  <a:srgbClr val="7030A0"/>
                </a:solidFill>
                <a:latin typeface="Aptos Mono" panose="020B0009020202020204" pitchFamily="49" charset="0"/>
              </a:rPr>
              <a:t>const</a:t>
            </a:r>
            <a:r>
              <a:rPr lang="en-GB" sz="800" dirty="0">
                <a:latin typeface="Aptos Mono" panose="020B0009020202020204" pitchFamily="49" charset="0"/>
              </a:rPr>
              <a:t> location = </a:t>
            </a:r>
            <a:r>
              <a:rPr lang="en-GB" sz="800" dirty="0" err="1">
                <a:solidFill>
                  <a:srgbClr val="0070C0"/>
                </a:solidFill>
                <a:latin typeface="Aptos Mono" panose="020B0009020202020204" pitchFamily="49" charset="0"/>
              </a:rPr>
              <a:t>useLocation</a:t>
            </a:r>
            <a:r>
              <a:rPr lang="en-GB" sz="800" dirty="0">
                <a:latin typeface="Aptos Mono" panose="020B0009020202020204" pitchFamily="49" charset="0"/>
              </a:rPr>
              <a:t>();</a:t>
            </a:r>
          </a:p>
          <a:p>
            <a:pPr marL="0" indent="0">
              <a:spcBef>
                <a:spcPts val="0"/>
              </a:spcBef>
              <a:buNone/>
            </a:pPr>
            <a:r>
              <a:rPr lang="en-GB" sz="800" dirty="0">
                <a:latin typeface="Aptos Mono" panose="020B0009020202020204" pitchFamily="49" charset="0"/>
              </a:rPr>
              <a:t>  </a:t>
            </a:r>
            <a:r>
              <a:rPr lang="en-GB" sz="800" dirty="0">
                <a:solidFill>
                  <a:srgbClr val="7030A0"/>
                </a:solidFill>
                <a:latin typeface="Aptos Mono" panose="020B0009020202020204" pitchFamily="49" charset="0"/>
              </a:rPr>
              <a:t>return</a:t>
            </a:r>
            <a:r>
              <a:rPr lang="en-GB" sz="800" dirty="0">
                <a:latin typeface="Aptos Mono" panose="020B0009020202020204" pitchFamily="49" charset="0"/>
              </a:rPr>
              <a:t> &lt;</a:t>
            </a:r>
            <a:r>
              <a:rPr lang="en-GB" sz="800" dirty="0">
                <a:solidFill>
                  <a:srgbClr val="FF0000"/>
                </a:solidFill>
                <a:latin typeface="Aptos Mono" panose="020B0009020202020204" pitchFamily="49" charset="0"/>
              </a:rPr>
              <a:t>h1</a:t>
            </a:r>
            <a:r>
              <a:rPr lang="en-GB" sz="800" dirty="0">
                <a:latin typeface="Aptos Mono" panose="020B0009020202020204" pitchFamily="49" charset="0"/>
              </a:rPr>
              <a:t>&gt;Current path: {</a:t>
            </a:r>
            <a:r>
              <a:rPr lang="en-GB" sz="800" dirty="0" err="1">
                <a:latin typeface="Aptos Mono" panose="020B0009020202020204" pitchFamily="49" charset="0"/>
              </a:rPr>
              <a:t>location.pathname</a:t>
            </a:r>
            <a:r>
              <a:rPr lang="en-GB" sz="800" dirty="0">
                <a:latin typeface="Aptos Mono" panose="020B0009020202020204" pitchFamily="49" charset="0"/>
              </a:rPr>
              <a:t>}&lt;/</a:t>
            </a:r>
            <a:r>
              <a:rPr lang="en-GB" sz="800" dirty="0">
                <a:solidFill>
                  <a:srgbClr val="FF0000"/>
                </a:solidFill>
                <a:latin typeface="Aptos Mono" panose="020B0009020202020204" pitchFamily="49" charset="0"/>
              </a:rPr>
              <a:t>h1</a:t>
            </a:r>
            <a:r>
              <a:rPr lang="en-GB" sz="800" dirty="0">
                <a:latin typeface="Aptos Mono" panose="020B0009020202020204" pitchFamily="49" charset="0"/>
              </a:rPr>
              <a:t>&gt;;</a:t>
            </a:r>
          </a:p>
          <a:p>
            <a:pPr marL="0" indent="0">
              <a:spcBef>
                <a:spcPts val="0"/>
              </a:spcBef>
              <a:buNone/>
            </a:pPr>
            <a:r>
              <a:rPr lang="en-GB" sz="800" dirty="0">
                <a:latin typeface="Aptos Mono" panose="020B0009020202020204" pitchFamily="49" charset="0"/>
              </a:rPr>
              <a:t>}</a:t>
            </a:r>
          </a:p>
          <a:p>
            <a:pPr marL="0" indent="0">
              <a:spcBef>
                <a:spcPts val="0"/>
              </a:spcBef>
              <a:buNone/>
            </a:pPr>
            <a:endParaRPr lang="en-GB" sz="800" dirty="0">
              <a:latin typeface="Aptos Mono" panose="020B0009020202020204" pitchFamily="49" charset="0"/>
            </a:endParaRPr>
          </a:p>
          <a:p>
            <a:pPr marL="0" indent="0">
              <a:spcBef>
                <a:spcPts val="0"/>
              </a:spcBef>
              <a:buNone/>
            </a:pPr>
            <a:r>
              <a:rPr lang="en-GB" sz="800" dirty="0">
                <a:solidFill>
                  <a:schemeClr val="bg2">
                    <a:lumMod val="75000"/>
                  </a:schemeClr>
                </a:solidFill>
                <a:latin typeface="Aptos Mono" panose="020B0009020202020204" pitchFamily="49" charset="0"/>
              </a:rPr>
              <a:t>// </a:t>
            </a:r>
            <a:r>
              <a:rPr lang="en-GB" sz="800" dirty="0" err="1">
                <a:solidFill>
                  <a:schemeClr val="bg2">
                    <a:lumMod val="75000"/>
                  </a:schemeClr>
                </a:solidFill>
                <a:latin typeface="Aptos Mono" panose="020B0009020202020204" pitchFamily="49" charset="0"/>
              </a:rPr>
              <a:t>Dashboard.test.jsx</a:t>
            </a:r>
            <a:endParaRPr lang="en-GB" sz="800" dirty="0">
              <a:solidFill>
                <a:schemeClr val="bg2">
                  <a:lumMod val="75000"/>
                </a:schemeClr>
              </a:solidFill>
              <a:latin typeface="Aptos Mono" panose="020B0009020202020204" pitchFamily="49" charset="0"/>
            </a:endParaRPr>
          </a:p>
          <a:p>
            <a:pPr marL="0" indent="0">
              <a:spcBef>
                <a:spcPts val="0"/>
              </a:spcBef>
              <a:buNone/>
            </a:pPr>
            <a:r>
              <a:rPr lang="en-GB" sz="800" dirty="0">
                <a:solidFill>
                  <a:srgbClr val="7030A0"/>
                </a:solidFill>
                <a:latin typeface="Aptos Mono" panose="020B0009020202020204" pitchFamily="49" charset="0"/>
              </a:rPr>
              <a:t>import</a:t>
            </a:r>
            <a:r>
              <a:rPr lang="en-GB" sz="800" dirty="0">
                <a:latin typeface="Aptos Mono" panose="020B0009020202020204" pitchFamily="49" charset="0"/>
              </a:rPr>
              <a:t> { </a:t>
            </a:r>
            <a:r>
              <a:rPr lang="en-GB" sz="800" dirty="0" err="1">
                <a:solidFill>
                  <a:srgbClr val="0070C0"/>
                </a:solidFill>
                <a:latin typeface="Aptos Mono" panose="020B0009020202020204" pitchFamily="49" charset="0"/>
              </a:rPr>
              <a:t>MemoryRouter</a:t>
            </a:r>
            <a:r>
              <a:rPr lang="en-GB" sz="800" dirty="0">
                <a:latin typeface="Aptos Mono" panose="020B0009020202020204" pitchFamily="49" charset="0"/>
              </a:rPr>
              <a:t> } </a:t>
            </a:r>
            <a:r>
              <a:rPr lang="en-GB" sz="800" dirty="0">
                <a:solidFill>
                  <a:srgbClr val="7030A0"/>
                </a:solidFill>
                <a:latin typeface="Aptos Mono" panose="020B0009020202020204" pitchFamily="49" charset="0"/>
              </a:rPr>
              <a:t>from</a:t>
            </a:r>
            <a:r>
              <a:rPr lang="en-GB" sz="800" dirty="0">
                <a:latin typeface="Aptos Mono" panose="020B0009020202020204" pitchFamily="49" charset="0"/>
              </a:rPr>
              <a:t> </a:t>
            </a:r>
            <a:r>
              <a:rPr lang="en-GB" sz="800" dirty="0">
                <a:solidFill>
                  <a:srgbClr val="00B050"/>
                </a:solidFill>
                <a:latin typeface="Aptos Mono" panose="020B0009020202020204" pitchFamily="49" charset="0"/>
              </a:rPr>
              <a:t>'react-router-</a:t>
            </a:r>
            <a:r>
              <a:rPr lang="en-GB" sz="800" dirty="0" err="1">
                <a:solidFill>
                  <a:srgbClr val="00B050"/>
                </a:solidFill>
                <a:latin typeface="Aptos Mono" panose="020B0009020202020204" pitchFamily="49" charset="0"/>
              </a:rPr>
              <a:t>dom</a:t>
            </a:r>
            <a:r>
              <a:rPr lang="en-GB" sz="800" dirty="0">
                <a:solidFill>
                  <a:srgbClr val="00B050"/>
                </a:solidFill>
                <a:latin typeface="Aptos Mono" panose="020B0009020202020204" pitchFamily="49" charset="0"/>
              </a:rPr>
              <a:t>'</a:t>
            </a:r>
            <a:r>
              <a:rPr lang="en-GB" sz="800" dirty="0">
                <a:latin typeface="Aptos Mono" panose="020B0009020202020204" pitchFamily="49" charset="0"/>
              </a:rPr>
              <a:t>;</a:t>
            </a:r>
          </a:p>
          <a:p>
            <a:pPr marL="0" indent="0">
              <a:spcBef>
                <a:spcPts val="0"/>
              </a:spcBef>
              <a:buNone/>
            </a:pPr>
            <a:endParaRPr lang="en-GB" sz="800" dirty="0">
              <a:latin typeface="Aptos Mono" panose="020B0009020202020204" pitchFamily="49" charset="0"/>
            </a:endParaRPr>
          </a:p>
          <a:p>
            <a:pPr marL="0" indent="0">
              <a:spcBef>
                <a:spcPts val="0"/>
              </a:spcBef>
              <a:buNone/>
            </a:pPr>
            <a:r>
              <a:rPr lang="en-GB" sz="800" dirty="0">
                <a:solidFill>
                  <a:srgbClr val="0070C0"/>
                </a:solidFill>
                <a:latin typeface="Aptos Mono" panose="020B0009020202020204" pitchFamily="49" charset="0"/>
              </a:rPr>
              <a:t>it</a:t>
            </a:r>
            <a:r>
              <a:rPr lang="en-GB" sz="800" dirty="0">
                <a:latin typeface="Aptos Mono" panose="020B0009020202020204" pitchFamily="49" charset="0"/>
              </a:rPr>
              <a:t>(</a:t>
            </a:r>
            <a:r>
              <a:rPr lang="en-GB" sz="800" dirty="0">
                <a:solidFill>
                  <a:srgbClr val="00B050"/>
                </a:solidFill>
                <a:latin typeface="Aptos Mono" panose="020B0009020202020204" pitchFamily="49" charset="0"/>
              </a:rPr>
              <a:t>'displays current route path'</a:t>
            </a:r>
            <a:r>
              <a:rPr lang="en-GB" sz="800" dirty="0">
                <a:latin typeface="Aptos Mono" panose="020B0009020202020204" pitchFamily="49" charset="0"/>
              </a:rPr>
              <a:t>, () =&gt; {</a:t>
            </a:r>
          </a:p>
          <a:p>
            <a:pPr marL="0" indent="0">
              <a:spcBef>
                <a:spcPts val="0"/>
              </a:spcBef>
              <a:buNone/>
            </a:pPr>
            <a:r>
              <a:rPr lang="en-GB" sz="800" dirty="0">
                <a:latin typeface="Aptos Mono" panose="020B0009020202020204" pitchFamily="49" charset="0"/>
              </a:rPr>
              <a:t>  </a:t>
            </a:r>
            <a:r>
              <a:rPr lang="en-GB" sz="800" dirty="0">
                <a:solidFill>
                  <a:srgbClr val="0070C0"/>
                </a:solidFill>
                <a:latin typeface="Aptos Mono" panose="020B0009020202020204" pitchFamily="49" charset="0"/>
              </a:rPr>
              <a:t>render</a:t>
            </a:r>
            <a:r>
              <a:rPr lang="en-GB" sz="800" dirty="0">
                <a:latin typeface="Aptos Mono" panose="020B0009020202020204" pitchFamily="49" charset="0"/>
              </a:rPr>
              <a:t>(</a:t>
            </a:r>
          </a:p>
          <a:p>
            <a:pPr marL="0" indent="0">
              <a:spcBef>
                <a:spcPts val="0"/>
              </a:spcBef>
              <a:buNone/>
            </a:pPr>
            <a:r>
              <a:rPr lang="en-GB" sz="800" dirty="0">
                <a:latin typeface="Aptos Mono" panose="020B0009020202020204" pitchFamily="49" charset="0"/>
              </a:rPr>
              <a:t>    &lt;</a:t>
            </a:r>
            <a:r>
              <a:rPr lang="en-GB" sz="800" dirty="0" err="1">
                <a:solidFill>
                  <a:srgbClr val="FF0000"/>
                </a:solidFill>
                <a:latin typeface="Aptos Mono" panose="020B0009020202020204" pitchFamily="49" charset="0"/>
              </a:rPr>
              <a:t>MemoryRouter</a:t>
            </a:r>
            <a:r>
              <a:rPr lang="en-GB" sz="800" dirty="0">
                <a:latin typeface="Aptos Mono" panose="020B0009020202020204" pitchFamily="49" charset="0"/>
              </a:rPr>
              <a:t> </a:t>
            </a:r>
            <a:r>
              <a:rPr lang="en-GB" sz="800" dirty="0" err="1">
                <a:solidFill>
                  <a:srgbClr val="996600"/>
                </a:solidFill>
                <a:latin typeface="Aptos Mono" panose="020B0009020202020204" pitchFamily="49" charset="0"/>
              </a:rPr>
              <a:t>initialEntries</a:t>
            </a:r>
            <a:r>
              <a:rPr lang="en-GB" sz="800" dirty="0">
                <a:latin typeface="Aptos Mono" panose="020B0009020202020204" pitchFamily="49" charset="0"/>
              </a:rPr>
              <a:t>={['/</a:t>
            </a:r>
            <a:r>
              <a:rPr lang="en-GB" sz="800" dirty="0">
                <a:solidFill>
                  <a:srgbClr val="996600"/>
                </a:solidFill>
                <a:latin typeface="Aptos Mono" panose="020B0009020202020204" pitchFamily="49" charset="0"/>
              </a:rPr>
              <a:t>dashboard</a:t>
            </a:r>
            <a:r>
              <a:rPr lang="en-GB" sz="800" dirty="0">
                <a:latin typeface="Aptos Mono" panose="020B0009020202020204" pitchFamily="49" charset="0"/>
              </a:rPr>
              <a:t>']}&gt;</a:t>
            </a:r>
          </a:p>
          <a:p>
            <a:pPr marL="0" indent="0">
              <a:spcBef>
                <a:spcPts val="0"/>
              </a:spcBef>
              <a:buNone/>
            </a:pPr>
            <a:r>
              <a:rPr lang="en-GB" sz="800" dirty="0">
                <a:latin typeface="Aptos Mono" panose="020B0009020202020204" pitchFamily="49" charset="0"/>
              </a:rPr>
              <a:t>      &lt;</a:t>
            </a:r>
            <a:r>
              <a:rPr lang="en-GB" sz="800" dirty="0">
                <a:solidFill>
                  <a:srgbClr val="FF0000"/>
                </a:solidFill>
                <a:latin typeface="Aptos Mono" panose="020B0009020202020204" pitchFamily="49" charset="0"/>
              </a:rPr>
              <a:t>Dashboard</a:t>
            </a:r>
            <a:r>
              <a:rPr lang="en-GB" sz="800" dirty="0">
                <a:latin typeface="Aptos Mono" panose="020B0009020202020204" pitchFamily="49" charset="0"/>
              </a:rPr>
              <a:t> /&gt;</a:t>
            </a:r>
          </a:p>
          <a:p>
            <a:pPr marL="0" indent="0">
              <a:spcBef>
                <a:spcPts val="0"/>
              </a:spcBef>
              <a:buNone/>
            </a:pPr>
            <a:r>
              <a:rPr lang="en-GB" sz="800" dirty="0">
                <a:latin typeface="Aptos Mono" panose="020B0009020202020204" pitchFamily="49" charset="0"/>
              </a:rPr>
              <a:t>    &lt;/</a:t>
            </a:r>
            <a:r>
              <a:rPr lang="en-GB" sz="800" dirty="0" err="1">
                <a:solidFill>
                  <a:srgbClr val="FF0000"/>
                </a:solidFill>
                <a:latin typeface="Aptos Mono" panose="020B0009020202020204" pitchFamily="49" charset="0"/>
              </a:rPr>
              <a:t>MemoryRouter</a:t>
            </a:r>
            <a:r>
              <a:rPr lang="en-GB" sz="800" dirty="0">
                <a:latin typeface="Aptos Mono" panose="020B0009020202020204" pitchFamily="49" charset="0"/>
              </a:rPr>
              <a:t>&gt;</a:t>
            </a:r>
          </a:p>
          <a:p>
            <a:pPr marL="0" indent="0">
              <a:spcBef>
                <a:spcPts val="0"/>
              </a:spcBef>
              <a:buNone/>
            </a:pPr>
            <a:r>
              <a:rPr lang="en-GB" sz="800" dirty="0">
                <a:latin typeface="Aptos Mono" panose="020B0009020202020204" pitchFamily="49" charset="0"/>
              </a:rPr>
              <a:t>  );</a:t>
            </a:r>
          </a:p>
          <a:p>
            <a:pPr marL="0" indent="0">
              <a:spcBef>
                <a:spcPts val="0"/>
              </a:spcBef>
              <a:buNone/>
            </a:pPr>
            <a:r>
              <a:rPr lang="en-GB" sz="800" dirty="0">
                <a:latin typeface="Aptos Mono" panose="020B0009020202020204" pitchFamily="49" charset="0"/>
              </a:rPr>
              <a:t>  </a:t>
            </a:r>
            <a:r>
              <a:rPr lang="en-GB" sz="800" dirty="0">
                <a:solidFill>
                  <a:srgbClr val="0070C0"/>
                </a:solidFill>
                <a:latin typeface="Aptos Mono" panose="020B0009020202020204" pitchFamily="49" charset="0"/>
              </a:rPr>
              <a:t>expect</a:t>
            </a:r>
            <a:r>
              <a:rPr lang="en-GB" sz="800" dirty="0">
                <a:latin typeface="Aptos Mono" panose="020B0009020202020204" pitchFamily="49" charset="0"/>
              </a:rPr>
              <a:t>(</a:t>
            </a:r>
            <a:r>
              <a:rPr lang="en-GB" sz="800" dirty="0" err="1">
                <a:latin typeface="Aptos Mono" panose="020B0009020202020204" pitchFamily="49" charset="0"/>
              </a:rPr>
              <a:t>screen.</a:t>
            </a:r>
            <a:r>
              <a:rPr lang="en-GB" sz="800" dirty="0" err="1">
                <a:solidFill>
                  <a:srgbClr val="0070C0"/>
                </a:solidFill>
                <a:latin typeface="Aptos Mono" panose="020B0009020202020204" pitchFamily="49" charset="0"/>
              </a:rPr>
              <a:t>getByText</a:t>
            </a:r>
            <a:r>
              <a:rPr lang="en-GB" sz="800" dirty="0">
                <a:latin typeface="Aptos Mono" panose="020B0009020202020204" pitchFamily="49" charset="0"/>
              </a:rPr>
              <a:t>(</a:t>
            </a:r>
            <a:r>
              <a:rPr lang="en-GB" sz="800" dirty="0">
                <a:solidFill>
                  <a:srgbClr val="00B050"/>
                </a:solidFill>
                <a:latin typeface="Aptos Mono" panose="020B0009020202020204" pitchFamily="49" charset="0"/>
              </a:rPr>
              <a:t>'Current path: /dashboard'</a:t>
            </a:r>
            <a:r>
              <a:rPr lang="en-GB" sz="800" dirty="0">
                <a:latin typeface="Aptos Mono" panose="020B0009020202020204" pitchFamily="49" charset="0"/>
              </a:rPr>
              <a:t>)).</a:t>
            </a:r>
            <a:r>
              <a:rPr lang="en-GB" sz="800" dirty="0" err="1">
                <a:solidFill>
                  <a:srgbClr val="0070C0"/>
                </a:solidFill>
                <a:latin typeface="Aptos Mono" panose="020B0009020202020204" pitchFamily="49" charset="0"/>
              </a:rPr>
              <a:t>toBeInTheDocument</a:t>
            </a:r>
            <a:r>
              <a:rPr lang="en-GB" sz="800" dirty="0">
                <a:latin typeface="Aptos Mono" panose="020B0009020202020204" pitchFamily="49" charset="0"/>
              </a:rPr>
              <a:t>();</a:t>
            </a:r>
          </a:p>
          <a:p>
            <a:pPr marL="0" indent="0">
              <a:spcBef>
                <a:spcPts val="0"/>
              </a:spcBef>
              <a:buNone/>
            </a:pPr>
            <a:r>
              <a:rPr lang="en-GB" sz="800" dirty="0">
                <a:latin typeface="Aptos Mono" panose="020B0009020202020204" pitchFamily="49" charset="0"/>
              </a:rPr>
              <a:t>});</a:t>
            </a:r>
          </a:p>
        </p:txBody>
      </p:sp>
      <p:sp>
        <p:nvSpPr>
          <p:cNvPr id="6" name="Content Placeholder 5">
            <a:extLst>
              <a:ext uri="{FF2B5EF4-FFF2-40B4-BE49-F238E27FC236}">
                <a16:creationId xmlns:a16="http://schemas.microsoft.com/office/drawing/2014/main" id="{0FE7A136-7EA8-01F0-6607-F186D0B348A2}"/>
              </a:ext>
            </a:extLst>
          </p:cNvPr>
          <p:cNvSpPr>
            <a:spLocks noGrp="1"/>
          </p:cNvSpPr>
          <p:nvPr>
            <p:ph sz="half" idx="2"/>
          </p:nvPr>
        </p:nvSpPr>
        <p:spPr/>
        <p:txBody>
          <a:bodyPr>
            <a:normAutofit/>
          </a:bodyPr>
          <a:lstStyle/>
          <a:p>
            <a:pPr marL="0" indent="0">
              <a:buNone/>
            </a:pPr>
            <a:r>
              <a:rPr lang="en-US" dirty="0"/>
              <a:t>Angular</a:t>
            </a:r>
          </a:p>
          <a:p>
            <a:pPr marL="0" indent="0">
              <a:buNone/>
            </a:pPr>
            <a:endParaRPr lang="en-US" sz="1050" dirty="0"/>
          </a:p>
          <a:p>
            <a:pPr marL="0" indent="0">
              <a:spcBef>
                <a:spcPts val="0"/>
              </a:spcBef>
              <a:buNone/>
            </a:pPr>
            <a:r>
              <a:rPr lang="en-GB" sz="800" dirty="0">
                <a:solidFill>
                  <a:schemeClr val="bg2">
                    <a:lumMod val="75000"/>
                  </a:schemeClr>
                </a:solidFill>
                <a:latin typeface="Aptos Mono" panose="020B0009020202020204" pitchFamily="49" charset="0"/>
              </a:rPr>
              <a:t>// user-</a:t>
            </a:r>
            <a:r>
              <a:rPr lang="en-GB" sz="800" dirty="0" err="1">
                <a:solidFill>
                  <a:schemeClr val="bg2">
                    <a:lumMod val="75000"/>
                  </a:schemeClr>
                </a:solidFill>
                <a:latin typeface="Aptos Mono" panose="020B0009020202020204" pitchFamily="49" charset="0"/>
              </a:rPr>
              <a:t>page.component.ts</a:t>
            </a:r>
            <a:endParaRPr lang="en-GB" sz="800" dirty="0">
              <a:solidFill>
                <a:schemeClr val="bg2">
                  <a:lumMod val="75000"/>
                </a:schemeClr>
              </a:solidFill>
              <a:latin typeface="Aptos Mono" panose="020B0009020202020204" pitchFamily="49" charset="0"/>
            </a:endParaRPr>
          </a:p>
          <a:p>
            <a:pPr marL="0" indent="0">
              <a:spcBef>
                <a:spcPts val="0"/>
              </a:spcBef>
              <a:buNone/>
            </a:pPr>
            <a:r>
              <a:rPr lang="en-GB" sz="800" dirty="0">
                <a:solidFill>
                  <a:srgbClr val="0070C0"/>
                </a:solidFill>
                <a:latin typeface="Aptos Mono" panose="020B0009020202020204" pitchFamily="49" charset="0"/>
              </a:rPr>
              <a:t>@Component</a:t>
            </a:r>
            <a:r>
              <a:rPr lang="en-GB" sz="800" dirty="0">
                <a:latin typeface="Aptos Mono" panose="020B0009020202020204" pitchFamily="49" charset="0"/>
              </a:rPr>
              <a:t>({ ... })</a:t>
            </a:r>
          </a:p>
          <a:p>
            <a:pPr marL="0" indent="0">
              <a:spcBef>
                <a:spcPts val="0"/>
              </a:spcBef>
              <a:buNone/>
            </a:pPr>
            <a:r>
              <a:rPr lang="en-GB" sz="800" dirty="0">
                <a:solidFill>
                  <a:srgbClr val="7030A0"/>
                </a:solidFill>
                <a:latin typeface="Aptos Mono" panose="020B0009020202020204" pitchFamily="49" charset="0"/>
              </a:rPr>
              <a:t>export class </a:t>
            </a:r>
            <a:r>
              <a:rPr lang="en-GB" sz="800" dirty="0" err="1">
                <a:solidFill>
                  <a:srgbClr val="0070C0"/>
                </a:solidFill>
                <a:latin typeface="Aptos Mono" panose="020B0009020202020204" pitchFamily="49" charset="0"/>
              </a:rPr>
              <a:t>UserPageComponent</a:t>
            </a:r>
            <a:r>
              <a:rPr lang="en-GB" sz="800" dirty="0">
                <a:latin typeface="Aptos Mono" panose="020B0009020202020204" pitchFamily="49" charset="0"/>
              </a:rPr>
              <a:t> {</a:t>
            </a:r>
          </a:p>
          <a:p>
            <a:pPr marL="0" indent="0">
              <a:spcBef>
                <a:spcPts val="0"/>
              </a:spcBef>
              <a:buNone/>
            </a:pPr>
            <a:r>
              <a:rPr lang="en-GB" sz="800" dirty="0">
                <a:latin typeface="Aptos Mono" panose="020B0009020202020204" pitchFamily="49" charset="0"/>
              </a:rPr>
              <a:t>  </a:t>
            </a:r>
            <a:r>
              <a:rPr lang="en-GB" sz="800" dirty="0">
                <a:solidFill>
                  <a:srgbClr val="0070C0"/>
                </a:solidFill>
                <a:latin typeface="Aptos Mono" panose="020B0009020202020204" pitchFamily="49" charset="0"/>
              </a:rPr>
              <a:t>constructor</a:t>
            </a:r>
            <a:r>
              <a:rPr lang="en-GB" sz="800" dirty="0">
                <a:latin typeface="Aptos Mono" panose="020B0009020202020204" pitchFamily="49" charset="0"/>
              </a:rPr>
              <a:t>(</a:t>
            </a:r>
            <a:r>
              <a:rPr lang="en-GB" sz="800" dirty="0">
                <a:solidFill>
                  <a:srgbClr val="7030A0"/>
                </a:solidFill>
                <a:latin typeface="Aptos Mono" panose="020B0009020202020204" pitchFamily="49" charset="0"/>
              </a:rPr>
              <a:t>private</a:t>
            </a:r>
            <a:r>
              <a:rPr lang="en-GB" sz="800" dirty="0">
                <a:latin typeface="Aptos Mono" panose="020B0009020202020204" pitchFamily="49" charset="0"/>
              </a:rPr>
              <a:t> router: Router) {}</a:t>
            </a:r>
          </a:p>
          <a:p>
            <a:pPr marL="0" indent="0">
              <a:spcBef>
                <a:spcPts val="0"/>
              </a:spcBef>
              <a:buNone/>
            </a:pPr>
            <a:endParaRPr lang="en-GB" sz="800" dirty="0">
              <a:latin typeface="Aptos Mono" panose="020B0009020202020204" pitchFamily="49" charset="0"/>
            </a:endParaRPr>
          </a:p>
          <a:p>
            <a:pPr marL="0" indent="0">
              <a:spcBef>
                <a:spcPts val="0"/>
              </a:spcBef>
              <a:buNone/>
            </a:pPr>
            <a:r>
              <a:rPr lang="en-GB" sz="800" dirty="0">
                <a:latin typeface="Aptos Mono" panose="020B0009020202020204" pitchFamily="49" charset="0"/>
              </a:rPr>
              <a:t>  </a:t>
            </a:r>
            <a:r>
              <a:rPr lang="en-GB" sz="800" dirty="0">
                <a:solidFill>
                  <a:srgbClr val="0070C0"/>
                </a:solidFill>
                <a:latin typeface="Aptos Mono" panose="020B0009020202020204" pitchFamily="49" charset="0"/>
              </a:rPr>
              <a:t>logout</a:t>
            </a:r>
            <a:r>
              <a:rPr lang="en-GB" sz="800" dirty="0">
                <a:latin typeface="Aptos Mono" panose="020B0009020202020204" pitchFamily="49" charset="0"/>
              </a:rPr>
              <a:t>() {</a:t>
            </a:r>
          </a:p>
          <a:p>
            <a:pPr marL="0" indent="0">
              <a:spcBef>
                <a:spcPts val="0"/>
              </a:spcBef>
              <a:buNone/>
            </a:pPr>
            <a:r>
              <a:rPr lang="en-GB" sz="800" dirty="0">
                <a:latin typeface="Aptos Mono" panose="020B0009020202020204" pitchFamily="49" charset="0"/>
              </a:rPr>
              <a:t>    </a:t>
            </a:r>
            <a:r>
              <a:rPr lang="en-GB" sz="800" dirty="0" err="1">
                <a:solidFill>
                  <a:srgbClr val="996600"/>
                </a:solidFill>
                <a:latin typeface="Aptos Mono" panose="020B0009020202020204" pitchFamily="49" charset="0"/>
              </a:rPr>
              <a:t>this</a:t>
            </a:r>
            <a:r>
              <a:rPr lang="en-GB" sz="800" dirty="0" err="1">
                <a:latin typeface="Aptos Mono" panose="020B0009020202020204" pitchFamily="49" charset="0"/>
              </a:rPr>
              <a:t>.router.</a:t>
            </a:r>
            <a:r>
              <a:rPr lang="en-GB" sz="800" dirty="0" err="1">
                <a:solidFill>
                  <a:srgbClr val="0070C0"/>
                </a:solidFill>
                <a:latin typeface="Aptos Mono" panose="020B0009020202020204" pitchFamily="49" charset="0"/>
              </a:rPr>
              <a:t>navigateByUrl</a:t>
            </a:r>
            <a:r>
              <a:rPr lang="en-GB" sz="800" dirty="0">
                <a:latin typeface="Aptos Mono" panose="020B0009020202020204" pitchFamily="49" charset="0"/>
              </a:rPr>
              <a:t>(</a:t>
            </a:r>
            <a:r>
              <a:rPr lang="en-GB" sz="800" dirty="0">
                <a:solidFill>
                  <a:srgbClr val="00B050"/>
                </a:solidFill>
                <a:latin typeface="Aptos Mono" panose="020B0009020202020204" pitchFamily="49" charset="0"/>
              </a:rPr>
              <a:t>'/login'</a:t>
            </a:r>
            <a:r>
              <a:rPr lang="en-GB" sz="800" dirty="0">
                <a:latin typeface="Aptos Mono" panose="020B0009020202020204" pitchFamily="49" charset="0"/>
              </a:rPr>
              <a:t>);</a:t>
            </a:r>
          </a:p>
          <a:p>
            <a:pPr marL="0" indent="0">
              <a:spcBef>
                <a:spcPts val="0"/>
              </a:spcBef>
              <a:buNone/>
            </a:pPr>
            <a:r>
              <a:rPr lang="en-GB" sz="800" dirty="0">
                <a:latin typeface="Aptos Mono" panose="020B0009020202020204" pitchFamily="49" charset="0"/>
              </a:rPr>
              <a:t>  }</a:t>
            </a:r>
          </a:p>
          <a:p>
            <a:pPr marL="0" indent="0">
              <a:spcBef>
                <a:spcPts val="0"/>
              </a:spcBef>
              <a:buNone/>
            </a:pPr>
            <a:r>
              <a:rPr lang="en-GB" sz="800" dirty="0">
                <a:latin typeface="Aptos Mono" panose="020B0009020202020204" pitchFamily="49" charset="0"/>
              </a:rPr>
              <a:t>}</a:t>
            </a:r>
          </a:p>
          <a:p>
            <a:pPr marL="0" indent="0">
              <a:spcBef>
                <a:spcPts val="0"/>
              </a:spcBef>
              <a:buNone/>
            </a:pPr>
            <a:endParaRPr lang="en-GB" sz="800" dirty="0">
              <a:latin typeface="Aptos Mono" panose="020B0009020202020204" pitchFamily="49" charset="0"/>
            </a:endParaRPr>
          </a:p>
          <a:p>
            <a:pPr marL="0" indent="0">
              <a:spcBef>
                <a:spcPts val="0"/>
              </a:spcBef>
              <a:buNone/>
            </a:pPr>
            <a:r>
              <a:rPr lang="en-GB" sz="800" dirty="0">
                <a:solidFill>
                  <a:schemeClr val="bg2">
                    <a:lumMod val="75000"/>
                  </a:schemeClr>
                </a:solidFill>
                <a:latin typeface="Aptos Mono" panose="020B0009020202020204" pitchFamily="49" charset="0"/>
              </a:rPr>
              <a:t>// user-</a:t>
            </a:r>
            <a:r>
              <a:rPr lang="en-GB" sz="800" dirty="0" err="1">
                <a:solidFill>
                  <a:schemeClr val="bg2">
                    <a:lumMod val="75000"/>
                  </a:schemeClr>
                </a:solidFill>
                <a:latin typeface="Aptos Mono" panose="020B0009020202020204" pitchFamily="49" charset="0"/>
              </a:rPr>
              <a:t>page.component.spec.ts</a:t>
            </a:r>
            <a:endParaRPr lang="en-GB" sz="800" dirty="0">
              <a:solidFill>
                <a:schemeClr val="bg2">
                  <a:lumMod val="75000"/>
                </a:schemeClr>
              </a:solidFill>
              <a:latin typeface="Aptos Mono" panose="020B0009020202020204" pitchFamily="49" charset="0"/>
            </a:endParaRPr>
          </a:p>
          <a:p>
            <a:pPr marL="0" indent="0">
              <a:spcBef>
                <a:spcPts val="0"/>
              </a:spcBef>
              <a:buNone/>
            </a:pPr>
            <a:r>
              <a:rPr lang="en-GB" sz="800" dirty="0">
                <a:solidFill>
                  <a:srgbClr val="0070C0"/>
                </a:solidFill>
                <a:latin typeface="Aptos Mono" panose="020B0009020202020204" pitchFamily="49" charset="0"/>
              </a:rPr>
              <a:t>it</a:t>
            </a:r>
            <a:r>
              <a:rPr lang="en-GB" sz="800" dirty="0">
                <a:latin typeface="Aptos Mono" panose="020B0009020202020204" pitchFamily="49" charset="0"/>
              </a:rPr>
              <a:t>(</a:t>
            </a:r>
            <a:r>
              <a:rPr lang="en-GB" sz="800" dirty="0">
                <a:solidFill>
                  <a:srgbClr val="00B050"/>
                </a:solidFill>
                <a:latin typeface="Aptos Mono" panose="020B0009020202020204" pitchFamily="49" charset="0"/>
              </a:rPr>
              <a:t>'redirects to login on logout'</a:t>
            </a:r>
            <a:r>
              <a:rPr lang="en-GB" sz="800" dirty="0">
                <a:latin typeface="Aptos Mono" panose="020B0009020202020204" pitchFamily="49" charset="0"/>
              </a:rPr>
              <a:t>, () =&gt; {</a:t>
            </a:r>
          </a:p>
          <a:p>
            <a:pPr marL="0" indent="0">
              <a:spcBef>
                <a:spcPts val="0"/>
              </a:spcBef>
              <a:buNone/>
            </a:pPr>
            <a:r>
              <a:rPr lang="en-GB" sz="800" dirty="0">
                <a:latin typeface="Aptos Mono" panose="020B0009020202020204" pitchFamily="49" charset="0"/>
              </a:rPr>
              <a:t>  </a:t>
            </a:r>
            <a:r>
              <a:rPr lang="en-GB" sz="800" dirty="0" err="1">
                <a:solidFill>
                  <a:srgbClr val="7030A0"/>
                </a:solidFill>
                <a:latin typeface="Aptos Mono" panose="020B0009020202020204" pitchFamily="49" charset="0"/>
              </a:rPr>
              <a:t>const</a:t>
            </a:r>
            <a:r>
              <a:rPr lang="en-GB" sz="800" dirty="0">
                <a:latin typeface="Aptos Mono" panose="020B0009020202020204" pitchFamily="49" charset="0"/>
              </a:rPr>
              <a:t> router = </a:t>
            </a:r>
            <a:r>
              <a:rPr lang="en-GB" sz="800" dirty="0" err="1">
                <a:solidFill>
                  <a:srgbClr val="0070C0"/>
                </a:solidFill>
                <a:latin typeface="Aptos Mono" panose="020B0009020202020204" pitchFamily="49" charset="0"/>
              </a:rPr>
              <a:t>TestBed</a:t>
            </a:r>
            <a:r>
              <a:rPr lang="en-GB" sz="800" dirty="0" err="1">
                <a:latin typeface="Aptos Mono" panose="020B0009020202020204" pitchFamily="49" charset="0"/>
              </a:rPr>
              <a:t>.</a:t>
            </a:r>
            <a:r>
              <a:rPr lang="en-GB" sz="800" dirty="0" err="1">
                <a:solidFill>
                  <a:srgbClr val="0070C0"/>
                </a:solidFill>
                <a:latin typeface="Aptos Mono" panose="020B0009020202020204" pitchFamily="49" charset="0"/>
              </a:rPr>
              <a:t>inject</a:t>
            </a:r>
            <a:r>
              <a:rPr lang="en-GB" sz="800" dirty="0">
                <a:latin typeface="Aptos Mono" panose="020B0009020202020204" pitchFamily="49" charset="0"/>
              </a:rPr>
              <a:t>(</a:t>
            </a:r>
            <a:r>
              <a:rPr lang="en-GB" sz="800" dirty="0">
                <a:solidFill>
                  <a:srgbClr val="0070C0"/>
                </a:solidFill>
                <a:latin typeface="Aptos Mono" panose="020B0009020202020204" pitchFamily="49" charset="0"/>
              </a:rPr>
              <a:t>Router</a:t>
            </a:r>
            <a:r>
              <a:rPr lang="en-GB" sz="800" dirty="0">
                <a:latin typeface="Aptos Mono" panose="020B0009020202020204" pitchFamily="49" charset="0"/>
              </a:rPr>
              <a:t>);</a:t>
            </a:r>
          </a:p>
          <a:p>
            <a:pPr marL="0" indent="0">
              <a:spcBef>
                <a:spcPts val="0"/>
              </a:spcBef>
              <a:buNone/>
            </a:pPr>
            <a:r>
              <a:rPr lang="en-GB" sz="800" dirty="0">
                <a:latin typeface="Aptos Mono" panose="020B0009020202020204" pitchFamily="49" charset="0"/>
              </a:rPr>
              <a:t>  </a:t>
            </a:r>
            <a:r>
              <a:rPr lang="en-GB" sz="800" dirty="0" err="1">
                <a:solidFill>
                  <a:srgbClr val="7030A0"/>
                </a:solidFill>
                <a:latin typeface="Aptos Mono" panose="020B0009020202020204" pitchFamily="49" charset="0"/>
              </a:rPr>
              <a:t>const</a:t>
            </a:r>
            <a:r>
              <a:rPr lang="en-GB" sz="800" dirty="0">
                <a:latin typeface="Aptos Mono" panose="020B0009020202020204" pitchFamily="49" charset="0"/>
              </a:rPr>
              <a:t> spy = </a:t>
            </a:r>
            <a:r>
              <a:rPr lang="en-GB" sz="800" dirty="0" err="1">
                <a:latin typeface="Aptos Mono" panose="020B0009020202020204" pitchFamily="49" charset="0"/>
              </a:rPr>
              <a:t>jest.</a:t>
            </a:r>
            <a:r>
              <a:rPr lang="en-GB" sz="800" dirty="0" err="1">
                <a:solidFill>
                  <a:srgbClr val="0070C0"/>
                </a:solidFill>
                <a:latin typeface="Aptos Mono" panose="020B0009020202020204" pitchFamily="49" charset="0"/>
              </a:rPr>
              <a:t>spyOn</a:t>
            </a:r>
            <a:r>
              <a:rPr lang="en-GB" sz="800" dirty="0">
                <a:latin typeface="Aptos Mono" panose="020B0009020202020204" pitchFamily="49" charset="0"/>
              </a:rPr>
              <a:t>(router, </a:t>
            </a:r>
            <a:r>
              <a:rPr lang="en-GB" sz="800" dirty="0">
                <a:solidFill>
                  <a:srgbClr val="00B050"/>
                </a:solidFill>
                <a:latin typeface="Aptos Mono" panose="020B0009020202020204" pitchFamily="49" charset="0"/>
              </a:rPr>
              <a:t>'</a:t>
            </a:r>
            <a:r>
              <a:rPr lang="en-GB" sz="800" dirty="0" err="1">
                <a:solidFill>
                  <a:srgbClr val="00B050"/>
                </a:solidFill>
                <a:latin typeface="Aptos Mono" panose="020B0009020202020204" pitchFamily="49" charset="0"/>
              </a:rPr>
              <a:t>navigateByUrl</a:t>
            </a:r>
            <a:r>
              <a:rPr lang="en-GB" sz="800" dirty="0">
                <a:solidFill>
                  <a:srgbClr val="00B050"/>
                </a:solidFill>
                <a:latin typeface="Aptos Mono" panose="020B0009020202020204" pitchFamily="49" charset="0"/>
              </a:rPr>
              <a:t>'</a:t>
            </a:r>
            <a:r>
              <a:rPr lang="en-GB" sz="800" dirty="0">
                <a:latin typeface="Aptos Mono" panose="020B0009020202020204" pitchFamily="49" charset="0"/>
              </a:rPr>
              <a:t>);</a:t>
            </a:r>
          </a:p>
          <a:p>
            <a:pPr marL="0" indent="0">
              <a:spcBef>
                <a:spcPts val="0"/>
              </a:spcBef>
              <a:buNone/>
            </a:pPr>
            <a:r>
              <a:rPr lang="en-GB" sz="800" dirty="0">
                <a:latin typeface="Aptos Mono" panose="020B0009020202020204" pitchFamily="49" charset="0"/>
              </a:rPr>
              <a:t>  </a:t>
            </a:r>
          </a:p>
          <a:p>
            <a:pPr marL="0" indent="0">
              <a:spcBef>
                <a:spcPts val="0"/>
              </a:spcBef>
              <a:buNone/>
            </a:pPr>
            <a:r>
              <a:rPr lang="en-GB" sz="800" dirty="0">
                <a:latin typeface="Aptos Mono" panose="020B0009020202020204" pitchFamily="49" charset="0"/>
              </a:rPr>
              <a:t>  </a:t>
            </a:r>
            <a:r>
              <a:rPr lang="en-GB" sz="800" dirty="0" err="1">
                <a:solidFill>
                  <a:srgbClr val="7030A0"/>
                </a:solidFill>
                <a:latin typeface="Aptos Mono" panose="020B0009020202020204" pitchFamily="49" charset="0"/>
              </a:rPr>
              <a:t>const</a:t>
            </a:r>
            <a:r>
              <a:rPr lang="en-GB" sz="800" dirty="0">
                <a:latin typeface="Aptos Mono" panose="020B0009020202020204" pitchFamily="49" charset="0"/>
              </a:rPr>
              <a:t> fixture = </a:t>
            </a:r>
            <a:r>
              <a:rPr lang="en-GB" sz="800" dirty="0" err="1">
                <a:solidFill>
                  <a:srgbClr val="0070C0"/>
                </a:solidFill>
                <a:latin typeface="Aptos Mono" panose="020B0009020202020204" pitchFamily="49" charset="0"/>
              </a:rPr>
              <a:t>TestBed</a:t>
            </a:r>
            <a:r>
              <a:rPr lang="en-GB" sz="800" dirty="0" err="1">
                <a:latin typeface="Aptos Mono" panose="020B0009020202020204" pitchFamily="49" charset="0"/>
              </a:rPr>
              <a:t>.</a:t>
            </a:r>
            <a:r>
              <a:rPr lang="en-GB" sz="800" dirty="0" err="1">
                <a:solidFill>
                  <a:srgbClr val="0070C0"/>
                </a:solidFill>
                <a:latin typeface="Aptos Mono" panose="020B0009020202020204" pitchFamily="49" charset="0"/>
              </a:rPr>
              <a:t>createComponent</a:t>
            </a:r>
            <a:r>
              <a:rPr lang="en-GB" sz="800" dirty="0">
                <a:latin typeface="Aptos Mono" panose="020B0009020202020204" pitchFamily="49" charset="0"/>
              </a:rPr>
              <a:t>(</a:t>
            </a:r>
            <a:r>
              <a:rPr lang="en-GB" sz="800" dirty="0" err="1">
                <a:solidFill>
                  <a:srgbClr val="0070C0"/>
                </a:solidFill>
                <a:latin typeface="Aptos Mono" panose="020B0009020202020204" pitchFamily="49" charset="0"/>
              </a:rPr>
              <a:t>UserPageComponent</a:t>
            </a:r>
            <a:r>
              <a:rPr lang="en-GB" sz="800" dirty="0">
                <a:latin typeface="Aptos Mono" panose="020B0009020202020204" pitchFamily="49" charset="0"/>
              </a:rPr>
              <a:t>);</a:t>
            </a:r>
          </a:p>
          <a:p>
            <a:pPr marL="0" indent="0">
              <a:spcBef>
                <a:spcPts val="0"/>
              </a:spcBef>
              <a:buNone/>
            </a:pPr>
            <a:r>
              <a:rPr lang="en-GB" sz="800" dirty="0">
                <a:latin typeface="Aptos Mono" panose="020B0009020202020204" pitchFamily="49" charset="0"/>
              </a:rPr>
              <a:t>  </a:t>
            </a:r>
            <a:r>
              <a:rPr lang="en-GB" sz="800" dirty="0" err="1">
                <a:latin typeface="Aptos Mono" panose="020B0009020202020204" pitchFamily="49" charset="0"/>
              </a:rPr>
              <a:t>fixture.componentInstance.</a:t>
            </a:r>
            <a:r>
              <a:rPr lang="en-GB" sz="800" dirty="0" err="1">
                <a:solidFill>
                  <a:srgbClr val="0070C0"/>
                </a:solidFill>
                <a:latin typeface="Aptos Mono" panose="020B0009020202020204" pitchFamily="49" charset="0"/>
              </a:rPr>
              <a:t>logout</a:t>
            </a:r>
            <a:r>
              <a:rPr lang="en-GB" sz="800" dirty="0">
                <a:latin typeface="Aptos Mono" panose="020B0009020202020204" pitchFamily="49" charset="0"/>
              </a:rPr>
              <a:t>();</a:t>
            </a:r>
          </a:p>
          <a:p>
            <a:pPr marL="0" indent="0">
              <a:spcBef>
                <a:spcPts val="0"/>
              </a:spcBef>
              <a:buNone/>
            </a:pPr>
            <a:endParaRPr lang="en-GB" sz="800" dirty="0">
              <a:latin typeface="Aptos Mono" panose="020B0009020202020204" pitchFamily="49" charset="0"/>
            </a:endParaRPr>
          </a:p>
          <a:p>
            <a:pPr marL="0" indent="0">
              <a:spcBef>
                <a:spcPts val="0"/>
              </a:spcBef>
              <a:buNone/>
            </a:pPr>
            <a:r>
              <a:rPr lang="en-GB" sz="800" dirty="0">
                <a:latin typeface="Aptos Mono" panose="020B0009020202020204" pitchFamily="49" charset="0"/>
              </a:rPr>
              <a:t>  </a:t>
            </a:r>
            <a:r>
              <a:rPr lang="en-GB" sz="800" dirty="0">
                <a:solidFill>
                  <a:srgbClr val="0070C0"/>
                </a:solidFill>
                <a:latin typeface="Aptos Mono" panose="020B0009020202020204" pitchFamily="49" charset="0"/>
              </a:rPr>
              <a:t>expect</a:t>
            </a:r>
            <a:r>
              <a:rPr lang="en-GB" sz="800" dirty="0">
                <a:latin typeface="Aptos Mono" panose="020B0009020202020204" pitchFamily="49" charset="0"/>
              </a:rPr>
              <a:t>(spy).</a:t>
            </a:r>
            <a:r>
              <a:rPr lang="en-GB" sz="800" dirty="0" err="1">
                <a:solidFill>
                  <a:srgbClr val="0070C0"/>
                </a:solidFill>
                <a:latin typeface="Aptos Mono" panose="020B0009020202020204" pitchFamily="49" charset="0"/>
              </a:rPr>
              <a:t>toHaveBeenCalledWith</a:t>
            </a:r>
            <a:r>
              <a:rPr lang="en-GB" sz="800" dirty="0">
                <a:latin typeface="Aptos Mono" panose="020B0009020202020204" pitchFamily="49" charset="0"/>
              </a:rPr>
              <a:t>(</a:t>
            </a:r>
            <a:r>
              <a:rPr lang="en-GB" sz="800" dirty="0">
                <a:solidFill>
                  <a:srgbClr val="00B050"/>
                </a:solidFill>
                <a:latin typeface="Aptos Mono" panose="020B0009020202020204" pitchFamily="49" charset="0"/>
              </a:rPr>
              <a:t>'/login'</a:t>
            </a:r>
            <a:r>
              <a:rPr lang="en-GB" sz="800" dirty="0">
                <a:latin typeface="Aptos Mono" panose="020B0009020202020204" pitchFamily="49" charset="0"/>
              </a:rPr>
              <a:t>);</a:t>
            </a:r>
          </a:p>
          <a:p>
            <a:pPr marL="0" indent="0">
              <a:spcBef>
                <a:spcPts val="0"/>
              </a:spcBef>
              <a:buNone/>
            </a:pPr>
            <a:r>
              <a:rPr lang="en-GB" sz="800" dirty="0">
                <a:latin typeface="Aptos Mono" panose="020B0009020202020204" pitchFamily="49" charset="0"/>
              </a:rPr>
              <a:t>});</a:t>
            </a:r>
          </a:p>
        </p:txBody>
      </p:sp>
    </p:spTree>
    <p:extLst>
      <p:ext uri="{BB962C8B-B14F-4D97-AF65-F5344CB8AC3E}">
        <p14:creationId xmlns:p14="http://schemas.microsoft.com/office/powerpoint/2010/main" val="22677416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AB0C-F570-F66F-4634-7758551BB897}"/>
              </a:ext>
            </a:extLst>
          </p:cNvPr>
          <p:cNvSpPr>
            <a:spLocks noGrp="1"/>
          </p:cNvSpPr>
          <p:nvPr>
            <p:ph type="title"/>
          </p:nvPr>
        </p:nvSpPr>
        <p:spPr/>
        <p:txBody>
          <a:bodyPr/>
          <a:lstStyle/>
          <a:p>
            <a:r>
              <a:rPr lang="en-GB" dirty="0"/>
              <a:t>Testing Custom Logic</a:t>
            </a:r>
          </a:p>
        </p:txBody>
      </p:sp>
      <p:sp>
        <p:nvSpPr>
          <p:cNvPr id="3" name="Content Placeholder 2">
            <a:extLst>
              <a:ext uri="{FF2B5EF4-FFF2-40B4-BE49-F238E27FC236}">
                <a16:creationId xmlns:a16="http://schemas.microsoft.com/office/drawing/2014/main" id="{8298B3CD-CA5D-C9F0-93FB-AEAE84A78CC1}"/>
              </a:ext>
            </a:extLst>
          </p:cNvPr>
          <p:cNvSpPr>
            <a:spLocks noGrp="1"/>
          </p:cNvSpPr>
          <p:nvPr>
            <p:ph idx="1"/>
          </p:nvPr>
        </p:nvSpPr>
        <p:spPr/>
        <p:txBody>
          <a:bodyPr>
            <a:normAutofit fontScale="70000" lnSpcReduction="20000"/>
          </a:bodyPr>
          <a:lstStyle/>
          <a:p>
            <a:pPr>
              <a:buNone/>
            </a:pPr>
            <a:r>
              <a:rPr lang="en-GB" b="1" dirty="0"/>
              <a:t>Why test logic outside of components?</a:t>
            </a:r>
          </a:p>
          <a:p>
            <a:pPr>
              <a:buFont typeface="Arial" panose="020B0604020202020204" pitchFamily="34" charset="0"/>
              <a:buChar char="•"/>
            </a:pPr>
            <a:r>
              <a:rPr lang="en-GB" dirty="0"/>
              <a:t>Keeps tests </a:t>
            </a:r>
            <a:r>
              <a:rPr lang="en-GB" b="1" dirty="0"/>
              <a:t>fast, focused, and framework-light</a:t>
            </a:r>
            <a:endParaRPr lang="en-GB" dirty="0"/>
          </a:p>
          <a:p>
            <a:pPr>
              <a:buFont typeface="Arial" panose="020B0604020202020204" pitchFamily="34" charset="0"/>
              <a:buChar char="•"/>
            </a:pPr>
            <a:r>
              <a:rPr lang="en-GB" dirty="0"/>
              <a:t>Avoids unnecessary rendering or setup</a:t>
            </a:r>
          </a:p>
          <a:p>
            <a:pPr>
              <a:buFont typeface="Arial" panose="020B0604020202020204" pitchFamily="34" charset="0"/>
              <a:buChar char="•"/>
            </a:pPr>
            <a:r>
              <a:rPr lang="en-GB" dirty="0"/>
              <a:t>Encourages:</a:t>
            </a:r>
          </a:p>
          <a:p>
            <a:pPr marL="742950" lvl="1" indent="-285750">
              <a:buFont typeface="Arial" panose="020B0604020202020204" pitchFamily="34" charset="0"/>
              <a:buChar char="•"/>
            </a:pPr>
            <a:r>
              <a:rPr lang="en-GB" b="1" dirty="0"/>
              <a:t>Separation of concerns</a:t>
            </a:r>
            <a:endParaRPr lang="en-GB" dirty="0"/>
          </a:p>
          <a:p>
            <a:pPr marL="742950" lvl="1" indent="-285750">
              <a:buFont typeface="Arial" panose="020B0604020202020204" pitchFamily="34" charset="0"/>
              <a:buChar char="•"/>
            </a:pPr>
            <a:r>
              <a:rPr lang="en-GB" b="1" dirty="0"/>
              <a:t>Reusable</a:t>
            </a:r>
            <a:r>
              <a:rPr lang="en-GB" dirty="0"/>
              <a:t>, </a:t>
            </a:r>
            <a:r>
              <a:rPr lang="en-GB" b="1" dirty="0"/>
              <a:t>pure</a:t>
            </a:r>
            <a:r>
              <a:rPr lang="en-GB" dirty="0"/>
              <a:t>, and </a:t>
            </a:r>
            <a:r>
              <a:rPr lang="en-GB" b="1" dirty="0"/>
              <a:t>testable</a:t>
            </a:r>
            <a:r>
              <a:rPr lang="en-GB" dirty="0"/>
              <a:t> logic</a:t>
            </a:r>
          </a:p>
          <a:p>
            <a:pPr>
              <a:buNone/>
            </a:pPr>
            <a:r>
              <a:rPr lang="en-GB" b="1" dirty="0"/>
              <a:t>Your targets:</a:t>
            </a:r>
          </a:p>
          <a:p>
            <a:pPr>
              <a:buFont typeface="Arial" panose="020B0604020202020204" pitchFamily="34" charset="0"/>
              <a:buChar char="•"/>
            </a:pPr>
            <a:r>
              <a:rPr lang="en-GB" b="1" dirty="0"/>
              <a:t>React:</a:t>
            </a:r>
            <a:r>
              <a:rPr lang="en-GB" dirty="0"/>
              <a:t> Custom hooks (</a:t>
            </a:r>
            <a:r>
              <a:rPr lang="en-GB" dirty="0" err="1"/>
              <a:t>useCounter</a:t>
            </a:r>
            <a:r>
              <a:rPr lang="en-GB" dirty="0"/>
              <a:t>, </a:t>
            </a:r>
            <a:r>
              <a:rPr lang="en-GB" dirty="0" err="1"/>
              <a:t>userAuth</a:t>
            </a:r>
            <a:r>
              <a:rPr lang="en-GB" dirty="0"/>
              <a:t>, etc.)</a:t>
            </a:r>
          </a:p>
          <a:p>
            <a:r>
              <a:rPr lang="en-GB" b="1" dirty="0"/>
              <a:t>Angular:</a:t>
            </a:r>
            <a:r>
              <a:rPr lang="en-GB" dirty="0"/>
              <a:t> Injectable services (</a:t>
            </a:r>
            <a:r>
              <a:rPr lang="en-GB" dirty="0" err="1"/>
              <a:t>UserService</a:t>
            </a:r>
            <a:r>
              <a:rPr lang="en-GB" dirty="0"/>
              <a:t>, </a:t>
            </a:r>
            <a:r>
              <a:rPr lang="en-GB" dirty="0" err="1"/>
              <a:t>FormHelperService</a:t>
            </a:r>
            <a:r>
              <a:rPr lang="en-GB" dirty="0"/>
              <a:t>, etc.)</a:t>
            </a:r>
          </a:p>
          <a:p>
            <a:pPr>
              <a:buNone/>
            </a:pPr>
            <a:r>
              <a:rPr lang="en-GB" b="1" dirty="0"/>
              <a:t>Test directly:</a:t>
            </a:r>
          </a:p>
          <a:p>
            <a:pPr>
              <a:buFont typeface="Arial" panose="020B0604020202020204" pitchFamily="34" charset="0"/>
              <a:buChar char="•"/>
            </a:pPr>
            <a:r>
              <a:rPr lang="en-GB" dirty="0"/>
              <a:t>Hook return values</a:t>
            </a:r>
          </a:p>
          <a:p>
            <a:pPr>
              <a:buFont typeface="Arial" panose="020B0604020202020204" pitchFamily="34" charset="0"/>
              <a:buChar char="•"/>
            </a:pPr>
            <a:r>
              <a:rPr lang="en-GB" dirty="0"/>
              <a:t>Service methods</a:t>
            </a:r>
          </a:p>
          <a:p>
            <a:pPr>
              <a:buFont typeface="Arial" panose="020B0604020202020204" pitchFamily="34" charset="0"/>
              <a:buChar char="•"/>
            </a:pPr>
            <a:r>
              <a:rPr lang="en-GB" dirty="0"/>
              <a:t>Side-effect-free logic</a:t>
            </a:r>
          </a:p>
          <a:p>
            <a:endParaRPr lang="en-GB" dirty="0"/>
          </a:p>
        </p:txBody>
      </p:sp>
    </p:spTree>
    <p:extLst>
      <p:ext uri="{BB962C8B-B14F-4D97-AF65-F5344CB8AC3E}">
        <p14:creationId xmlns:p14="http://schemas.microsoft.com/office/powerpoint/2010/main" val="15440728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711F-0D33-B534-0AF4-6A690F4B22EA}"/>
              </a:ext>
            </a:extLst>
          </p:cNvPr>
          <p:cNvSpPr>
            <a:spLocks noGrp="1"/>
          </p:cNvSpPr>
          <p:nvPr>
            <p:ph type="title"/>
          </p:nvPr>
        </p:nvSpPr>
        <p:spPr/>
        <p:txBody>
          <a:bodyPr/>
          <a:lstStyle/>
          <a:p>
            <a:r>
              <a:rPr lang="en-GB" dirty="0"/>
              <a:t>Logic Testing Examples</a:t>
            </a:r>
          </a:p>
        </p:txBody>
      </p:sp>
      <p:sp>
        <p:nvSpPr>
          <p:cNvPr id="4" name="Content Placeholder 3">
            <a:extLst>
              <a:ext uri="{FF2B5EF4-FFF2-40B4-BE49-F238E27FC236}">
                <a16:creationId xmlns:a16="http://schemas.microsoft.com/office/drawing/2014/main" id="{48F22039-9F69-A464-D679-904127EA04A0}"/>
              </a:ext>
            </a:extLst>
          </p:cNvPr>
          <p:cNvSpPr>
            <a:spLocks noGrp="1"/>
          </p:cNvSpPr>
          <p:nvPr>
            <p:ph sz="half" idx="1"/>
          </p:nvPr>
        </p:nvSpPr>
        <p:spPr/>
        <p:txBody>
          <a:bodyPr>
            <a:normAutofit/>
          </a:bodyPr>
          <a:lstStyle/>
          <a:p>
            <a:pPr marL="0" indent="0">
              <a:buNone/>
            </a:pPr>
            <a:r>
              <a:rPr lang="en-GB" dirty="0"/>
              <a:t>React</a:t>
            </a:r>
          </a:p>
          <a:p>
            <a:pPr marL="0" indent="0">
              <a:buNone/>
            </a:pPr>
            <a:endParaRPr lang="en-GB" sz="1050" dirty="0"/>
          </a:p>
          <a:p>
            <a:pPr marL="0" indent="0">
              <a:spcBef>
                <a:spcPts val="0"/>
              </a:spcBef>
              <a:buNone/>
            </a:pPr>
            <a:r>
              <a:rPr lang="en-GB" sz="1000" dirty="0" err="1">
                <a:solidFill>
                  <a:srgbClr val="7030A0"/>
                </a:solidFill>
                <a:latin typeface="Aptos Mono" panose="020B0009020202020204" pitchFamily="49" charset="0"/>
              </a:rPr>
              <a:t>const</a:t>
            </a:r>
            <a:r>
              <a:rPr lang="en-GB" sz="1000" dirty="0">
                <a:latin typeface="Aptos Mono" panose="020B0009020202020204" pitchFamily="49" charset="0"/>
              </a:rPr>
              <a:t> { result } = </a:t>
            </a:r>
            <a:r>
              <a:rPr lang="en-GB" sz="1000" dirty="0" err="1">
                <a:solidFill>
                  <a:srgbClr val="0070C0"/>
                </a:solidFill>
                <a:latin typeface="Aptos Mono" panose="020B0009020202020204" pitchFamily="49" charset="0"/>
              </a:rPr>
              <a:t>renderHook</a:t>
            </a:r>
            <a:r>
              <a:rPr lang="en-GB" sz="1000" dirty="0">
                <a:latin typeface="Aptos Mono" panose="020B0009020202020204" pitchFamily="49" charset="0"/>
              </a:rPr>
              <a:t>(() =&gt; </a:t>
            </a:r>
            <a:r>
              <a:rPr lang="en-GB" sz="1000" dirty="0" err="1">
                <a:solidFill>
                  <a:srgbClr val="0070C0"/>
                </a:solidFill>
                <a:latin typeface="Aptos Mono" panose="020B0009020202020204" pitchFamily="49" charset="0"/>
              </a:rPr>
              <a:t>useCounter</a:t>
            </a:r>
            <a:r>
              <a:rPr lang="en-GB" sz="1000" dirty="0">
                <a:latin typeface="Aptos Mono" panose="020B0009020202020204" pitchFamily="49" charset="0"/>
              </a:rPr>
              <a:t>());</a:t>
            </a:r>
          </a:p>
          <a:p>
            <a:pPr marL="0" indent="0">
              <a:spcBef>
                <a:spcPts val="0"/>
              </a:spcBef>
              <a:buNone/>
            </a:pPr>
            <a:endParaRPr lang="en-GB" sz="1000" dirty="0">
              <a:latin typeface="Aptos Mono" panose="020B0009020202020204" pitchFamily="49" charset="0"/>
            </a:endParaRPr>
          </a:p>
          <a:p>
            <a:pPr marL="0" indent="0">
              <a:spcBef>
                <a:spcPts val="0"/>
              </a:spcBef>
              <a:buNone/>
            </a:pPr>
            <a:r>
              <a:rPr lang="en-GB" sz="1000" dirty="0">
                <a:solidFill>
                  <a:srgbClr val="0070C0"/>
                </a:solidFill>
                <a:latin typeface="Aptos Mono" panose="020B0009020202020204" pitchFamily="49" charset="0"/>
              </a:rPr>
              <a:t>expect</a:t>
            </a:r>
            <a:r>
              <a:rPr lang="en-GB" sz="1000" dirty="0">
                <a:latin typeface="Aptos Mono" panose="020B0009020202020204" pitchFamily="49" charset="0"/>
              </a:rPr>
              <a:t>(</a:t>
            </a:r>
            <a:r>
              <a:rPr lang="en-GB" sz="1000" dirty="0" err="1">
                <a:latin typeface="Aptos Mono" panose="020B0009020202020204" pitchFamily="49" charset="0"/>
              </a:rPr>
              <a:t>result.current.count</a:t>
            </a:r>
            <a:r>
              <a:rPr lang="en-GB" sz="1000" dirty="0">
                <a:latin typeface="Aptos Mono" panose="020B0009020202020204" pitchFamily="49" charset="0"/>
              </a:rPr>
              <a:t>).</a:t>
            </a:r>
            <a:r>
              <a:rPr lang="en-GB" sz="1000" dirty="0" err="1">
                <a:solidFill>
                  <a:srgbClr val="0070C0"/>
                </a:solidFill>
                <a:latin typeface="Aptos Mono" panose="020B0009020202020204" pitchFamily="49" charset="0"/>
              </a:rPr>
              <a:t>toBe</a:t>
            </a:r>
            <a:r>
              <a:rPr lang="en-GB" sz="1000" dirty="0">
                <a:latin typeface="Aptos Mono" panose="020B0009020202020204" pitchFamily="49" charset="0"/>
              </a:rPr>
              <a:t>(</a:t>
            </a:r>
            <a:r>
              <a:rPr lang="en-GB" sz="1000" dirty="0">
                <a:solidFill>
                  <a:srgbClr val="996600"/>
                </a:solidFill>
                <a:latin typeface="Aptos Mono" panose="020B0009020202020204" pitchFamily="49" charset="0"/>
              </a:rPr>
              <a:t>0</a:t>
            </a:r>
            <a:r>
              <a:rPr lang="en-GB" sz="1000" dirty="0">
                <a:latin typeface="Aptos Mono" panose="020B0009020202020204" pitchFamily="49" charset="0"/>
              </a:rPr>
              <a:t>);</a:t>
            </a:r>
          </a:p>
        </p:txBody>
      </p:sp>
      <p:sp>
        <p:nvSpPr>
          <p:cNvPr id="5" name="Content Placeholder 4">
            <a:extLst>
              <a:ext uri="{FF2B5EF4-FFF2-40B4-BE49-F238E27FC236}">
                <a16:creationId xmlns:a16="http://schemas.microsoft.com/office/drawing/2014/main" id="{35166741-C622-39C1-FA08-195C2E19D175}"/>
              </a:ext>
            </a:extLst>
          </p:cNvPr>
          <p:cNvSpPr>
            <a:spLocks noGrp="1"/>
          </p:cNvSpPr>
          <p:nvPr>
            <p:ph sz="half" idx="2"/>
          </p:nvPr>
        </p:nvSpPr>
        <p:spPr/>
        <p:txBody>
          <a:bodyPr>
            <a:normAutofit/>
          </a:bodyPr>
          <a:lstStyle/>
          <a:p>
            <a:pPr marL="0" indent="0">
              <a:buNone/>
            </a:pPr>
            <a:r>
              <a:rPr lang="en-GB" dirty="0"/>
              <a:t>Angular</a:t>
            </a:r>
          </a:p>
          <a:p>
            <a:pPr marL="0" indent="0">
              <a:buNone/>
            </a:pPr>
            <a:endParaRPr lang="en-GB" sz="1050" dirty="0"/>
          </a:p>
          <a:p>
            <a:pPr marL="0" indent="0">
              <a:spcBef>
                <a:spcPts val="0"/>
              </a:spcBef>
              <a:buNone/>
            </a:pPr>
            <a:r>
              <a:rPr lang="en-GB" sz="1000" dirty="0" err="1">
                <a:solidFill>
                  <a:srgbClr val="7030A0"/>
                </a:solidFill>
                <a:latin typeface="Aptos Mono" panose="020B0009020202020204" pitchFamily="49" charset="0"/>
              </a:rPr>
              <a:t>const</a:t>
            </a:r>
            <a:r>
              <a:rPr lang="en-GB" sz="1000" dirty="0">
                <a:latin typeface="Aptos Mono" panose="020B0009020202020204" pitchFamily="49" charset="0"/>
              </a:rPr>
              <a:t> service = </a:t>
            </a:r>
            <a:r>
              <a:rPr lang="en-GB" sz="1000" dirty="0" err="1">
                <a:solidFill>
                  <a:srgbClr val="0070C0"/>
                </a:solidFill>
                <a:latin typeface="Aptos Mono" panose="020B0009020202020204" pitchFamily="49" charset="0"/>
              </a:rPr>
              <a:t>TestBed</a:t>
            </a:r>
            <a:r>
              <a:rPr lang="en-GB" sz="1000" dirty="0" err="1">
                <a:latin typeface="Aptos Mono" panose="020B0009020202020204" pitchFamily="49" charset="0"/>
              </a:rPr>
              <a:t>.</a:t>
            </a:r>
            <a:r>
              <a:rPr lang="en-GB" sz="1000" dirty="0" err="1">
                <a:solidFill>
                  <a:srgbClr val="0070C0"/>
                </a:solidFill>
                <a:latin typeface="Aptos Mono" panose="020B0009020202020204" pitchFamily="49" charset="0"/>
              </a:rPr>
              <a:t>inject</a:t>
            </a:r>
            <a:r>
              <a:rPr lang="en-GB" sz="1000" dirty="0">
                <a:latin typeface="Aptos Mono" panose="020B0009020202020204" pitchFamily="49" charset="0"/>
              </a:rPr>
              <a:t>(</a:t>
            </a:r>
            <a:r>
              <a:rPr lang="en-GB" sz="1000" dirty="0" err="1">
                <a:solidFill>
                  <a:srgbClr val="0070C0"/>
                </a:solidFill>
                <a:latin typeface="Aptos Mono" panose="020B0009020202020204" pitchFamily="49" charset="0"/>
              </a:rPr>
              <a:t>MyService</a:t>
            </a:r>
            <a:r>
              <a:rPr lang="en-GB" sz="1000" dirty="0">
                <a:latin typeface="Aptos Mono" panose="020B0009020202020204" pitchFamily="49" charset="0"/>
              </a:rPr>
              <a:t>);</a:t>
            </a:r>
          </a:p>
          <a:p>
            <a:pPr marL="0" indent="0">
              <a:spcBef>
                <a:spcPts val="0"/>
              </a:spcBef>
              <a:buNone/>
            </a:pPr>
            <a:endParaRPr lang="en-GB" sz="1000" dirty="0">
              <a:latin typeface="Aptos Mono" panose="020B0009020202020204" pitchFamily="49" charset="0"/>
            </a:endParaRPr>
          </a:p>
          <a:p>
            <a:pPr marL="0" indent="0">
              <a:spcBef>
                <a:spcPts val="0"/>
              </a:spcBef>
              <a:buNone/>
            </a:pPr>
            <a:r>
              <a:rPr lang="en-GB" sz="1000" dirty="0" err="1">
                <a:latin typeface="Aptos Mono" panose="020B0009020202020204" pitchFamily="49" charset="0"/>
              </a:rPr>
              <a:t>jest.</a:t>
            </a:r>
            <a:r>
              <a:rPr lang="en-GB" sz="1000" dirty="0" err="1">
                <a:solidFill>
                  <a:srgbClr val="0070C0"/>
                </a:solidFill>
                <a:latin typeface="Aptos Mono" panose="020B0009020202020204" pitchFamily="49" charset="0"/>
              </a:rPr>
              <a:t>spyOn</a:t>
            </a:r>
            <a:r>
              <a:rPr lang="en-GB" sz="1000" dirty="0">
                <a:latin typeface="Aptos Mono" panose="020B0009020202020204" pitchFamily="49" charset="0"/>
              </a:rPr>
              <a:t>(</a:t>
            </a:r>
            <a:r>
              <a:rPr lang="en-GB" sz="1000" dirty="0" err="1">
                <a:latin typeface="Aptos Mono" panose="020B0009020202020204" pitchFamily="49" charset="0"/>
              </a:rPr>
              <a:t>apiClient</a:t>
            </a:r>
            <a:r>
              <a:rPr lang="en-GB" sz="1000" dirty="0">
                <a:latin typeface="Aptos Mono" panose="020B0009020202020204" pitchFamily="49" charset="0"/>
              </a:rPr>
              <a:t>, </a:t>
            </a:r>
            <a:r>
              <a:rPr lang="en-GB" sz="1000" dirty="0">
                <a:solidFill>
                  <a:srgbClr val="00B050"/>
                </a:solidFill>
                <a:latin typeface="Aptos Mono" panose="020B0009020202020204" pitchFamily="49" charset="0"/>
              </a:rPr>
              <a:t>'</a:t>
            </a:r>
            <a:r>
              <a:rPr lang="en-GB" sz="1000" dirty="0" err="1">
                <a:solidFill>
                  <a:srgbClr val="00B050"/>
                </a:solidFill>
                <a:latin typeface="Aptos Mono" panose="020B0009020202020204" pitchFamily="49" charset="0"/>
              </a:rPr>
              <a:t>fetchData</a:t>
            </a:r>
            <a:r>
              <a:rPr lang="en-GB" sz="1000" dirty="0">
                <a:solidFill>
                  <a:srgbClr val="00B050"/>
                </a:solidFill>
                <a:latin typeface="Aptos Mono" panose="020B0009020202020204" pitchFamily="49" charset="0"/>
              </a:rPr>
              <a:t>'</a:t>
            </a:r>
            <a:r>
              <a:rPr lang="en-GB" sz="1000" dirty="0">
                <a:latin typeface="Aptos Mono" panose="020B0009020202020204" pitchFamily="49" charset="0"/>
              </a:rPr>
              <a:t>).</a:t>
            </a:r>
            <a:r>
              <a:rPr lang="en-GB" sz="1000" dirty="0" err="1">
                <a:solidFill>
                  <a:srgbClr val="0070C0"/>
                </a:solidFill>
                <a:latin typeface="Aptos Mono" panose="020B0009020202020204" pitchFamily="49" charset="0"/>
              </a:rPr>
              <a:t>mockReturnValue</a:t>
            </a:r>
            <a:r>
              <a:rPr lang="en-GB" sz="1000" dirty="0">
                <a:latin typeface="Aptos Mono" panose="020B0009020202020204" pitchFamily="49" charset="0"/>
              </a:rPr>
              <a:t>(of(</a:t>
            </a:r>
            <a:r>
              <a:rPr lang="en-GB" sz="1000" dirty="0" err="1">
                <a:latin typeface="Aptos Mono" panose="020B0009020202020204" pitchFamily="49" charset="0"/>
              </a:rPr>
              <a:t>mockData</a:t>
            </a:r>
            <a:r>
              <a:rPr lang="en-GB" sz="1000" dirty="0">
                <a:latin typeface="Aptos Mono" panose="020B0009020202020204" pitchFamily="49" charset="0"/>
              </a:rPr>
              <a:t>));</a:t>
            </a:r>
          </a:p>
          <a:p>
            <a:pPr marL="0" indent="0">
              <a:spcBef>
                <a:spcPts val="0"/>
              </a:spcBef>
              <a:buNone/>
            </a:pPr>
            <a:endParaRPr lang="en-GB" sz="1000" dirty="0">
              <a:latin typeface="Aptos Mono" panose="020B0009020202020204" pitchFamily="49" charset="0"/>
            </a:endParaRPr>
          </a:p>
          <a:p>
            <a:pPr marL="0" indent="0">
              <a:spcBef>
                <a:spcPts val="0"/>
              </a:spcBef>
              <a:buNone/>
            </a:pPr>
            <a:r>
              <a:rPr lang="en-GB" sz="1000" dirty="0">
                <a:solidFill>
                  <a:srgbClr val="0070C0"/>
                </a:solidFill>
                <a:latin typeface="Aptos Mono" panose="020B0009020202020204" pitchFamily="49" charset="0"/>
              </a:rPr>
              <a:t>expect</a:t>
            </a:r>
            <a:r>
              <a:rPr lang="en-GB" sz="1000" dirty="0">
                <a:latin typeface="Aptos Mono" panose="020B0009020202020204" pitchFamily="49" charset="0"/>
              </a:rPr>
              <a:t>(</a:t>
            </a:r>
            <a:r>
              <a:rPr lang="en-GB" sz="1000" dirty="0" err="1">
                <a:latin typeface="Aptos Mono" panose="020B0009020202020204" pitchFamily="49" charset="0"/>
              </a:rPr>
              <a:t>service.</a:t>
            </a:r>
            <a:r>
              <a:rPr lang="en-GB" sz="1000" dirty="0" err="1">
                <a:solidFill>
                  <a:srgbClr val="0070C0"/>
                </a:solidFill>
                <a:latin typeface="Aptos Mono" panose="020B0009020202020204" pitchFamily="49" charset="0"/>
              </a:rPr>
              <a:t>getProcessedData</a:t>
            </a:r>
            <a:r>
              <a:rPr lang="en-GB" sz="1000" dirty="0">
                <a:latin typeface="Aptos Mono" panose="020B0009020202020204" pitchFamily="49" charset="0"/>
              </a:rPr>
              <a:t>()).</a:t>
            </a:r>
            <a:r>
              <a:rPr lang="en-GB" sz="1000" dirty="0" err="1">
                <a:solidFill>
                  <a:srgbClr val="0070C0"/>
                </a:solidFill>
                <a:latin typeface="Aptos Mono" panose="020B0009020202020204" pitchFamily="49" charset="0"/>
              </a:rPr>
              <a:t>toEqual</a:t>
            </a:r>
            <a:r>
              <a:rPr lang="en-GB" sz="1000" dirty="0">
                <a:latin typeface="Aptos Mono" panose="020B0009020202020204" pitchFamily="49" charset="0"/>
              </a:rPr>
              <a:t>(expected);</a:t>
            </a:r>
          </a:p>
        </p:txBody>
      </p:sp>
    </p:spTree>
    <p:extLst>
      <p:ext uri="{BB962C8B-B14F-4D97-AF65-F5344CB8AC3E}">
        <p14:creationId xmlns:p14="http://schemas.microsoft.com/office/powerpoint/2010/main" val="1580667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9F2AAF9-BB3A-F669-126B-FA3B2FD65EA7}"/>
              </a:ext>
            </a:extLst>
          </p:cNvPr>
          <p:cNvSpPr>
            <a:spLocks noGrp="1"/>
          </p:cNvSpPr>
          <p:nvPr>
            <p:ph type="title"/>
          </p:nvPr>
        </p:nvSpPr>
        <p:spPr/>
        <p:txBody>
          <a:bodyPr/>
          <a:lstStyle/>
          <a:p>
            <a:r>
              <a:rPr lang="en-US" dirty="0" err="1"/>
              <a:t>QuickLabs</a:t>
            </a:r>
            <a:r>
              <a:rPr lang="en-US" dirty="0"/>
              <a:t> 7: Navigation Menu</a:t>
            </a:r>
            <a:endParaRPr lang="en-GB" dirty="0"/>
          </a:p>
        </p:txBody>
      </p:sp>
      <p:sp>
        <p:nvSpPr>
          <p:cNvPr id="6" name="Content Placeholder 5">
            <a:extLst>
              <a:ext uri="{FF2B5EF4-FFF2-40B4-BE49-F238E27FC236}">
                <a16:creationId xmlns:a16="http://schemas.microsoft.com/office/drawing/2014/main" id="{5B189432-B308-7799-0CFE-FF43A2ABED39}"/>
              </a:ext>
            </a:extLst>
          </p:cNvPr>
          <p:cNvSpPr>
            <a:spLocks noGrp="1"/>
          </p:cNvSpPr>
          <p:nvPr>
            <p:ph idx="1"/>
          </p:nvPr>
        </p:nvSpPr>
        <p:spPr/>
        <p:txBody>
          <a:bodyPr>
            <a:normAutofit/>
          </a:bodyPr>
          <a:lstStyle/>
          <a:p>
            <a:r>
              <a:rPr lang="en-GB" dirty="0"/>
              <a:t>Test route-aware navigation components that:      </a:t>
            </a:r>
          </a:p>
          <a:p>
            <a:pPr lvl="1"/>
            <a:r>
              <a:rPr lang="en-GB" dirty="0"/>
              <a:t>Update based on current route      </a:t>
            </a:r>
          </a:p>
          <a:p>
            <a:pPr lvl="1"/>
            <a:r>
              <a:rPr lang="en-GB" dirty="0"/>
              <a:t>Trigger navigation on user interaction      </a:t>
            </a:r>
          </a:p>
          <a:p>
            <a:pPr lvl="1"/>
            <a:r>
              <a:rPr lang="en-GB" dirty="0"/>
              <a:t>Optionally style or render based on route state</a:t>
            </a:r>
          </a:p>
          <a:p>
            <a:r>
              <a:rPr lang="en-GB" dirty="0"/>
              <a:t>What to Test:      </a:t>
            </a:r>
          </a:p>
          <a:p>
            <a:pPr lvl="1"/>
            <a:r>
              <a:rPr lang="en-GB" dirty="0"/>
              <a:t>Initial route renders correct page      </a:t>
            </a:r>
          </a:p>
          <a:p>
            <a:pPr lvl="1"/>
            <a:r>
              <a:rPr lang="en-GB" dirty="0"/>
              <a:t>Clicking a nav item triggers navigation (React: view change; Angular: spy assertion)      </a:t>
            </a:r>
          </a:p>
          <a:p>
            <a:pPr lvl="1"/>
            <a:r>
              <a:rPr lang="en-GB" dirty="0"/>
              <a:t>Navigation UI reacts to route state      </a:t>
            </a:r>
          </a:p>
          <a:p>
            <a:pPr lvl="1"/>
            <a:r>
              <a:rPr lang="en-GB" dirty="0"/>
              <a:t>No real navigation occurs in test</a:t>
            </a:r>
          </a:p>
        </p:txBody>
      </p:sp>
    </p:spTree>
    <p:extLst>
      <p:ext uri="{BB962C8B-B14F-4D97-AF65-F5344CB8AC3E}">
        <p14:creationId xmlns:p14="http://schemas.microsoft.com/office/powerpoint/2010/main" val="11651981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1A37F-9711-83AC-D4A6-8EF3648DA9E4}"/>
              </a:ext>
            </a:extLst>
          </p:cNvPr>
          <p:cNvSpPr>
            <a:spLocks noGrp="1"/>
          </p:cNvSpPr>
          <p:nvPr>
            <p:ph type="ctrTitle"/>
          </p:nvPr>
        </p:nvSpPr>
        <p:spPr/>
        <p:txBody>
          <a:bodyPr/>
          <a:lstStyle/>
          <a:p>
            <a:r>
              <a:rPr lang="en-US" dirty="0"/>
              <a:t>Untestable Code</a:t>
            </a:r>
            <a:endParaRPr lang="en-GB" dirty="0"/>
          </a:p>
        </p:txBody>
      </p:sp>
      <p:sp>
        <p:nvSpPr>
          <p:cNvPr id="4" name="Subtitle 3">
            <a:extLst>
              <a:ext uri="{FF2B5EF4-FFF2-40B4-BE49-F238E27FC236}">
                <a16:creationId xmlns:a16="http://schemas.microsoft.com/office/drawing/2014/main" id="{8358C993-4E7C-6E51-6D63-A3A4178152D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187207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3BE5-E272-3805-EC89-8F7E67BD24FD}"/>
              </a:ext>
            </a:extLst>
          </p:cNvPr>
          <p:cNvSpPr>
            <a:spLocks noGrp="1"/>
          </p:cNvSpPr>
          <p:nvPr>
            <p:ph type="title"/>
          </p:nvPr>
        </p:nvSpPr>
        <p:spPr/>
        <p:txBody>
          <a:bodyPr/>
          <a:lstStyle/>
          <a:p>
            <a:r>
              <a:rPr lang="en-US" dirty="0"/>
              <a:t>What is Untestable Code?</a:t>
            </a:r>
            <a:endParaRPr lang="en-GB" dirty="0"/>
          </a:p>
        </p:txBody>
      </p:sp>
      <p:sp>
        <p:nvSpPr>
          <p:cNvPr id="3" name="Content Placeholder 2">
            <a:extLst>
              <a:ext uri="{FF2B5EF4-FFF2-40B4-BE49-F238E27FC236}">
                <a16:creationId xmlns:a16="http://schemas.microsoft.com/office/drawing/2014/main" id="{99D85A07-0F9B-AE42-F9E1-9659D4F5E7F7}"/>
              </a:ext>
            </a:extLst>
          </p:cNvPr>
          <p:cNvSpPr>
            <a:spLocks noGrp="1"/>
          </p:cNvSpPr>
          <p:nvPr>
            <p:ph idx="1"/>
          </p:nvPr>
        </p:nvSpPr>
        <p:spPr/>
        <p:txBody>
          <a:bodyPr>
            <a:normAutofit lnSpcReduction="10000"/>
          </a:bodyPr>
          <a:lstStyle/>
          <a:p>
            <a:pPr>
              <a:buNone/>
            </a:pPr>
            <a:r>
              <a:rPr lang="en-GB" b="1" dirty="0"/>
              <a:t>Tightly Coupled Code</a:t>
            </a:r>
          </a:p>
          <a:p>
            <a:pPr lvl="1"/>
            <a:r>
              <a:rPr lang="en-GB" dirty="0"/>
              <a:t>Business logic is locked inside UI rendering</a:t>
            </a:r>
          </a:p>
          <a:p>
            <a:pPr lvl="1"/>
            <a:r>
              <a:rPr lang="en-GB" dirty="0"/>
              <a:t>Direct calls to services, storage, or global objects</a:t>
            </a:r>
          </a:p>
          <a:p>
            <a:pPr lvl="1"/>
            <a:r>
              <a:rPr lang="en-GB" dirty="0"/>
              <a:t>No separation of concerns</a:t>
            </a:r>
          </a:p>
          <a:p>
            <a:pPr>
              <a:buNone/>
            </a:pPr>
            <a:r>
              <a:rPr lang="en-GB" b="1" dirty="0"/>
              <a:t>Hidden or Unreachable State</a:t>
            </a:r>
          </a:p>
          <a:p>
            <a:pPr lvl="1"/>
            <a:r>
              <a:rPr lang="en-GB" dirty="0"/>
              <a:t>No clear way to observe changes or outcomes</a:t>
            </a:r>
          </a:p>
          <a:p>
            <a:pPr lvl="1"/>
            <a:r>
              <a:rPr lang="en-GB" dirty="0"/>
              <a:t>Behaviour depends on timeouts, DOM quirks, or external effects</a:t>
            </a:r>
          </a:p>
          <a:p>
            <a:pPr>
              <a:buNone/>
            </a:pPr>
            <a:r>
              <a:rPr lang="en-GB" b="1" dirty="0"/>
              <a:t>Difficult Dependencies</a:t>
            </a:r>
          </a:p>
          <a:p>
            <a:pPr lvl="1"/>
            <a:r>
              <a:rPr lang="en-GB" dirty="0"/>
              <a:t>Hard-coded API calls or direct </a:t>
            </a:r>
            <a:r>
              <a:rPr lang="en-GB" dirty="0">
                <a:latin typeface="Aptos Mono" panose="020B0009020202020204" pitchFamily="49" charset="0"/>
              </a:rPr>
              <a:t>new</a:t>
            </a:r>
            <a:r>
              <a:rPr lang="en-GB" dirty="0"/>
              <a:t> instantiations</a:t>
            </a:r>
          </a:p>
          <a:p>
            <a:pPr lvl="1"/>
            <a:r>
              <a:rPr lang="en-GB" dirty="0"/>
              <a:t>No DI (Dependency Injection) or interface boundaries</a:t>
            </a:r>
          </a:p>
          <a:p>
            <a:pPr lvl="1"/>
            <a:r>
              <a:rPr lang="en-GB" dirty="0"/>
              <a:t>Dependencies can’t be replaced with stubs or mocks</a:t>
            </a:r>
          </a:p>
        </p:txBody>
      </p:sp>
    </p:spTree>
    <p:extLst>
      <p:ext uri="{BB962C8B-B14F-4D97-AF65-F5344CB8AC3E}">
        <p14:creationId xmlns:p14="http://schemas.microsoft.com/office/powerpoint/2010/main" val="1347961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54F7-FA91-7238-EED7-5C9A7EEB0D0C}"/>
              </a:ext>
            </a:extLst>
          </p:cNvPr>
          <p:cNvSpPr>
            <a:spLocks noGrp="1"/>
          </p:cNvSpPr>
          <p:nvPr>
            <p:ph type="title"/>
          </p:nvPr>
        </p:nvSpPr>
        <p:spPr/>
        <p:txBody>
          <a:bodyPr/>
          <a:lstStyle/>
          <a:p>
            <a:r>
              <a:rPr lang="en-GB" dirty="0"/>
              <a:t>Workshop Outcomes</a:t>
            </a:r>
          </a:p>
        </p:txBody>
      </p:sp>
      <p:sp>
        <p:nvSpPr>
          <p:cNvPr id="3" name="Content Placeholder 2">
            <a:extLst>
              <a:ext uri="{FF2B5EF4-FFF2-40B4-BE49-F238E27FC236}">
                <a16:creationId xmlns:a16="http://schemas.microsoft.com/office/drawing/2014/main" id="{DCC958C6-9917-82F1-05A5-6CC31D87521F}"/>
              </a:ext>
            </a:extLst>
          </p:cNvPr>
          <p:cNvSpPr>
            <a:spLocks noGrp="1"/>
          </p:cNvSpPr>
          <p:nvPr>
            <p:ph idx="1"/>
          </p:nvPr>
        </p:nvSpPr>
        <p:spPr/>
        <p:txBody>
          <a:bodyPr>
            <a:normAutofit fontScale="55000" lnSpcReduction="20000"/>
          </a:bodyPr>
          <a:lstStyle/>
          <a:p>
            <a:pPr>
              <a:buNone/>
            </a:pPr>
            <a:r>
              <a:rPr lang="en-GB" dirty="0"/>
              <a:t>By the end of this workshop, you’ll be able to:</a:t>
            </a:r>
          </a:p>
          <a:p>
            <a:pPr>
              <a:buNone/>
            </a:pPr>
            <a:r>
              <a:rPr lang="en-GB" b="1" dirty="0"/>
              <a:t>Apply the TDD lifecycle confidently</a:t>
            </a:r>
          </a:p>
          <a:p>
            <a:pPr>
              <a:buFont typeface="Arial" panose="020B0604020202020204" pitchFamily="34" charset="0"/>
              <a:buChar char="•"/>
            </a:pPr>
            <a:r>
              <a:rPr lang="en-GB" dirty="0"/>
              <a:t>Red → Green → Refactor — and repeat with purpose</a:t>
            </a:r>
          </a:p>
          <a:p>
            <a:pPr marL="0" indent="0">
              <a:buNone/>
            </a:pPr>
            <a:r>
              <a:rPr lang="en-GB" b="1" dirty="0"/>
              <a:t> Write effective tests using Jest</a:t>
            </a:r>
          </a:p>
          <a:p>
            <a:pPr>
              <a:buFont typeface="Arial" panose="020B0604020202020204" pitchFamily="34" charset="0"/>
              <a:buChar char="•"/>
            </a:pPr>
            <a:r>
              <a:rPr lang="en-GB" dirty="0"/>
              <a:t>For React / Angular projects</a:t>
            </a:r>
          </a:p>
          <a:p>
            <a:pPr>
              <a:buNone/>
            </a:pPr>
            <a:r>
              <a:rPr lang="en-GB" b="1" dirty="0"/>
              <a:t>Test core frontend behaviours</a:t>
            </a:r>
          </a:p>
          <a:p>
            <a:pPr>
              <a:buFont typeface="Arial" panose="020B0604020202020204" pitchFamily="34" charset="0"/>
              <a:buChar char="•"/>
            </a:pPr>
            <a:r>
              <a:rPr lang="en-GB" dirty="0"/>
              <a:t>Component rendering, state, and events</a:t>
            </a:r>
          </a:p>
          <a:p>
            <a:pPr>
              <a:buFont typeface="Arial" panose="020B0604020202020204" pitchFamily="34" charset="0"/>
              <a:buChar char="•"/>
            </a:pPr>
            <a:r>
              <a:rPr lang="en-GB" dirty="0"/>
              <a:t>Routing and async data flows</a:t>
            </a:r>
          </a:p>
          <a:p>
            <a:pPr>
              <a:buNone/>
            </a:pPr>
            <a:r>
              <a:rPr lang="en-GB" b="1" dirty="0"/>
              <a:t>Use test doubles where they count</a:t>
            </a:r>
          </a:p>
          <a:p>
            <a:pPr>
              <a:buFont typeface="Arial" panose="020B0604020202020204" pitchFamily="34" charset="0"/>
              <a:buChar char="•"/>
            </a:pPr>
            <a:r>
              <a:rPr lang="en-GB" dirty="0"/>
              <a:t>Mock functions, components, and modules cleanly</a:t>
            </a:r>
          </a:p>
          <a:p>
            <a:pPr>
              <a:buNone/>
            </a:pPr>
            <a:r>
              <a:rPr lang="en-GB" b="1" dirty="0"/>
              <a:t>Leverage snapshot testing</a:t>
            </a:r>
          </a:p>
          <a:p>
            <a:pPr>
              <a:buFont typeface="Arial" panose="020B0604020202020204" pitchFamily="34" charset="0"/>
              <a:buChar char="•"/>
            </a:pPr>
            <a:r>
              <a:rPr lang="en-GB" dirty="0"/>
              <a:t>When it's useful — and when to avoid it</a:t>
            </a:r>
          </a:p>
          <a:p>
            <a:pPr>
              <a:buNone/>
            </a:pPr>
            <a:r>
              <a:rPr lang="en-GB" b="1" dirty="0"/>
              <a:t>Understand structure:</a:t>
            </a:r>
          </a:p>
          <a:p>
            <a:pPr>
              <a:buFont typeface="Arial" panose="020B0604020202020204" pitchFamily="34" charset="0"/>
              <a:buChar char="•"/>
            </a:pPr>
            <a:r>
              <a:rPr lang="en-GB" dirty="0"/>
              <a:t>Testable components, custom hooks/services, and contracts between layers</a:t>
            </a:r>
          </a:p>
          <a:p>
            <a:endParaRPr lang="en-GB" dirty="0"/>
          </a:p>
        </p:txBody>
      </p:sp>
    </p:spTree>
    <p:extLst>
      <p:ext uri="{BB962C8B-B14F-4D97-AF65-F5344CB8AC3E}">
        <p14:creationId xmlns:p14="http://schemas.microsoft.com/office/powerpoint/2010/main" val="483263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51C7-89B1-6677-D663-92029376C541}"/>
              </a:ext>
            </a:extLst>
          </p:cNvPr>
          <p:cNvSpPr>
            <a:spLocks noGrp="1"/>
          </p:cNvSpPr>
          <p:nvPr>
            <p:ph type="title"/>
          </p:nvPr>
        </p:nvSpPr>
        <p:spPr/>
        <p:txBody>
          <a:bodyPr/>
          <a:lstStyle/>
          <a:p>
            <a:r>
              <a:rPr lang="en-GB" dirty="0"/>
              <a:t>What is a Contract?</a:t>
            </a:r>
          </a:p>
        </p:txBody>
      </p:sp>
      <p:sp>
        <p:nvSpPr>
          <p:cNvPr id="3" name="Content Placeholder 2">
            <a:extLst>
              <a:ext uri="{FF2B5EF4-FFF2-40B4-BE49-F238E27FC236}">
                <a16:creationId xmlns:a16="http://schemas.microsoft.com/office/drawing/2014/main" id="{034474D6-1A81-8525-B870-10BBAC0A90CE}"/>
              </a:ext>
            </a:extLst>
          </p:cNvPr>
          <p:cNvSpPr>
            <a:spLocks noGrp="1"/>
          </p:cNvSpPr>
          <p:nvPr>
            <p:ph idx="1"/>
          </p:nvPr>
        </p:nvSpPr>
        <p:spPr/>
        <p:txBody>
          <a:bodyPr/>
          <a:lstStyle/>
          <a:p>
            <a:r>
              <a:rPr lang="en-GB" dirty="0"/>
              <a:t>A </a:t>
            </a:r>
            <a:r>
              <a:rPr lang="en-GB" b="1" dirty="0"/>
              <a:t>contract</a:t>
            </a:r>
            <a:r>
              <a:rPr lang="en-GB" dirty="0"/>
              <a:t> is the expected interface between units</a:t>
            </a:r>
          </a:p>
          <a:p>
            <a:pPr lvl="1"/>
            <a:r>
              <a:rPr lang="en-GB" dirty="0"/>
              <a:t>e.g. props, API responses, injected services</a:t>
            </a:r>
          </a:p>
          <a:p>
            <a:r>
              <a:rPr lang="en-GB" dirty="0"/>
              <a:t>Contract tests ask:</a:t>
            </a:r>
          </a:p>
          <a:p>
            <a:pPr lvl="1"/>
            <a:r>
              <a:rPr lang="en-GB" dirty="0"/>
              <a:t>“Did I get what I expected?”</a:t>
            </a:r>
          </a:p>
          <a:p>
            <a:r>
              <a:rPr lang="en-GB" dirty="0"/>
              <a:t>Prevents silent mismatches between frontend and backend</a:t>
            </a:r>
          </a:p>
          <a:p>
            <a:r>
              <a:rPr lang="en-GB" dirty="0"/>
              <a:t>Catch errors </a:t>
            </a:r>
            <a:r>
              <a:rPr lang="en-GB" b="1" dirty="0"/>
              <a:t>before runtime</a:t>
            </a:r>
            <a:r>
              <a:rPr lang="en-GB" dirty="0"/>
              <a:t> — during development or build</a:t>
            </a:r>
          </a:p>
        </p:txBody>
      </p:sp>
    </p:spTree>
    <p:extLst>
      <p:ext uri="{BB962C8B-B14F-4D97-AF65-F5344CB8AC3E}">
        <p14:creationId xmlns:p14="http://schemas.microsoft.com/office/powerpoint/2010/main" val="34734539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2894-96F6-5C59-EE90-D7ED6F9B743B}"/>
              </a:ext>
            </a:extLst>
          </p:cNvPr>
          <p:cNvSpPr>
            <a:spLocks noGrp="1"/>
          </p:cNvSpPr>
          <p:nvPr>
            <p:ph type="title"/>
          </p:nvPr>
        </p:nvSpPr>
        <p:spPr/>
        <p:txBody>
          <a:bodyPr/>
          <a:lstStyle/>
          <a:p>
            <a:r>
              <a:rPr lang="en-GB" dirty="0"/>
              <a:t>Designing Code That’s Easy to Test</a:t>
            </a:r>
          </a:p>
        </p:txBody>
      </p:sp>
      <p:sp>
        <p:nvSpPr>
          <p:cNvPr id="3" name="Content Placeholder 2">
            <a:extLst>
              <a:ext uri="{FF2B5EF4-FFF2-40B4-BE49-F238E27FC236}">
                <a16:creationId xmlns:a16="http://schemas.microsoft.com/office/drawing/2014/main" id="{D01F1F1B-281C-002E-0479-37FC38945D6D}"/>
              </a:ext>
            </a:extLst>
          </p:cNvPr>
          <p:cNvSpPr>
            <a:spLocks noGrp="1"/>
          </p:cNvSpPr>
          <p:nvPr>
            <p:ph idx="1"/>
          </p:nvPr>
        </p:nvSpPr>
        <p:spPr/>
        <p:txBody>
          <a:bodyPr/>
          <a:lstStyle/>
          <a:p>
            <a:pPr>
              <a:buNone/>
            </a:pPr>
            <a:r>
              <a:rPr lang="en-GB" b="1" dirty="0"/>
              <a:t>Design Principles:</a:t>
            </a:r>
          </a:p>
          <a:p>
            <a:pPr>
              <a:buFont typeface="Arial" panose="020B0604020202020204" pitchFamily="34" charset="0"/>
              <a:buChar char="•"/>
            </a:pPr>
            <a:r>
              <a:rPr lang="en-GB" b="1" dirty="0"/>
              <a:t>Separate logic from UI</a:t>
            </a:r>
            <a:endParaRPr lang="en-GB" dirty="0"/>
          </a:p>
          <a:p>
            <a:pPr lvl="1"/>
            <a:r>
              <a:rPr lang="en-GB" dirty="0"/>
              <a:t>e.g. move business rules to hooks (React) or services (Angular)</a:t>
            </a:r>
          </a:p>
          <a:p>
            <a:r>
              <a:rPr lang="en-GB" b="1" dirty="0"/>
              <a:t>Inject dependencies</a:t>
            </a:r>
            <a:r>
              <a:rPr lang="en-GB" dirty="0"/>
              <a:t> instead of hard-coding them</a:t>
            </a:r>
          </a:p>
          <a:p>
            <a:pPr lvl="1"/>
            <a:r>
              <a:rPr lang="en-GB" dirty="0"/>
              <a:t>Easier to replace in tests</a:t>
            </a:r>
          </a:p>
          <a:p>
            <a:r>
              <a:rPr lang="en-GB" b="1" dirty="0"/>
              <a:t>Avoid global state</a:t>
            </a:r>
            <a:r>
              <a:rPr lang="en-GB" dirty="0"/>
              <a:t> or side effects in components</a:t>
            </a:r>
          </a:p>
          <a:p>
            <a:pPr lvl="1"/>
            <a:r>
              <a:rPr lang="en-GB" dirty="0"/>
              <a:t>Keep state and DOM interaction clean and predictable</a:t>
            </a:r>
          </a:p>
        </p:txBody>
      </p:sp>
    </p:spTree>
    <p:extLst>
      <p:ext uri="{BB962C8B-B14F-4D97-AF65-F5344CB8AC3E}">
        <p14:creationId xmlns:p14="http://schemas.microsoft.com/office/powerpoint/2010/main" val="14407091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81FD-254A-69A2-1D03-46EE7B790210}"/>
              </a:ext>
            </a:extLst>
          </p:cNvPr>
          <p:cNvSpPr>
            <a:spLocks noGrp="1"/>
          </p:cNvSpPr>
          <p:nvPr>
            <p:ph type="title"/>
          </p:nvPr>
        </p:nvSpPr>
        <p:spPr/>
        <p:txBody>
          <a:bodyPr/>
          <a:lstStyle/>
          <a:p>
            <a:r>
              <a:rPr lang="en-US" dirty="0"/>
              <a:t>Mini Project: To-Do List using TDD</a:t>
            </a:r>
            <a:endParaRPr lang="en-GB" dirty="0"/>
          </a:p>
        </p:txBody>
      </p:sp>
      <p:sp>
        <p:nvSpPr>
          <p:cNvPr id="3" name="Content Placeholder 2">
            <a:extLst>
              <a:ext uri="{FF2B5EF4-FFF2-40B4-BE49-F238E27FC236}">
                <a16:creationId xmlns:a16="http://schemas.microsoft.com/office/drawing/2014/main" id="{4FE84AE1-0191-247D-693A-E5DB365714AA}"/>
              </a:ext>
            </a:extLst>
          </p:cNvPr>
          <p:cNvSpPr>
            <a:spLocks noGrp="1"/>
          </p:cNvSpPr>
          <p:nvPr>
            <p:ph idx="1"/>
          </p:nvPr>
        </p:nvSpPr>
        <p:spPr/>
        <p:txBody>
          <a:bodyPr>
            <a:normAutofit fontScale="92500" lnSpcReduction="10000"/>
          </a:bodyPr>
          <a:lstStyle/>
          <a:p>
            <a:r>
              <a:rPr lang="en-GB" dirty="0"/>
              <a:t>Build a small but realistic To-Do List application, using TDD to drive every feature:      </a:t>
            </a:r>
          </a:p>
          <a:p>
            <a:pPr lvl="1"/>
            <a:r>
              <a:rPr lang="en-GB" dirty="0"/>
              <a:t>Start with a failing test      </a:t>
            </a:r>
          </a:p>
          <a:p>
            <a:pPr lvl="1"/>
            <a:r>
              <a:rPr lang="en-GB" dirty="0"/>
              <a:t>Let the test shape your component, service, or route      </a:t>
            </a:r>
          </a:p>
          <a:p>
            <a:pPr lvl="1"/>
            <a:r>
              <a:rPr lang="en-GB" dirty="0"/>
              <a:t>Deliver a clean, test-covered app. </a:t>
            </a:r>
          </a:p>
          <a:p>
            <a:r>
              <a:rPr lang="en-GB" dirty="0"/>
              <a:t>What to Test:      </a:t>
            </a:r>
          </a:p>
          <a:p>
            <a:pPr lvl="1"/>
            <a:r>
              <a:rPr lang="en-GB" dirty="0"/>
              <a:t>Initial render and empty state      </a:t>
            </a:r>
          </a:p>
          <a:p>
            <a:pPr lvl="1"/>
            <a:r>
              <a:rPr lang="en-GB" dirty="0"/>
              <a:t>Adding a task and marking it complete      </a:t>
            </a:r>
          </a:p>
          <a:p>
            <a:pPr lvl="1"/>
            <a:r>
              <a:rPr lang="en-GB" dirty="0"/>
              <a:t>Filtering by route      </a:t>
            </a:r>
          </a:p>
          <a:p>
            <a:pPr lvl="1"/>
            <a:r>
              <a:rPr lang="en-GB" dirty="0"/>
              <a:t>Async fetch with mock service      </a:t>
            </a:r>
          </a:p>
          <a:p>
            <a:pPr lvl="1"/>
            <a:r>
              <a:rPr lang="en-GB" dirty="0"/>
              <a:t>UI feedback: loading/error messages      </a:t>
            </a:r>
          </a:p>
          <a:p>
            <a:pPr lvl="1"/>
            <a:r>
              <a:rPr lang="en-GB" dirty="0"/>
              <a:t>Proper use of test doubles (</a:t>
            </a:r>
            <a:r>
              <a:rPr lang="en-GB" dirty="0" err="1"/>
              <a:t>jest.mock</a:t>
            </a:r>
            <a:r>
              <a:rPr lang="en-GB" dirty="0"/>
              <a:t>(), </a:t>
            </a:r>
            <a:r>
              <a:rPr lang="en-GB" dirty="0" err="1"/>
              <a:t>jest.fn</a:t>
            </a:r>
            <a:r>
              <a:rPr lang="en-GB" dirty="0"/>
              <a:t>())</a:t>
            </a:r>
          </a:p>
        </p:txBody>
      </p:sp>
    </p:spTree>
    <p:extLst>
      <p:ext uri="{BB962C8B-B14F-4D97-AF65-F5344CB8AC3E}">
        <p14:creationId xmlns:p14="http://schemas.microsoft.com/office/powerpoint/2010/main" val="23771893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1A3A-A37E-65C0-1AB2-DE6E5AA4565A}"/>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32BA6708-3BB8-B160-60F5-B2C1C407D3E8}"/>
              </a:ext>
            </a:extLst>
          </p:cNvPr>
          <p:cNvSpPr>
            <a:spLocks noGrp="1"/>
          </p:cNvSpPr>
          <p:nvPr>
            <p:ph idx="1"/>
          </p:nvPr>
        </p:nvSpPr>
        <p:spPr/>
        <p:txBody>
          <a:bodyPr>
            <a:normAutofit lnSpcReduction="10000"/>
          </a:bodyPr>
          <a:lstStyle/>
          <a:p>
            <a:pPr>
              <a:buNone/>
            </a:pPr>
            <a:r>
              <a:rPr lang="en-GB" b="1" dirty="0"/>
              <a:t>What We Learned</a:t>
            </a:r>
          </a:p>
          <a:p>
            <a:pPr>
              <a:buFont typeface="Arial" panose="020B0604020202020204" pitchFamily="34" charset="0"/>
              <a:buChar char="•"/>
            </a:pPr>
            <a:r>
              <a:rPr lang="en-GB" dirty="0"/>
              <a:t>TDD = </a:t>
            </a:r>
            <a:r>
              <a:rPr lang="en-GB" b="1" dirty="0"/>
              <a:t>Write test → Write code → Refactor</a:t>
            </a:r>
            <a:endParaRPr lang="en-GB" dirty="0"/>
          </a:p>
          <a:p>
            <a:pPr>
              <a:buFont typeface="Arial" panose="020B0604020202020204" pitchFamily="34" charset="0"/>
              <a:buChar char="•"/>
            </a:pPr>
            <a:r>
              <a:rPr lang="en-GB" dirty="0"/>
              <a:t>Helps build </a:t>
            </a:r>
            <a:r>
              <a:rPr lang="en-GB" b="1" dirty="0"/>
              <a:t>cleaner, more testable code</a:t>
            </a:r>
            <a:endParaRPr lang="en-GB" dirty="0"/>
          </a:p>
          <a:p>
            <a:pPr>
              <a:buFont typeface="Arial" panose="020B0604020202020204" pitchFamily="34" charset="0"/>
              <a:buChar char="•"/>
            </a:pPr>
            <a:r>
              <a:rPr lang="en-GB" dirty="0"/>
              <a:t>Catches bugs </a:t>
            </a:r>
            <a:r>
              <a:rPr lang="en-GB" b="1" dirty="0"/>
              <a:t>before</a:t>
            </a:r>
            <a:r>
              <a:rPr lang="en-GB" dirty="0"/>
              <a:t> they become problems</a:t>
            </a:r>
          </a:p>
          <a:p>
            <a:pPr>
              <a:buFont typeface="Arial" panose="020B0604020202020204" pitchFamily="34" charset="0"/>
              <a:buChar char="•"/>
            </a:pPr>
            <a:r>
              <a:rPr lang="en-GB" dirty="0"/>
              <a:t>Improves </a:t>
            </a:r>
            <a:r>
              <a:rPr lang="en-GB" b="1" dirty="0"/>
              <a:t>confidence</a:t>
            </a:r>
            <a:r>
              <a:rPr lang="en-GB" dirty="0"/>
              <a:t>, clarity, and collaboration</a:t>
            </a:r>
          </a:p>
          <a:p>
            <a:pPr>
              <a:buNone/>
            </a:pPr>
            <a:r>
              <a:rPr lang="en-GB" b="1" dirty="0"/>
              <a:t>Keep Practicing</a:t>
            </a:r>
          </a:p>
          <a:p>
            <a:pPr>
              <a:buFont typeface="Arial" panose="020B0604020202020204" pitchFamily="34" charset="0"/>
              <a:buChar char="•"/>
            </a:pPr>
            <a:r>
              <a:rPr lang="en-GB" dirty="0"/>
              <a:t>TDD is a </a:t>
            </a:r>
            <a:r>
              <a:rPr lang="en-GB" b="1" dirty="0"/>
              <a:t>discipline</a:t>
            </a:r>
            <a:r>
              <a:rPr lang="en-GB" dirty="0"/>
              <a:t>, not a tool</a:t>
            </a:r>
          </a:p>
          <a:p>
            <a:pPr>
              <a:buFont typeface="Arial" panose="020B0604020202020204" pitchFamily="34" charset="0"/>
              <a:buChar char="•"/>
            </a:pPr>
            <a:r>
              <a:rPr lang="en-GB" dirty="0"/>
              <a:t>The more you do it, the </a:t>
            </a:r>
            <a:r>
              <a:rPr lang="en-GB" b="1" dirty="0"/>
              <a:t>more natural it feels</a:t>
            </a:r>
            <a:endParaRPr lang="en-GB" dirty="0"/>
          </a:p>
          <a:p>
            <a:pPr>
              <a:buFont typeface="Arial" panose="020B0604020202020204" pitchFamily="34" charset="0"/>
              <a:buChar char="•"/>
            </a:pPr>
            <a:r>
              <a:rPr lang="en-GB" dirty="0"/>
              <a:t>Start small — one test at a time</a:t>
            </a:r>
          </a:p>
        </p:txBody>
      </p:sp>
      <p:sp>
        <p:nvSpPr>
          <p:cNvPr id="5" name="Rectangle 4">
            <a:extLst>
              <a:ext uri="{FF2B5EF4-FFF2-40B4-BE49-F238E27FC236}">
                <a16:creationId xmlns:a16="http://schemas.microsoft.com/office/drawing/2014/main" id="{61F15D97-F58B-E81B-C4D7-DDD4D110C982}"/>
              </a:ext>
            </a:extLst>
          </p:cNvPr>
          <p:cNvSpPr/>
          <p:nvPr/>
        </p:nvSpPr>
        <p:spPr>
          <a:xfrm>
            <a:off x="5315859" y="913694"/>
            <a:ext cx="6037941" cy="911931"/>
          </a:xfrm>
          <a:prstGeom prst="rect">
            <a:avLst/>
          </a:prstGeom>
          <a:solidFill>
            <a:schemeClr val="tx1">
              <a:lumMod val="65000"/>
              <a:lumOff val="35000"/>
            </a:schemeClr>
          </a:solidFill>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6" name="TextBox 5">
            <a:extLst>
              <a:ext uri="{FF2B5EF4-FFF2-40B4-BE49-F238E27FC236}">
                <a16:creationId xmlns:a16="http://schemas.microsoft.com/office/drawing/2014/main" id="{B5D8E595-1FA3-6FA0-1070-70F2B37176C3}"/>
              </a:ext>
            </a:extLst>
          </p:cNvPr>
          <p:cNvSpPr txBox="1"/>
          <p:nvPr/>
        </p:nvSpPr>
        <p:spPr>
          <a:xfrm>
            <a:off x="6302827" y="1184993"/>
            <a:ext cx="4789715" cy="369332"/>
          </a:xfrm>
          <a:prstGeom prst="rect">
            <a:avLst/>
          </a:prstGeom>
          <a:noFill/>
        </p:spPr>
        <p:txBody>
          <a:bodyPr wrap="square">
            <a:spAutoFit/>
          </a:bodyPr>
          <a:lstStyle/>
          <a:p>
            <a:r>
              <a:rPr lang="en-GB" b="1" dirty="0">
                <a:solidFill>
                  <a:schemeClr val="bg1"/>
                </a:solidFill>
              </a:rPr>
              <a:t>TDD isn't hard, skipping it just feels easier.</a:t>
            </a:r>
          </a:p>
        </p:txBody>
      </p:sp>
      <p:sp>
        <p:nvSpPr>
          <p:cNvPr id="7" name="TextBox 6">
            <a:extLst>
              <a:ext uri="{FF2B5EF4-FFF2-40B4-BE49-F238E27FC236}">
                <a16:creationId xmlns:a16="http://schemas.microsoft.com/office/drawing/2014/main" id="{DF469404-70D6-3267-EBB2-8FA948080FDC}"/>
              </a:ext>
            </a:extLst>
          </p:cNvPr>
          <p:cNvSpPr txBox="1"/>
          <p:nvPr/>
        </p:nvSpPr>
        <p:spPr>
          <a:xfrm>
            <a:off x="5259002" y="649969"/>
            <a:ext cx="984565" cy="2215991"/>
          </a:xfrm>
          <a:prstGeom prst="rect">
            <a:avLst/>
          </a:prstGeom>
          <a:noFill/>
        </p:spPr>
        <p:txBody>
          <a:bodyPr wrap="none" rtlCol="0">
            <a:spAutoFit/>
          </a:bodyPr>
          <a:lstStyle/>
          <a:p>
            <a:r>
              <a:rPr lang="en-US" sz="13800" dirty="0">
                <a:solidFill>
                  <a:schemeClr val="tx1">
                    <a:lumMod val="50000"/>
                    <a:lumOff val="50000"/>
                  </a:schemeClr>
                </a:solidFill>
              </a:rPr>
              <a:t>“</a:t>
            </a:r>
            <a:endParaRPr lang="en-GB" sz="13800" dirty="0">
              <a:solidFill>
                <a:schemeClr val="tx1">
                  <a:lumMod val="50000"/>
                  <a:lumOff val="50000"/>
                </a:schemeClr>
              </a:solidFill>
            </a:endParaRPr>
          </a:p>
        </p:txBody>
      </p:sp>
    </p:spTree>
    <p:extLst>
      <p:ext uri="{BB962C8B-B14F-4D97-AF65-F5344CB8AC3E}">
        <p14:creationId xmlns:p14="http://schemas.microsoft.com/office/powerpoint/2010/main" val="32270975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50AB-D52D-7C53-E623-AAE6C6BA1E76}"/>
              </a:ext>
            </a:extLst>
          </p:cNvPr>
          <p:cNvSpPr>
            <a:spLocks noGrp="1"/>
          </p:cNvSpPr>
          <p:nvPr>
            <p:ph type="title"/>
          </p:nvPr>
        </p:nvSpPr>
        <p:spPr/>
        <p:txBody>
          <a:bodyPr/>
          <a:lstStyle/>
          <a:p>
            <a:r>
              <a:rPr lang="en-US" dirty="0"/>
              <a:t>Feedback and Final Thoughts</a:t>
            </a:r>
            <a:endParaRPr lang="en-GB" dirty="0"/>
          </a:p>
        </p:txBody>
      </p:sp>
      <p:sp>
        <p:nvSpPr>
          <p:cNvPr id="3" name="Content Placeholder 2">
            <a:extLst>
              <a:ext uri="{FF2B5EF4-FFF2-40B4-BE49-F238E27FC236}">
                <a16:creationId xmlns:a16="http://schemas.microsoft.com/office/drawing/2014/main" id="{FC2A4090-846B-9BDE-D69E-5FB23FC86B1F}"/>
              </a:ext>
            </a:extLst>
          </p:cNvPr>
          <p:cNvSpPr>
            <a:spLocks noGrp="1"/>
          </p:cNvSpPr>
          <p:nvPr>
            <p:ph idx="1"/>
          </p:nvPr>
        </p:nvSpPr>
        <p:spPr/>
        <p:txBody>
          <a:bodyPr/>
          <a:lstStyle/>
          <a:p>
            <a:pPr>
              <a:buNone/>
            </a:pPr>
            <a:r>
              <a:rPr lang="en-GB" b="1" dirty="0"/>
              <a:t>Thank You for Being Part of This</a:t>
            </a:r>
          </a:p>
          <a:p>
            <a:pPr>
              <a:buFont typeface="Arial" panose="020B0604020202020204" pitchFamily="34" charset="0"/>
              <a:buChar char="•"/>
            </a:pPr>
            <a:r>
              <a:rPr lang="en-GB" dirty="0"/>
              <a:t>You showed up, coded hard, asked great questions</a:t>
            </a:r>
          </a:p>
          <a:p>
            <a:pPr>
              <a:buFont typeface="Arial" panose="020B0604020202020204" pitchFamily="34" charset="0"/>
              <a:buChar char="•"/>
            </a:pPr>
            <a:r>
              <a:rPr lang="en-GB" dirty="0"/>
              <a:t>TDD is a skill — and you're already on the path</a:t>
            </a:r>
          </a:p>
          <a:p>
            <a:pPr>
              <a:buNone/>
            </a:pPr>
            <a:r>
              <a:rPr lang="en-GB" b="1" dirty="0"/>
              <a:t>Your Feedback Matters</a:t>
            </a:r>
          </a:p>
          <a:p>
            <a:pPr>
              <a:buFont typeface="Arial" panose="020B0604020202020204" pitchFamily="34" charset="0"/>
              <a:buChar char="•"/>
            </a:pPr>
            <a:r>
              <a:rPr lang="en-GB" dirty="0"/>
              <a:t>What worked well?</a:t>
            </a:r>
          </a:p>
          <a:p>
            <a:pPr>
              <a:buFont typeface="Arial" panose="020B0604020202020204" pitchFamily="34" charset="0"/>
              <a:buChar char="•"/>
            </a:pPr>
            <a:r>
              <a:rPr lang="en-GB" dirty="0"/>
              <a:t>What could be improved next time?</a:t>
            </a:r>
          </a:p>
          <a:p>
            <a:pPr>
              <a:buFont typeface="Arial" panose="020B0604020202020204" pitchFamily="34" charset="0"/>
              <a:buChar char="•"/>
            </a:pPr>
            <a:r>
              <a:rPr lang="en-GB" dirty="0"/>
              <a:t>Help us make this better for the next team</a:t>
            </a:r>
          </a:p>
          <a:p>
            <a:endParaRPr lang="en-GB" dirty="0"/>
          </a:p>
        </p:txBody>
      </p:sp>
    </p:spTree>
    <p:extLst>
      <p:ext uri="{BB962C8B-B14F-4D97-AF65-F5344CB8AC3E}">
        <p14:creationId xmlns:p14="http://schemas.microsoft.com/office/powerpoint/2010/main" val="4016511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DAC6-B3AA-58BD-5F7B-8CDA19E49D8B}"/>
              </a:ext>
            </a:extLst>
          </p:cNvPr>
          <p:cNvSpPr>
            <a:spLocks noGrp="1"/>
          </p:cNvSpPr>
          <p:nvPr>
            <p:ph type="title"/>
          </p:nvPr>
        </p:nvSpPr>
        <p:spPr/>
        <p:txBody>
          <a:bodyPr/>
          <a:lstStyle/>
          <a:p>
            <a:r>
              <a:rPr lang="en-GB" dirty="0"/>
              <a:t>Assumptions</a:t>
            </a:r>
          </a:p>
        </p:txBody>
      </p:sp>
      <p:sp>
        <p:nvSpPr>
          <p:cNvPr id="3" name="Content Placeholder 2">
            <a:extLst>
              <a:ext uri="{FF2B5EF4-FFF2-40B4-BE49-F238E27FC236}">
                <a16:creationId xmlns:a16="http://schemas.microsoft.com/office/drawing/2014/main" id="{909396BA-441B-90DE-CB0F-821531FE1BA3}"/>
              </a:ext>
            </a:extLst>
          </p:cNvPr>
          <p:cNvSpPr>
            <a:spLocks noGrp="1"/>
          </p:cNvSpPr>
          <p:nvPr>
            <p:ph idx="1"/>
          </p:nvPr>
        </p:nvSpPr>
        <p:spPr/>
        <p:txBody>
          <a:bodyPr/>
          <a:lstStyle/>
          <a:p>
            <a:pPr>
              <a:buNone/>
            </a:pPr>
            <a:r>
              <a:rPr lang="en-GB" dirty="0"/>
              <a:t>We’re assuming you already have:</a:t>
            </a:r>
          </a:p>
          <a:p>
            <a:pPr>
              <a:buNone/>
            </a:pPr>
            <a:r>
              <a:rPr lang="en-GB" b="1" dirty="0"/>
              <a:t>React or Angular experience</a:t>
            </a:r>
          </a:p>
          <a:p>
            <a:pPr>
              <a:buFont typeface="Arial" panose="020B0604020202020204" pitchFamily="34" charset="0"/>
              <a:buChar char="•"/>
            </a:pPr>
            <a:r>
              <a:rPr lang="en-GB" dirty="0"/>
              <a:t>You’re comfortable building apps in your chosen framework</a:t>
            </a:r>
          </a:p>
          <a:p>
            <a:pPr>
              <a:buNone/>
            </a:pPr>
            <a:r>
              <a:rPr lang="en-GB" b="1" dirty="0"/>
              <a:t>JavaScript or TypeScript fluency</a:t>
            </a:r>
          </a:p>
          <a:p>
            <a:pPr>
              <a:buFont typeface="Arial" panose="020B0604020202020204" pitchFamily="34" charset="0"/>
              <a:buChar char="•"/>
            </a:pPr>
            <a:r>
              <a:rPr lang="en-GB" dirty="0"/>
              <a:t>You can read, write, and reason about modern JS/TS</a:t>
            </a:r>
          </a:p>
          <a:p>
            <a:pPr>
              <a:buNone/>
            </a:pPr>
            <a:r>
              <a:rPr lang="en-GB" b="1" dirty="0"/>
              <a:t>Basic CLI and Git usage</a:t>
            </a:r>
          </a:p>
          <a:p>
            <a:pPr>
              <a:buFont typeface="Arial" panose="020B0604020202020204" pitchFamily="34" charset="0"/>
              <a:buChar char="•"/>
            </a:pPr>
            <a:r>
              <a:rPr lang="en-GB" dirty="0"/>
              <a:t>You’ve cloned a repo, run commands, and committed code</a:t>
            </a:r>
          </a:p>
          <a:p>
            <a:endParaRPr lang="en-GB" dirty="0"/>
          </a:p>
        </p:txBody>
      </p:sp>
    </p:spTree>
    <p:extLst>
      <p:ext uri="{BB962C8B-B14F-4D97-AF65-F5344CB8AC3E}">
        <p14:creationId xmlns:p14="http://schemas.microsoft.com/office/powerpoint/2010/main" val="3541226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CFD9-E336-0930-FD67-42C61FDD034E}"/>
              </a:ext>
            </a:extLst>
          </p:cNvPr>
          <p:cNvSpPr>
            <a:spLocks noGrp="1"/>
          </p:cNvSpPr>
          <p:nvPr>
            <p:ph type="title"/>
          </p:nvPr>
        </p:nvSpPr>
        <p:spPr/>
        <p:txBody>
          <a:bodyPr/>
          <a:lstStyle/>
          <a:p>
            <a:r>
              <a:rPr lang="en-GB" dirty="0"/>
              <a:t>Introductions</a:t>
            </a:r>
          </a:p>
        </p:txBody>
      </p:sp>
      <p:sp>
        <p:nvSpPr>
          <p:cNvPr id="3" name="Content Placeholder 2">
            <a:extLst>
              <a:ext uri="{FF2B5EF4-FFF2-40B4-BE49-F238E27FC236}">
                <a16:creationId xmlns:a16="http://schemas.microsoft.com/office/drawing/2014/main" id="{D7220EFF-6882-3755-9045-A58CD25BE993}"/>
              </a:ext>
            </a:extLst>
          </p:cNvPr>
          <p:cNvSpPr>
            <a:spLocks noGrp="1"/>
          </p:cNvSpPr>
          <p:nvPr>
            <p:ph idx="1"/>
          </p:nvPr>
        </p:nvSpPr>
        <p:spPr/>
        <p:txBody>
          <a:bodyPr/>
          <a:lstStyle/>
          <a:p>
            <a:pPr>
              <a:buNone/>
            </a:pPr>
            <a:r>
              <a:rPr lang="en-GB" dirty="0"/>
              <a:t>When it’s your turn, share:</a:t>
            </a:r>
          </a:p>
          <a:p>
            <a:pPr>
              <a:buNone/>
            </a:pPr>
            <a:r>
              <a:rPr lang="en-GB" b="1" dirty="0"/>
              <a:t>Your name and current role</a:t>
            </a:r>
          </a:p>
          <a:p>
            <a:pPr>
              <a:buNone/>
            </a:pPr>
            <a:r>
              <a:rPr lang="en-GB" b="1" dirty="0"/>
              <a:t>Your experience with:</a:t>
            </a:r>
          </a:p>
          <a:p>
            <a:pPr>
              <a:buFont typeface="Arial" panose="020B0604020202020204" pitchFamily="34" charset="0"/>
              <a:buChar char="•"/>
            </a:pPr>
            <a:r>
              <a:rPr lang="en-GB" dirty="0"/>
              <a:t>React or Angular</a:t>
            </a:r>
          </a:p>
          <a:p>
            <a:pPr>
              <a:buFont typeface="Arial" panose="020B0604020202020204" pitchFamily="34" charset="0"/>
              <a:buChar char="•"/>
            </a:pPr>
            <a:r>
              <a:rPr lang="en-GB" dirty="0"/>
              <a:t>JavaScript/TypeScript</a:t>
            </a:r>
          </a:p>
          <a:p>
            <a:pPr>
              <a:buFont typeface="Arial" panose="020B0604020202020204" pitchFamily="34" charset="0"/>
              <a:buChar char="•"/>
            </a:pPr>
            <a:r>
              <a:rPr lang="en-GB" dirty="0"/>
              <a:t>Testing (any kind — unit, E2E, manual)</a:t>
            </a:r>
          </a:p>
          <a:p>
            <a:pPr marL="0" indent="0">
              <a:buNone/>
            </a:pPr>
            <a:r>
              <a:rPr lang="en-GB" b="1" dirty="0"/>
              <a:t>One thing you’re hoping to get from this course</a:t>
            </a:r>
          </a:p>
          <a:p>
            <a:endParaRPr lang="en-GB" dirty="0"/>
          </a:p>
        </p:txBody>
      </p:sp>
    </p:spTree>
    <p:extLst>
      <p:ext uri="{BB962C8B-B14F-4D97-AF65-F5344CB8AC3E}">
        <p14:creationId xmlns:p14="http://schemas.microsoft.com/office/powerpoint/2010/main" val="3069286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C0268-ACD4-F56F-78B5-1088A6F8774F}"/>
              </a:ext>
            </a:extLst>
          </p:cNvPr>
          <p:cNvSpPr>
            <a:spLocks noGrp="1"/>
          </p:cNvSpPr>
          <p:nvPr>
            <p:ph type="title"/>
          </p:nvPr>
        </p:nvSpPr>
        <p:spPr/>
        <p:txBody>
          <a:bodyPr/>
          <a:lstStyle/>
          <a:p>
            <a:r>
              <a:rPr lang="en-US" dirty="0"/>
              <a:t>Any Questions?</a:t>
            </a:r>
            <a:endParaRPr lang="en-GB" dirty="0"/>
          </a:p>
        </p:txBody>
      </p:sp>
      <p:sp>
        <p:nvSpPr>
          <p:cNvPr id="7" name="Rectangle 4">
            <a:extLst>
              <a:ext uri="{FF2B5EF4-FFF2-40B4-BE49-F238E27FC236}">
                <a16:creationId xmlns:a16="http://schemas.microsoft.com/office/drawing/2014/main" id="{51F809C8-AD4C-3E54-9467-5E17C00D5D31}"/>
              </a:ext>
            </a:extLst>
          </p:cNvPr>
          <p:cNvSpPr>
            <a:spLocks noGrp="1" noChangeArrowheads="1"/>
          </p:cNvSpPr>
          <p:nvPr>
            <p:ph idx="1"/>
          </p:nvPr>
        </p:nvSpPr>
        <p:spPr bwMode="auto">
          <a:xfrm>
            <a:off x="838200" y="1739139"/>
            <a:ext cx="808894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rPr>
              <a:t>Golden Rule:</a:t>
            </a:r>
            <a:br>
              <a:rPr kumimoji="0" lang="en-US" altLang="en-US" sz="3200" b="0" i="0" u="none" strike="noStrike" cap="none" normalizeH="0" baseline="0" dirty="0">
                <a:ln>
                  <a:noFill/>
                </a:ln>
                <a:solidFill>
                  <a:schemeClr val="tx1"/>
                </a:solidFill>
                <a:effectLst/>
              </a:rPr>
            </a:br>
            <a:r>
              <a:rPr kumimoji="0" lang="en-US" altLang="en-US" sz="3200" b="0" i="0" u="none" strike="noStrike" cap="none" normalizeH="0" baseline="0" dirty="0">
                <a:ln>
                  <a:noFill/>
                </a:ln>
                <a:solidFill>
                  <a:schemeClr val="tx1"/>
                </a:solidFill>
                <a:effectLst/>
              </a:rPr>
              <a:t>“There is no such thing as a stupid question.”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rPr>
              <a:t>Amendment:</a:t>
            </a:r>
            <a:br>
              <a:rPr kumimoji="0" lang="en-US" altLang="en-US" sz="3200" b="0" i="0" u="none" strike="noStrike" cap="none" normalizeH="0" baseline="0" dirty="0">
                <a:ln>
                  <a:noFill/>
                </a:ln>
                <a:solidFill>
                  <a:schemeClr val="tx1"/>
                </a:solidFill>
                <a:effectLst/>
              </a:rPr>
            </a:br>
            <a:r>
              <a:rPr kumimoji="0" lang="en-US" altLang="en-US" sz="3200" b="0" i="0" u="none" strike="noStrike" cap="none" normalizeH="0" baseline="0" dirty="0">
                <a:ln>
                  <a:noFill/>
                </a:ln>
                <a:solidFill>
                  <a:schemeClr val="tx1"/>
                </a:solidFill>
                <a:effectLst/>
              </a:rPr>
              <a:t>“… even when asked by the instructor.”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rPr>
              <a:t>Corollary:</a:t>
            </a:r>
            <a:br>
              <a:rPr kumimoji="0" lang="en-US" altLang="en-US" sz="3200" b="0" i="0" u="none" strike="noStrike" cap="none" normalizeH="0" baseline="0" dirty="0">
                <a:ln>
                  <a:noFill/>
                </a:ln>
                <a:solidFill>
                  <a:schemeClr val="tx1"/>
                </a:solidFill>
                <a:effectLst/>
              </a:rPr>
            </a:br>
            <a:r>
              <a:rPr kumimoji="0" lang="en-US" altLang="en-US" sz="3200" b="0" i="0" u="none" strike="noStrike" cap="none" normalizeH="0" baseline="0" dirty="0">
                <a:ln>
                  <a:noFill/>
                </a:ln>
                <a:solidFill>
                  <a:schemeClr val="tx1"/>
                </a:solidFill>
                <a:effectLst/>
              </a:rPr>
              <a:t>“A question never resides in a single mind.”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rPr>
              <a:t>Ask anytime. Speak up. Stay curious.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88516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3D98DD7F7D1B4CA343FFC9BA0D08F2" ma:contentTypeVersion="15" ma:contentTypeDescription="Create a new document." ma:contentTypeScope="" ma:versionID="e6ef55f059d3e2215bd6681b498f72ac">
  <xsd:schema xmlns:xsd="http://www.w3.org/2001/XMLSchema" xmlns:xs="http://www.w3.org/2001/XMLSchema" xmlns:p="http://schemas.microsoft.com/office/2006/metadata/properties" xmlns:ns2="913fe58e-060a-4373-b11d-b366e3be4652" xmlns:ns3="d9d04ef3-bcb7-4ae4-a62d-289c704a8497" targetNamespace="http://schemas.microsoft.com/office/2006/metadata/properties" ma:root="true" ma:fieldsID="890b4803125fe637530a946bbad28b5b" ns2:_="" ns3:_="">
    <xsd:import namespace="913fe58e-060a-4373-b11d-b366e3be4652"/>
    <xsd:import namespace="d9d04ef3-bcb7-4ae4-a62d-289c704a849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element ref="ns2:lcf76f155ced4ddcb4097134ff3c332f" minOccurs="0"/>
                <xsd:element ref="ns3:TaxCatchAll" minOccurs="0"/>
                <xsd:element ref="ns2:MediaServiceOCR"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3fe58e-060a-4373-b11d-b366e3be46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BillingMetadata" ma:index="22"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9d04ef3-bcb7-4ae4-a62d-289c704a849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418cb5f-0ed4-4140-b688-db7f9630287e}" ma:internalName="TaxCatchAll" ma:showField="CatchAllData" ma:web="d9d04ef3-bcb7-4ae4-a62d-289c704a849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9d04ef3-bcb7-4ae4-a62d-289c704a8497" xsi:nil="true"/>
    <lcf76f155ced4ddcb4097134ff3c332f xmlns="913fe58e-060a-4373-b11d-b366e3be465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0F11EE0-1595-4C7A-9D31-14637989577E}"/>
</file>

<file path=customXml/itemProps2.xml><?xml version="1.0" encoding="utf-8"?>
<ds:datastoreItem xmlns:ds="http://schemas.openxmlformats.org/officeDocument/2006/customXml" ds:itemID="{72A6ECAE-0B46-4376-BF7D-3B0C0A0DC399}"/>
</file>

<file path=customXml/itemProps3.xml><?xml version="1.0" encoding="utf-8"?>
<ds:datastoreItem xmlns:ds="http://schemas.openxmlformats.org/officeDocument/2006/customXml" ds:itemID="{36421A8C-0234-46AD-A0F5-18E1B89B9018}"/>
</file>

<file path=docProps/app.xml><?xml version="1.0" encoding="utf-8"?>
<Properties xmlns="http://schemas.openxmlformats.org/officeDocument/2006/extended-properties" xmlns:vt="http://schemas.openxmlformats.org/officeDocument/2006/docPropsVTypes">
  <TotalTime>1657</TotalTime>
  <Words>12679</Words>
  <Application>Microsoft Office PowerPoint</Application>
  <PresentationFormat>Widescreen</PresentationFormat>
  <Paragraphs>1593</Paragraphs>
  <Slides>64</Slides>
  <Notes>63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Aptos</vt:lpstr>
      <vt:lpstr>Aptos Display</vt:lpstr>
      <vt:lpstr>Aptos Mono</vt:lpstr>
      <vt:lpstr>Arial</vt:lpstr>
      <vt:lpstr>Office Theme</vt:lpstr>
      <vt:lpstr>Test-Driven Development</vt:lpstr>
      <vt:lpstr>Overview</vt:lpstr>
      <vt:lpstr>Administration</vt:lpstr>
      <vt:lpstr>Course Delivery</vt:lpstr>
      <vt:lpstr>Training Experience</vt:lpstr>
      <vt:lpstr>Workshop Outcomes</vt:lpstr>
      <vt:lpstr>Assumptions</vt:lpstr>
      <vt:lpstr>Introductions</vt:lpstr>
      <vt:lpstr>Any Questions?</vt:lpstr>
      <vt:lpstr>TDD</vt:lpstr>
      <vt:lpstr>What’s the Problem?</vt:lpstr>
      <vt:lpstr>TDD – An Approach – A Philosophy</vt:lpstr>
      <vt:lpstr>Tests → Development</vt:lpstr>
      <vt:lpstr>Test Coverage – Test After Approach</vt:lpstr>
      <vt:lpstr>Test Coverage – Test Before Approach</vt:lpstr>
      <vt:lpstr>TDD Lifecycle</vt:lpstr>
      <vt:lpstr>Source of Test Data</vt:lpstr>
      <vt:lpstr>Upgrade Scenario</vt:lpstr>
      <vt:lpstr>Requirements Hierarchy</vt:lpstr>
      <vt:lpstr>So where is the Unit Test?</vt:lpstr>
      <vt:lpstr>Structure of Tests</vt:lpstr>
      <vt:lpstr>QuickLab 1: Stepper Component</vt:lpstr>
      <vt:lpstr>TDD Takeaways</vt:lpstr>
      <vt:lpstr>Anatomy of a Unit Test</vt:lpstr>
      <vt:lpstr>Code Examples</vt:lpstr>
      <vt:lpstr>Qualities of a good Unit Test</vt:lpstr>
      <vt:lpstr>Implementation Example</vt:lpstr>
      <vt:lpstr>What is Snapshot Testing?</vt:lpstr>
      <vt:lpstr>Example React Snapshot</vt:lpstr>
      <vt:lpstr>Interaction Testing</vt:lpstr>
      <vt:lpstr>Interaction Test Examples</vt:lpstr>
      <vt:lpstr>CUT and its Dependents</vt:lpstr>
      <vt:lpstr>QuickLab 2: Contact Form</vt:lpstr>
      <vt:lpstr>QuickLab 3: Modal</vt:lpstr>
      <vt:lpstr>Dependents Takeaway</vt:lpstr>
      <vt:lpstr>Test Doubles</vt:lpstr>
      <vt:lpstr>Test doubles types</vt:lpstr>
      <vt:lpstr>The Importance of Test Isolation</vt:lpstr>
      <vt:lpstr>Stubs – The problem</vt:lpstr>
      <vt:lpstr>Stubs – The solution</vt:lpstr>
      <vt:lpstr>QuickLab 4: File Loader</vt:lpstr>
      <vt:lpstr>Stubs - Takeaways</vt:lpstr>
      <vt:lpstr>Test Doubles and Verification Testing</vt:lpstr>
      <vt:lpstr>Spy Object</vt:lpstr>
      <vt:lpstr>Spying with Jest</vt:lpstr>
      <vt:lpstr>Mock Objects</vt:lpstr>
      <vt:lpstr>Mocks for Verification</vt:lpstr>
      <vt:lpstr>QuickLab 5: Save Button / User Form</vt:lpstr>
      <vt:lpstr>Mocking Objects Takeaway</vt:lpstr>
      <vt:lpstr>Testing Async Behaviour in Components</vt:lpstr>
      <vt:lpstr>Async Testing Examples</vt:lpstr>
      <vt:lpstr>QuickLabs 6: User List</vt:lpstr>
      <vt:lpstr>Testing Route-Driven Components</vt:lpstr>
      <vt:lpstr>Route-Driven Test Example</vt:lpstr>
      <vt:lpstr>Testing Custom Logic</vt:lpstr>
      <vt:lpstr>Logic Testing Examples</vt:lpstr>
      <vt:lpstr>QuickLabs 7: Navigation Menu</vt:lpstr>
      <vt:lpstr>Untestable Code</vt:lpstr>
      <vt:lpstr>What is Untestable Code?</vt:lpstr>
      <vt:lpstr>What is a Contract?</vt:lpstr>
      <vt:lpstr>Designing Code That’s Easy to Test</vt:lpstr>
      <vt:lpstr>Mini Project: To-Do List using TDD</vt:lpstr>
      <vt:lpstr>Conclusion</vt:lpstr>
      <vt:lpstr>Feedback and 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Cameron Guthrie</dc:creator>
  <cp:lastModifiedBy>Guthrie, Cameron</cp:lastModifiedBy>
  <cp:revision>42</cp:revision>
  <dcterms:created xsi:type="dcterms:W3CDTF">2025-05-06T15:23:59Z</dcterms:created>
  <dcterms:modified xsi:type="dcterms:W3CDTF">2025-05-09T14:11:26Z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0x010100273D98DD7F7D1B4CA343FFC9BA0D08F2</vt:lpwstr>
  </property>
</Properties>
</file>