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478" r:id="rId2"/>
    <p:sldId id="413" r:id="rId3"/>
    <p:sldId id="414" r:id="rId4"/>
    <p:sldId id="417" r:id="rId5"/>
    <p:sldId id="419" r:id="rId6"/>
    <p:sldId id="420" r:id="rId7"/>
    <p:sldId id="421" r:id="rId8"/>
    <p:sldId id="422" r:id="rId9"/>
    <p:sldId id="423" r:id="rId10"/>
    <p:sldId id="4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A0918A80-5411-42DA-A3CE-204E02B24FCC}">
          <p14:sldIdLst>
            <p14:sldId id="298"/>
            <p14:sldId id="338"/>
            <p14:sldId id="299"/>
            <p14:sldId id="324"/>
            <p14:sldId id="332"/>
            <p14:sldId id="331"/>
            <p14:sldId id="333"/>
            <p14:sldId id="339"/>
            <p14:sldId id="302"/>
            <p14:sldId id="326"/>
            <p14:sldId id="341"/>
            <p14:sldId id="327"/>
            <p14:sldId id="328"/>
            <p14:sldId id="301"/>
            <p14:sldId id="340"/>
            <p14:sldId id="256"/>
            <p14:sldId id="325"/>
            <p14:sldId id="257"/>
            <p14:sldId id="258"/>
            <p14:sldId id="329"/>
            <p14:sldId id="274"/>
            <p14:sldId id="330"/>
            <p14:sldId id="259"/>
            <p14:sldId id="260"/>
            <p14:sldId id="261"/>
            <p14:sldId id="263"/>
            <p14:sldId id="262"/>
            <p14:sldId id="264"/>
            <p14:sldId id="265"/>
            <p14:sldId id="266"/>
            <p14:sldId id="267"/>
            <p14:sldId id="268"/>
            <p14:sldId id="269"/>
            <p14:sldId id="270"/>
            <p14:sldId id="271"/>
            <p14:sldId id="272"/>
            <p14:sldId id="273"/>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303"/>
            <p14:sldId id="304"/>
            <p14:sldId id="305"/>
            <p14:sldId id="306"/>
            <p14:sldId id="307"/>
            <p14:sldId id="308"/>
            <p14:sldId id="309"/>
            <p14:sldId id="311"/>
            <p14:sldId id="310"/>
            <p14:sldId id="312"/>
            <p14:sldId id="313"/>
            <p14:sldId id="314"/>
            <p14:sldId id="315"/>
            <p14:sldId id="316"/>
            <p14:sldId id="317"/>
            <p14:sldId id="321"/>
            <p14:sldId id="318"/>
            <p14:sldId id="319"/>
            <p14:sldId id="322"/>
            <p14:sldId id="323"/>
            <p14:sldId id="335"/>
            <p14:sldId id="334"/>
            <p14:sldId id="320"/>
            <p14:sldId id="336"/>
            <p14:sldId id="33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3871" autoAdjust="0"/>
  </p:normalViewPr>
  <p:slideViewPr>
    <p:cSldViewPr snapToGrid="0">
      <p:cViewPr varScale="1">
        <p:scale>
          <a:sx n="61" d="100"/>
          <a:sy n="61" d="100"/>
        </p:scale>
        <p:origin x="-1032" y="-78"/>
      </p:cViewPr>
      <p:guideLst>
        <p:guide orient="horz" pos="2160"/>
        <p:guide pos="3840"/>
      </p:guideLst>
    </p:cSldViewPr>
  </p:slideViewPr>
  <p:outlineViewPr>
    <p:cViewPr>
      <p:scale>
        <a:sx n="33" d="100"/>
        <a:sy n="33" d="100"/>
      </p:scale>
      <p:origin x="0" y="4764"/>
    </p:cViewPr>
  </p:outlineViewPr>
  <p:notesTextViewPr>
    <p:cViewPr>
      <p:scale>
        <a:sx n="1" d="1"/>
        <a:sy n="1" d="1"/>
      </p:scale>
      <p:origin x="0" y="0"/>
    </p:cViewPr>
  </p:notesTextViewPr>
  <p:sorterViewPr>
    <p:cViewPr>
      <p:scale>
        <a:sx n="66" d="100"/>
        <a:sy n="66" d="100"/>
      </p:scale>
      <p:origin x="0" y="897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599BC-0A42-411D-B078-EE68022B8F51}" type="datetimeFigureOut">
              <a:rPr lang="en-US" smtClean="0"/>
              <a:pPr/>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6CE98-B3CF-436F-93C0-79470F74AD5D}" type="slidenum">
              <a:rPr lang="en-US" smtClean="0"/>
              <a:pPr/>
              <a:t>‹#›</a:t>
            </a:fld>
            <a:endParaRPr lang="en-US"/>
          </a:p>
        </p:txBody>
      </p:sp>
    </p:spTree>
    <p:extLst>
      <p:ext uri="{BB962C8B-B14F-4D97-AF65-F5344CB8AC3E}">
        <p14:creationId xmlns:p14="http://schemas.microsoft.com/office/powerpoint/2010/main" xmlns="" val="92445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Welcome </a:t>
            </a:r>
            <a:r>
              <a:rPr lang="en-US" baseline="0" dirty="0" smtClean="0"/>
              <a:t>to selenium training session. </a:t>
            </a:r>
          </a:p>
          <a:p>
            <a:r>
              <a:rPr lang="en-US" baseline="0" dirty="0" smtClean="0"/>
              <a:t>Selenium is a software test automation tool. Is it the only test automation tool in the market? No. There are many. Which are the </a:t>
            </a:r>
            <a:r>
              <a:rPr lang="en-US" baseline="0" dirty="0" err="1" smtClean="0"/>
              <a:t>others?UFT</a:t>
            </a:r>
            <a:r>
              <a:rPr lang="en-US" baseline="0" dirty="0" smtClean="0"/>
              <a:t>(QTP), </a:t>
            </a:r>
            <a:r>
              <a:rPr lang="en-US" baseline="0" dirty="0" err="1" smtClean="0"/>
              <a:t>TestComplete</a:t>
            </a:r>
            <a:r>
              <a:rPr lang="en-US" baseline="0" dirty="0" smtClean="0"/>
              <a:t>, RFT.  Then, </a:t>
            </a:r>
            <a:r>
              <a:rPr lang="en-US" baseline="0" dirty="0" err="1" smtClean="0"/>
              <a:t>whats</a:t>
            </a:r>
            <a:r>
              <a:rPr lang="en-US" baseline="0" dirty="0" smtClean="0"/>
              <a:t> the importance of Selenium? Statistics from industry show that Selenium is the most widely used test automation tool in the market. What could be the reason? It’s the most stable and efficient test automation tool.  What is the cost? Its free tool. It an open source tool too.</a:t>
            </a:r>
            <a:endParaRPr lang="en-US" dirty="0"/>
          </a:p>
        </p:txBody>
      </p:sp>
      <p:sp>
        <p:nvSpPr>
          <p:cNvPr id="4" name="Slide Number Placeholder 3"/>
          <p:cNvSpPr>
            <a:spLocks noGrp="1"/>
          </p:cNvSpPr>
          <p:nvPr>
            <p:ph type="sldNum" sz="quarter" idx="10"/>
          </p:nvPr>
        </p:nvSpPr>
        <p:spPr/>
        <p:txBody>
          <a:bodyPr/>
          <a:lstStyle/>
          <a:p>
            <a:fld id="{E556CE98-B3CF-436F-93C0-79470F74AD5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56CE98-B3CF-436F-93C0-79470F74AD5D}"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5DEB19-6F14-4CA5-BE51-8AF785CB9F66}" type="datetime1">
              <a:rPr lang="en-US" smtClean="0"/>
              <a:pPr/>
              <a:t>1/20/2019</a:t>
            </a:fld>
            <a:endParaRPr lang="en-US"/>
          </a:p>
        </p:txBody>
      </p:sp>
      <p:sp>
        <p:nvSpPr>
          <p:cNvPr id="5" name="Footer Placeholder 4"/>
          <p:cNvSpPr>
            <a:spLocks noGrp="1"/>
          </p:cNvSpPr>
          <p:nvPr>
            <p:ph type="ftr" sz="quarter" idx="11"/>
          </p:nvPr>
        </p:nvSpPr>
        <p:spPr/>
        <p:txBody>
          <a:bodyPr/>
          <a:lstStyle/>
          <a:p>
            <a:r>
              <a:rPr lang="en-US" smtClean="0"/>
              <a:t>www.qaguru.ca</a:t>
            </a:r>
            <a:endParaRPr lang="en-US"/>
          </a:p>
        </p:txBody>
      </p:sp>
      <p:sp>
        <p:nvSpPr>
          <p:cNvPr id="6" name="Slide Number Placeholder 5"/>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18897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BEF54-5DD0-45B5-8738-EFB1B24863BB}" type="datetime1">
              <a:rPr lang="en-US" smtClean="0"/>
              <a:pPr/>
              <a:t>1/20/2019</a:t>
            </a:fld>
            <a:endParaRPr lang="en-US"/>
          </a:p>
        </p:txBody>
      </p:sp>
      <p:sp>
        <p:nvSpPr>
          <p:cNvPr id="5" name="Footer Placeholder 4"/>
          <p:cNvSpPr>
            <a:spLocks noGrp="1"/>
          </p:cNvSpPr>
          <p:nvPr>
            <p:ph type="ftr" sz="quarter" idx="11"/>
          </p:nvPr>
        </p:nvSpPr>
        <p:spPr/>
        <p:txBody>
          <a:bodyPr/>
          <a:lstStyle/>
          <a:p>
            <a:r>
              <a:rPr lang="en-US" smtClean="0"/>
              <a:t>www.qaguru.ca</a:t>
            </a:r>
            <a:endParaRPr lang="en-US"/>
          </a:p>
        </p:txBody>
      </p:sp>
      <p:sp>
        <p:nvSpPr>
          <p:cNvPr id="6" name="Slide Number Placeholder 5"/>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404613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01848-7FA9-421D-8034-1C08A8C5A825}" type="datetime1">
              <a:rPr lang="en-US" smtClean="0"/>
              <a:pPr/>
              <a:t>1/20/2019</a:t>
            </a:fld>
            <a:endParaRPr lang="en-US"/>
          </a:p>
        </p:txBody>
      </p:sp>
      <p:sp>
        <p:nvSpPr>
          <p:cNvPr id="5" name="Footer Placeholder 4"/>
          <p:cNvSpPr>
            <a:spLocks noGrp="1"/>
          </p:cNvSpPr>
          <p:nvPr>
            <p:ph type="ftr" sz="quarter" idx="11"/>
          </p:nvPr>
        </p:nvSpPr>
        <p:spPr/>
        <p:txBody>
          <a:bodyPr/>
          <a:lstStyle/>
          <a:p>
            <a:r>
              <a:rPr lang="en-US" smtClean="0"/>
              <a:t>www.qaguru.ca</a:t>
            </a:r>
            <a:endParaRPr lang="en-US"/>
          </a:p>
        </p:txBody>
      </p:sp>
      <p:sp>
        <p:nvSpPr>
          <p:cNvPr id="6" name="Slide Number Placeholder 5"/>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268291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06BF7-FF5C-4EAE-83B6-132D2117F4DB}" type="datetime1">
              <a:rPr lang="en-US" smtClean="0"/>
              <a:pPr/>
              <a:t>1/20/2019</a:t>
            </a:fld>
            <a:endParaRPr lang="en-US"/>
          </a:p>
        </p:txBody>
      </p:sp>
      <p:sp>
        <p:nvSpPr>
          <p:cNvPr id="5" name="Footer Placeholder 4"/>
          <p:cNvSpPr>
            <a:spLocks noGrp="1"/>
          </p:cNvSpPr>
          <p:nvPr>
            <p:ph type="ftr" sz="quarter" idx="11"/>
          </p:nvPr>
        </p:nvSpPr>
        <p:spPr/>
        <p:txBody>
          <a:bodyPr/>
          <a:lstStyle/>
          <a:p>
            <a:r>
              <a:rPr lang="en-US" smtClean="0"/>
              <a:t>www.qaguru.ca</a:t>
            </a:r>
            <a:endParaRPr lang="en-US"/>
          </a:p>
        </p:txBody>
      </p:sp>
      <p:sp>
        <p:nvSpPr>
          <p:cNvPr id="6" name="Slide Number Placeholder 5"/>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144902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F4FAF-5FC3-45E3-98AA-04F87DFB4857}" type="datetime1">
              <a:rPr lang="en-US" smtClean="0"/>
              <a:pPr/>
              <a:t>1/20/2019</a:t>
            </a:fld>
            <a:endParaRPr lang="en-US"/>
          </a:p>
        </p:txBody>
      </p:sp>
      <p:sp>
        <p:nvSpPr>
          <p:cNvPr id="5" name="Footer Placeholder 4"/>
          <p:cNvSpPr>
            <a:spLocks noGrp="1"/>
          </p:cNvSpPr>
          <p:nvPr>
            <p:ph type="ftr" sz="quarter" idx="11"/>
          </p:nvPr>
        </p:nvSpPr>
        <p:spPr/>
        <p:txBody>
          <a:bodyPr/>
          <a:lstStyle/>
          <a:p>
            <a:r>
              <a:rPr lang="en-US" smtClean="0"/>
              <a:t>www.qaguru.ca</a:t>
            </a:r>
            <a:endParaRPr lang="en-US"/>
          </a:p>
        </p:txBody>
      </p:sp>
      <p:sp>
        <p:nvSpPr>
          <p:cNvPr id="6" name="Slide Number Placeholder 5"/>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354939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070891-65DA-4CD8-ACBA-165221F6D3E4}" type="datetime1">
              <a:rPr lang="en-US" smtClean="0"/>
              <a:pPr/>
              <a:t>1/20/2019</a:t>
            </a:fld>
            <a:endParaRPr lang="en-US"/>
          </a:p>
        </p:txBody>
      </p:sp>
      <p:sp>
        <p:nvSpPr>
          <p:cNvPr id="6" name="Footer Placeholder 5"/>
          <p:cNvSpPr>
            <a:spLocks noGrp="1"/>
          </p:cNvSpPr>
          <p:nvPr>
            <p:ph type="ftr" sz="quarter" idx="11"/>
          </p:nvPr>
        </p:nvSpPr>
        <p:spPr/>
        <p:txBody>
          <a:bodyPr/>
          <a:lstStyle/>
          <a:p>
            <a:r>
              <a:rPr lang="en-US" smtClean="0"/>
              <a:t>www.qaguru.ca</a:t>
            </a:r>
            <a:endParaRPr lang="en-US"/>
          </a:p>
        </p:txBody>
      </p:sp>
      <p:sp>
        <p:nvSpPr>
          <p:cNvPr id="7" name="Slide Number Placeholder 6"/>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269991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5BB22F-C359-45F1-8A68-3C9C996FE8D3}" type="datetime1">
              <a:rPr lang="en-US" smtClean="0"/>
              <a:pPr/>
              <a:t>1/20/2019</a:t>
            </a:fld>
            <a:endParaRPr lang="en-US"/>
          </a:p>
        </p:txBody>
      </p:sp>
      <p:sp>
        <p:nvSpPr>
          <p:cNvPr id="8" name="Footer Placeholder 7"/>
          <p:cNvSpPr>
            <a:spLocks noGrp="1"/>
          </p:cNvSpPr>
          <p:nvPr>
            <p:ph type="ftr" sz="quarter" idx="11"/>
          </p:nvPr>
        </p:nvSpPr>
        <p:spPr/>
        <p:txBody>
          <a:bodyPr/>
          <a:lstStyle/>
          <a:p>
            <a:r>
              <a:rPr lang="en-US" smtClean="0"/>
              <a:t>www.qaguru.ca</a:t>
            </a:r>
            <a:endParaRPr lang="en-US"/>
          </a:p>
        </p:txBody>
      </p:sp>
      <p:sp>
        <p:nvSpPr>
          <p:cNvPr id="9" name="Slide Number Placeholder 8"/>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308538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63A10-0A31-469A-A6DE-36324968B74F}" type="datetime1">
              <a:rPr lang="en-US" smtClean="0"/>
              <a:pPr/>
              <a:t>1/20/2019</a:t>
            </a:fld>
            <a:endParaRPr lang="en-US"/>
          </a:p>
        </p:txBody>
      </p:sp>
      <p:sp>
        <p:nvSpPr>
          <p:cNvPr id="4" name="Footer Placeholder 3"/>
          <p:cNvSpPr>
            <a:spLocks noGrp="1"/>
          </p:cNvSpPr>
          <p:nvPr>
            <p:ph type="ftr" sz="quarter" idx="11"/>
          </p:nvPr>
        </p:nvSpPr>
        <p:spPr/>
        <p:txBody>
          <a:bodyPr/>
          <a:lstStyle/>
          <a:p>
            <a:r>
              <a:rPr lang="en-US" smtClean="0"/>
              <a:t>www.qaguru.ca</a:t>
            </a:r>
            <a:endParaRPr lang="en-US"/>
          </a:p>
        </p:txBody>
      </p:sp>
      <p:sp>
        <p:nvSpPr>
          <p:cNvPr id="5" name="Slide Number Placeholder 4"/>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56509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397F2-D03C-457E-B15F-557C0DD257AC}" type="datetime1">
              <a:rPr lang="en-US" smtClean="0"/>
              <a:pPr/>
              <a:t>1/20/2019</a:t>
            </a:fld>
            <a:endParaRPr lang="en-US"/>
          </a:p>
        </p:txBody>
      </p:sp>
      <p:sp>
        <p:nvSpPr>
          <p:cNvPr id="3" name="Footer Placeholder 2"/>
          <p:cNvSpPr>
            <a:spLocks noGrp="1"/>
          </p:cNvSpPr>
          <p:nvPr>
            <p:ph type="ftr" sz="quarter" idx="11"/>
          </p:nvPr>
        </p:nvSpPr>
        <p:spPr/>
        <p:txBody>
          <a:bodyPr/>
          <a:lstStyle/>
          <a:p>
            <a:r>
              <a:rPr lang="en-US" smtClean="0"/>
              <a:t>www.qaguru.ca</a:t>
            </a:r>
            <a:endParaRPr lang="en-US"/>
          </a:p>
        </p:txBody>
      </p:sp>
      <p:sp>
        <p:nvSpPr>
          <p:cNvPr id="4" name="Slide Number Placeholder 3"/>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2943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2AADFD-5F68-43E2-A170-6FAB39FCDE5B}" type="datetime1">
              <a:rPr lang="en-US" smtClean="0"/>
              <a:pPr/>
              <a:t>1/20/2019</a:t>
            </a:fld>
            <a:endParaRPr lang="en-US"/>
          </a:p>
        </p:txBody>
      </p:sp>
      <p:sp>
        <p:nvSpPr>
          <p:cNvPr id="6" name="Footer Placeholder 5"/>
          <p:cNvSpPr>
            <a:spLocks noGrp="1"/>
          </p:cNvSpPr>
          <p:nvPr>
            <p:ph type="ftr" sz="quarter" idx="11"/>
          </p:nvPr>
        </p:nvSpPr>
        <p:spPr/>
        <p:txBody>
          <a:bodyPr/>
          <a:lstStyle/>
          <a:p>
            <a:r>
              <a:rPr lang="en-US" smtClean="0"/>
              <a:t>www.qaguru.ca</a:t>
            </a:r>
            <a:endParaRPr lang="en-US"/>
          </a:p>
        </p:txBody>
      </p:sp>
      <p:sp>
        <p:nvSpPr>
          <p:cNvPr id="7" name="Slide Number Placeholder 6"/>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380806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F9DC4-0D3E-469F-B95D-A14D4CDDFA94}" type="datetime1">
              <a:rPr lang="en-US" smtClean="0"/>
              <a:pPr/>
              <a:t>1/20/2019</a:t>
            </a:fld>
            <a:endParaRPr lang="en-US"/>
          </a:p>
        </p:txBody>
      </p:sp>
      <p:sp>
        <p:nvSpPr>
          <p:cNvPr id="6" name="Footer Placeholder 5"/>
          <p:cNvSpPr>
            <a:spLocks noGrp="1"/>
          </p:cNvSpPr>
          <p:nvPr>
            <p:ph type="ftr" sz="quarter" idx="11"/>
          </p:nvPr>
        </p:nvSpPr>
        <p:spPr/>
        <p:txBody>
          <a:bodyPr/>
          <a:lstStyle/>
          <a:p>
            <a:r>
              <a:rPr lang="en-US" smtClean="0"/>
              <a:t>www.qaguru.ca</a:t>
            </a:r>
            <a:endParaRPr lang="en-US"/>
          </a:p>
        </p:txBody>
      </p:sp>
      <p:sp>
        <p:nvSpPr>
          <p:cNvPr id="7" name="Slide Number Placeholder 6"/>
          <p:cNvSpPr>
            <a:spLocks noGrp="1"/>
          </p:cNvSpPr>
          <p:nvPr>
            <p:ph type="sldNum" sz="quarter" idx="12"/>
          </p:nvPr>
        </p:nvSpPr>
        <p:spPr/>
        <p:txBody>
          <a:body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352073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F1116-12ED-455E-876D-9157FFC24278}" type="datetime1">
              <a:rPr lang="en-US" smtClean="0"/>
              <a:pPr/>
              <a:t>1/20/2019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www.qaguru.ca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D20EB-FB56-42C5-8FD7-5068E9CD9DC2}" type="slidenum">
              <a:rPr lang="en-US" smtClean="0"/>
              <a:pPr/>
              <a:t>‹#›</a:t>
            </a:fld>
            <a:endParaRPr lang="en-US"/>
          </a:p>
        </p:txBody>
      </p:sp>
    </p:spTree>
    <p:extLst>
      <p:ext uri="{BB962C8B-B14F-4D97-AF65-F5344CB8AC3E}">
        <p14:creationId xmlns:p14="http://schemas.microsoft.com/office/powerpoint/2010/main" xmlns="" val="168404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qaguru.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111" y="1972589"/>
            <a:ext cx="10218821" cy="2387600"/>
          </a:xfrm>
        </p:spPr>
        <p:txBody>
          <a:bodyPr>
            <a:normAutofit fontScale="90000"/>
          </a:bodyPr>
          <a:lstStyle/>
          <a:p>
            <a:r>
              <a:rPr lang="en-US" b="1" dirty="0" smtClean="0">
                <a:latin typeface="Algerian" pitchFamily="82" charset="0"/>
              </a:rPr>
              <a:t>Selenium  </a:t>
            </a:r>
            <a:r>
              <a:rPr lang="en-US" b="1" dirty="0" err="1" smtClean="0">
                <a:latin typeface="Algerian" pitchFamily="82" charset="0"/>
              </a:rPr>
              <a:t>Webdriver</a:t>
            </a:r>
            <a:r>
              <a:rPr lang="en-US" b="1" dirty="0" smtClean="0">
                <a:latin typeface="Algerian" pitchFamily="82" charset="0"/>
              </a:rPr>
              <a:t> </a:t>
            </a:r>
            <a:br>
              <a:rPr lang="en-US" b="1" dirty="0" smtClean="0">
                <a:latin typeface="Algerian" pitchFamily="82" charset="0"/>
              </a:rPr>
            </a:br>
            <a:r>
              <a:rPr lang="en-US" b="1" dirty="0" smtClean="0">
                <a:latin typeface="Algerian" pitchFamily="82" charset="0"/>
              </a:rPr>
              <a:t>with </a:t>
            </a:r>
            <a:br>
              <a:rPr lang="en-US" b="1" dirty="0" smtClean="0">
                <a:latin typeface="Algerian" pitchFamily="82" charset="0"/>
              </a:rPr>
            </a:br>
            <a:r>
              <a:rPr lang="en-US" b="1" dirty="0" smtClean="0">
                <a:latin typeface="Algerian" pitchFamily="82" charset="0"/>
              </a:rPr>
              <a:t>Java</a:t>
            </a:r>
            <a:br>
              <a:rPr lang="en-US" b="1" dirty="0" smtClean="0">
                <a:latin typeface="Algerian" pitchFamily="82" charset="0"/>
              </a:rPr>
            </a:br>
            <a:endParaRPr lang="en-US" b="1" dirty="0">
              <a:latin typeface="Algerian" pitchFamily="82" charset="0"/>
            </a:endParaRPr>
          </a:p>
        </p:txBody>
      </p:sp>
      <p:grpSp>
        <p:nvGrpSpPr>
          <p:cNvPr id="2" name="Group 2"/>
          <p:cNvGrpSpPr>
            <a:grpSpLocks/>
          </p:cNvGrpSpPr>
          <p:nvPr/>
        </p:nvGrpSpPr>
        <p:grpSpPr bwMode="auto">
          <a:xfrm>
            <a:off x="7297891" y="4852730"/>
            <a:ext cx="4717632" cy="1884947"/>
            <a:chOff x="7789" y="4783"/>
            <a:chExt cx="2980" cy="1278"/>
          </a:xfrm>
        </p:grpSpPr>
        <p:sp>
          <p:nvSpPr>
            <p:cNvPr id="1027" name="Text Box 3"/>
            <p:cNvSpPr txBox="1">
              <a:spLocks noChangeArrowheads="1"/>
            </p:cNvSpPr>
            <p:nvPr/>
          </p:nvSpPr>
          <p:spPr bwMode="auto">
            <a:xfrm>
              <a:off x="7789" y="4783"/>
              <a:ext cx="2980" cy="12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600" b="0" i="0" u="none" strike="noStrike" cap="none" normalizeH="0" baseline="0" dirty="0" smtClean="0">
                  <a:ln>
                    <a:noFill/>
                  </a:ln>
                  <a:solidFill>
                    <a:srgbClr val="FF3300"/>
                  </a:solidFill>
                  <a:effectLst/>
                  <a:latin typeface="Broadway" pitchFamily="82" charset="0"/>
                  <a:cs typeface="Arial" pitchFamily="34" charset="0"/>
                </a:rPr>
                <a:t>QAGuru</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8689" y="5306"/>
              <a:ext cx="1452" cy="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1F497D"/>
                  </a:solidFill>
                  <a:effectLst/>
                  <a:latin typeface="Calibri" pitchFamily="34" charset="0"/>
                  <a:cs typeface="Arial" pitchFamily="34" charset="0"/>
                </a:rPr>
                <a:t>Quality Accelerated</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523874"/>
            <a:ext cx="6657474" cy="1616994"/>
          </a:xfrm>
        </p:spPr>
        <p:txBody>
          <a:bodyPr>
            <a:normAutofit/>
          </a:bodyPr>
          <a:lstStyle/>
          <a:p>
            <a:r>
              <a:rPr lang="en-US" sz="8800" dirty="0" smtClean="0">
                <a:latin typeface="Algerian" pitchFamily="82" charset="0"/>
              </a:rPr>
              <a:t>Thank You</a:t>
            </a:r>
            <a:endParaRPr lang="en-US" sz="8800" dirty="0">
              <a:latin typeface="Algerian" pitchFamily="82" charset="0"/>
            </a:endParaRPr>
          </a:p>
        </p:txBody>
      </p:sp>
      <p:pic>
        <p:nvPicPr>
          <p:cNvPr id="4" name="Picture 3" descr="https://boldanddetermined.com/wp-content/uploads/2012/03/accepting-job1-offer-handshake_s600x600.jpg"/>
          <p:cNvPicPr/>
          <p:nvPr/>
        </p:nvPicPr>
        <p:blipFill>
          <a:blip r:embed="rId2" cstate="print"/>
          <a:srcRect/>
          <a:stretch>
            <a:fillRect/>
          </a:stretch>
        </p:blipFill>
        <p:spPr bwMode="auto">
          <a:xfrm>
            <a:off x="7984858" y="3142155"/>
            <a:ext cx="4207142" cy="3715845"/>
          </a:xfrm>
          <a:prstGeom prst="rect">
            <a:avLst/>
          </a:prstGeom>
          <a:noFill/>
          <a:ln w="9525">
            <a:noFill/>
            <a:miter lim="800000"/>
            <a:headEnd/>
            <a:tailEnd/>
          </a:ln>
        </p:spPr>
      </p:pic>
      <p:grpSp>
        <p:nvGrpSpPr>
          <p:cNvPr id="3" name="Group 2"/>
          <p:cNvGrpSpPr>
            <a:grpSpLocks/>
          </p:cNvGrpSpPr>
          <p:nvPr/>
        </p:nvGrpSpPr>
        <p:grpSpPr bwMode="auto">
          <a:xfrm>
            <a:off x="8452915" y="1788708"/>
            <a:ext cx="4717632" cy="1884947"/>
            <a:chOff x="7789" y="4783"/>
            <a:chExt cx="2980" cy="1278"/>
          </a:xfrm>
        </p:grpSpPr>
        <p:sp>
          <p:nvSpPr>
            <p:cNvPr id="6" name="Text Box 3"/>
            <p:cNvSpPr txBox="1">
              <a:spLocks noChangeArrowheads="1"/>
            </p:cNvSpPr>
            <p:nvPr/>
          </p:nvSpPr>
          <p:spPr bwMode="auto">
            <a:xfrm>
              <a:off x="7789" y="4783"/>
              <a:ext cx="2980" cy="12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600" b="0" i="0" u="none" strike="noStrike" cap="none" normalizeH="0" baseline="0" dirty="0" smtClean="0">
                  <a:ln>
                    <a:noFill/>
                  </a:ln>
                  <a:solidFill>
                    <a:srgbClr val="FF3300"/>
                  </a:solidFill>
                  <a:effectLst/>
                  <a:latin typeface="Broadway" pitchFamily="82" charset="0"/>
                  <a:cs typeface="Arial" pitchFamily="34" charset="0"/>
                </a:rPr>
                <a:t>QAGuru</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4"/>
            <p:cNvSpPr txBox="1">
              <a:spLocks noChangeArrowheads="1"/>
            </p:cNvSpPr>
            <p:nvPr/>
          </p:nvSpPr>
          <p:spPr bwMode="auto">
            <a:xfrm>
              <a:off x="8689" y="5306"/>
              <a:ext cx="1452" cy="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1F497D"/>
                  </a:solidFill>
                  <a:effectLst/>
                  <a:latin typeface="Calibri" pitchFamily="34" charset="0"/>
                  <a:cs typeface="Arial" pitchFamily="34" charset="0"/>
                </a:rPr>
                <a:t>Quality Accelerated</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xmlns="" val="3574982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TestNG</a:t>
            </a:r>
            <a:r>
              <a:rPr lang="en-US" dirty="0" smtClean="0"/>
              <a:t> Framework</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TestNG</a:t>
            </a:r>
            <a:endParaRPr lang="en-US" dirty="0"/>
          </a:p>
        </p:txBody>
      </p:sp>
      <p:sp>
        <p:nvSpPr>
          <p:cNvPr id="3" name="Content Placeholder 2"/>
          <p:cNvSpPr>
            <a:spLocks noGrp="1"/>
          </p:cNvSpPr>
          <p:nvPr>
            <p:ph idx="1"/>
          </p:nvPr>
        </p:nvSpPr>
        <p:spPr/>
        <p:txBody>
          <a:bodyPr/>
          <a:lstStyle/>
          <a:p>
            <a:r>
              <a:rPr lang="en-US" dirty="0" err="1" smtClean="0"/>
              <a:t>TestNG</a:t>
            </a:r>
            <a:r>
              <a:rPr lang="en-US" dirty="0" smtClean="0"/>
              <a:t> is a testing framework that overcomes the limitations of another popular testing framework called </a:t>
            </a:r>
            <a:r>
              <a:rPr lang="en-US" dirty="0" err="1" smtClean="0"/>
              <a:t>JUnit</a:t>
            </a:r>
            <a:endParaRPr lang="en-US" dirty="0" smtClean="0"/>
          </a:p>
          <a:p>
            <a:r>
              <a:rPr lang="en-US" dirty="0" smtClean="0"/>
              <a:t>The "NG" means "Next Generation“</a:t>
            </a:r>
          </a:p>
          <a:p>
            <a:r>
              <a:rPr lang="en-US" dirty="0" err="1" smtClean="0"/>
              <a:t>TestNG</a:t>
            </a:r>
            <a:r>
              <a:rPr lang="en-US" dirty="0" smtClean="0"/>
              <a:t> can generate the report in a readable format</a:t>
            </a:r>
          </a:p>
          <a:p>
            <a:r>
              <a:rPr lang="en-US" dirty="0" smtClean="0"/>
              <a:t>Advantages of </a:t>
            </a:r>
            <a:r>
              <a:rPr lang="en-US" dirty="0" err="1" smtClean="0"/>
              <a:t>TestNG</a:t>
            </a:r>
            <a:r>
              <a:rPr lang="en-US" dirty="0" smtClean="0"/>
              <a:t> over </a:t>
            </a:r>
            <a:r>
              <a:rPr lang="en-US" dirty="0" err="1" smtClean="0"/>
              <a:t>JUnit</a:t>
            </a:r>
            <a:r>
              <a:rPr lang="en-US" dirty="0" smtClean="0"/>
              <a:t>:</a:t>
            </a:r>
          </a:p>
          <a:p>
            <a:pPr lvl="1"/>
            <a:r>
              <a:rPr lang="en-US" dirty="0" smtClean="0"/>
              <a:t>Annotations are easier to understand</a:t>
            </a:r>
          </a:p>
          <a:p>
            <a:pPr lvl="1"/>
            <a:r>
              <a:rPr lang="en-US" dirty="0" smtClean="0"/>
              <a:t>Test cases can be grouped more easily</a:t>
            </a:r>
          </a:p>
          <a:p>
            <a:pPr lvl="1"/>
            <a:r>
              <a:rPr lang="en-US" dirty="0" smtClean="0"/>
              <a:t>Parallel testing is possible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TestNG</a:t>
            </a:r>
            <a:r>
              <a:rPr lang="en-US" dirty="0" smtClean="0"/>
              <a:t> Script</a:t>
            </a:r>
            <a:endParaRPr lang="en-US" dirty="0"/>
          </a:p>
        </p:txBody>
      </p:sp>
      <p:sp>
        <p:nvSpPr>
          <p:cNvPr id="3" name="Content Placeholder 2"/>
          <p:cNvSpPr>
            <a:spLocks noGrp="1"/>
          </p:cNvSpPr>
          <p:nvPr>
            <p:ph idx="1"/>
          </p:nvPr>
        </p:nvSpPr>
        <p:spPr>
          <a:xfrm>
            <a:off x="838200" y="1520830"/>
            <a:ext cx="10515600" cy="5337169"/>
          </a:xfrm>
        </p:spPr>
        <p:txBody>
          <a:bodyPr>
            <a:noAutofit/>
          </a:bodyPr>
          <a:lstStyle/>
          <a:p>
            <a:pPr>
              <a:buNone/>
            </a:pPr>
            <a:r>
              <a:rPr lang="en-US" sz="1800" dirty="0" smtClean="0"/>
              <a:t>public class </a:t>
            </a:r>
            <a:r>
              <a:rPr lang="en-US" sz="1800" dirty="0" err="1" smtClean="0"/>
              <a:t>TestNGNewTest</a:t>
            </a:r>
            <a:r>
              <a:rPr lang="en-US" sz="1800" dirty="0" smtClean="0"/>
              <a:t> {</a:t>
            </a:r>
          </a:p>
          <a:p>
            <a:pPr>
              <a:buNone/>
            </a:pPr>
            <a:r>
              <a:rPr lang="en-US" sz="1800" dirty="0" smtClean="0"/>
              <a:t>public String </a:t>
            </a:r>
            <a:r>
              <a:rPr lang="en-US" sz="1800" dirty="0" err="1" smtClean="0"/>
              <a:t>baseURL</a:t>
            </a:r>
            <a:r>
              <a:rPr lang="en-US" sz="1800" dirty="0" smtClean="0"/>
              <a:t> = " </a:t>
            </a:r>
            <a:r>
              <a:rPr lang="en-US" sz="1800" dirty="0" smtClean="0">
                <a:hlinkClick r:id="rId2"/>
              </a:rPr>
              <a:t>http://www.qaguru.ca</a:t>
            </a:r>
            <a:r>
              <a:rPr lang="en-US" sz="1800" dirty="0" smtClean="0"/>
              <a:t>”;</a:t>
            </a:r>
          </a:p>
          <a:p>
            <a:pPr>
              <a:buNone/>
            </a:pPr>
            <a:endParaRPr lang="en-US" sz="1800" dirty="0" smtClean="0"/>
          </a:p>
          <a:p>
            <a:pPr>
              <a:buNone/>
            </a:pPr>
            <a:r>
              <a:rPr lang="en-US" sz="1800" dirty="0" smtClean="0"/>
              <a:t>@Test</a:t>
            </a:r>
          </a:p>
          <a:p>
            <a:pPr>
              <a:buNone/>
            </a:pPr>
            <a:r>
              <a:rPr lang="en-US" sz="1800" dirty="0" smtClean="0"/>
              <a:t>  public void </a:t>
            </a:r>
            <a:r>
              <a:rPr lang="en-US" sz="1800" dirty="0" err="1" smtClean="0"/>
              <a:t>VerifyHomePageTitle</a:t>
            </a:r>
            <a:r>
              <a:rPr lang="en-US" sz="1800" dirty="0" smtClean="0"/>
              <a:t>() {</a:t>
            </a:r>
          </a:p>
          <a:p>
            <a:pPr>
              <a:buNone/>
            </a:pPr>
            <a:r>
              <a:rPr lang="en-US" sz="1800" dirty="0" smtClean="0"/>
              <a:t>	</a:t>
            </a:r>
            <a:r>
              <a:rPr lang="en-US" sz="1800" dirty="0" err="1" smtClean="0"/>
              <a:t>System.</a:t>
            </a:r>
            <a:r>
              <a:rPr lang="en-US" sz="1800" i="1" dirty="0" err="1" smtClean="0"/>
              <a:t>setProperty</a:t>
            </a:r>
            <a:r>
              <a:rPr lang="en-US" sz="1800" i="1" dirty="0" smtClean="0"/>
              <a:t>("</a:t>
            </a:r>
            <a:r>
              <a:rPr lang="en-US" sz="1800" i="1" dirty="0" err="1" smtClean="0"/>
              <a:t>webdriver.gecko.driver</a:t>
            </a:r>
            <a:r>
              <a:rPr lang="en-US" sz="1800" i="1" dirty="0" smtClean="0"/>
              <a:t>", "C:/geckodriver-v0.16.1-win64/geckodriver.exe");</a:t>
            </a:r>
          </a:p>
          <a:p>
            <a:pPr>
              <a:buNone/>
            </a:pPr>
            <a:r>
              <a:rPr lang="en-US" sz="1800" dirty="0" smtClean="0"/>
              <a:t>	public </a:t>
            </a:r>
            <a:r>
              <a:rPr lang="en-US" sz="1800" dirty="0" err="1" smtClean="0"/>
              <a:t>WebDriver</a:t>
            </a:r>
            <a:r>
              <a:rPr lang="en-US" sz="1800" dirty="0" smtClean="0"/>
              <a:t> driver = new </a:t>
            </a:r>
            <a:r>
              <a:rPr lang="en-US" sz="1800" dirty="0" err="1" smtClean="0"/>
              <a:t>FirefoxDriver</a:t>
            </a:r>
            <a:r>
              <a:rPr lang="en-US" sz="1800" dirty="0" smtClean="0"/>
              <a:t>();	</a:t>
            </a:r>
          </a:p>
          <a:p>
            <a:pPr>
              <a:buNone/>
            </a:pPr>
            <a:r>
              <a:rPr lang="en-US" sz="1800" dirty="0" smtClean="0"/>
              <a:t>  </a:t>
            </a:r>
            <a:r>
              <a:rPr lang="en-US" sz="1800" dirty="0" err="1" smtClean="0"/>
              <a:t>driver.get</a:t>
            </a:r>
            <a:r>
              <a:rPr lang="en-US" sz="1800" dirty="0" smtClean="0"/>
              <a:t>(</a:t>
            </a:r>
            <a:r>
              <a:rPr lang="en-US" sz="1800" dirty="0" err="1" smtClean="0"/>
              <a:t>baseURL</a:t>
            </a:r>
            <a:r>
              <a:rPr lang="en-US" sz="1800" dirty="0" smtClean="0"/>
              <a:t>);</a:t>
            </a:r>
          </a:p>
          <a:p>
            <a:pPr>
              <a:buNone/>
            </a:pPr>
            <a:r>
              <a:rPr lang="en-US" sz="1800" dirty="0" smtClean="0"/>
              <a:t>  String </a:t>
            </a:r>
            <a:r>
              <a:rPr lang="en-US" sz="1800" dirty="0" err="1" smtClean="0"/>
              <a:t>expTitle</a:t>
            </a:r>
            <a:r>
              <a:rPr lang="en-US" sz="1800" dirty="0" smtClean="0"/>
              <a:t> = "QA Guru | Home“;</a:t>
            </a:r>
          </a:p>
          <a:p>
            <a:pPr>
              <a:buNone/>
            </a:pPr>
            <a:r>
              <a:rPr lang="en-US" sz="1800" dirty="0" smtClean="0"/>
              <a:t>  String </a:t>
            </a:r>
            <a:r>
              <a:rPr lang="en-US" sz="1800" dirty="0" err="1" smtClean="0"/>
              <a:t>actTitle</a:t>
            </a:r>
            <a:r>
              <a:rPr lang="en-US" sz="1800" dirty="0" smtClean="0"/>
              <a:t> = </a:t>
            </a:r>
            <a:r>
              <a:rPr lang="en-US" sz="1800" dirty="0" err="1" smtClean="0"/>
              <a:t>driver.getTitle</a:t>
            </a:r>
            <a:r>
              <a:rPr lang="en-US" sz="1800" dirty="0" smtClean="0"/>
              <a:t>();</a:t>
            </a:r>
          </a:p>
          <a:p>
            <a:pPr>
              <a:buNone/>
            </a:pPr>
            <a:r>
              <a:rPr lang="en-US" sz="1800" dirty="0" smtClean="0"/>
              <a:t>  </a:t>
            </a:r>
            <a:r>
              <a:rPr lang="en-US" sz="1800" dirty="0" err="1" smtClean="0"/>
              <a:t>Assert.</a:t>
            </a:r>
            <a:r>
              <a:rPr lang="en-US" sz="1800" i="1" dirty="0" err="1" smtClean="0"/>
              <a:t>assertEquals</a:t>
            </a:r>
            <a:r>
              <a:rPr lang="en-US" sz="1800" i="1" dirty="0" smtClean="0"/>
              <a:t>(</a:t>
            </a:r>
            <a:r>
              <a:rPr lang="en-US" sz="1800" i="1" dirty="0" err="1" smtClean="0"/>
              <a:t>expTitle,actTitle</a:t>
            </a:r>
            <a:r>
              <a:rPr lang="en-US" sz="1800" i="1" dirty="0" smtClean="0"/>
              <a:t>);</a:t>
            </a:r>
          </a:p>
          <a:p>
            <a:pPr>
              <a:buNone/>
            </a:pPr>
            <a:r>
              <a:rPr lang="en-US" sz="1800" dirty="0" smtClean="0"/>
              <a:t>  </a:t>
            </a:r>
            <a:r>
              <a:rPr lang="en-US" sz="1800" dirty="0" err="1" smtClean="0"/>
              <a:t>driver.quit</a:t>
            </a:r>
            <a:r>
              <a:rPr lang="en-US" sz="1800" dirty="0" smtClean="0"/>
              <a:t>();</a:t>
            </a:r>
          </a:p>
          <a:p>
            <a:pPr>
              <a:buNone/>
            </a:pPr>
            <a:r>
              <a:rPr lang="en-US" sz="1800" dirty="0" smtClean="0"/>
              <a:t>  }</a:t>
            </a:r>
          </a:p>
          <a:p>
            <a:pPr>
              <a:buNone/>
            </a:pPr>
            <a:r>
              <a:rPr lang="en-US" sz="1800" dirty="0" smtClean="0"/>
              <a:t>}</a:t>
            </a:r>
          </a:p>
          <a:p>
            <a:pPr>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4" name="Text Placeholder 3"/>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@Test(priority=n, enabled=true/false)</a:t>
            </a:r>
            <a:endParaRPr lang="en-US" dirty="0"/>
          </a:p>
        </p:txBody>
      </p:sp>
      <p:sp>
        <p:nvSpPr>
          <p:cNvPr id="3" name="Content Placeholder 2"/>
          <p:cNvSpPr>
            <a:spLocks noGrp="1"/>
          </p:cNvSpPr>
          <p:nvPr>
            <p:ph idx="1"/>
          </p:nvPr>
        </p:nvSpPr>
        <p:spPr>
          <a:xfrm>
            <a:off x="838200" y="1825625"/>
            <a:ext cx="10515600" cy="1942811"/>
          </a:xfrm>
        </p:spPr>
        <p:txBody>
          <a:bodyPr>
            <a:normAutofit lnSpcReduction="10000"/>
          </a:bodyPr>
          <a:lstStyle/>
          <a:p>
            <a:r>
              <a:rPr lang="en-US" dirty="0" smtClean="0"/>
              <a:t>To execute tests</a:t>
            </a:r>
          </a:p>
          <a:p>
            <a:r>
              <a:rPr lang="en-US" dirty="0" smtClean="0"/>
              <a:t>Tests are executed alphabetically</a:t>
            </a:r>
          </a:p>
          <a:p>
            <a:r>
              <a:rPr lang="en-US" dirty="0" smtClean="0"/>
              <a:t>There is no need for your priority values to be consecutive</a:t>
            </a:r>
          </a:p>
          <a:p>
            <a:r>
              <a:rPr lang="en-US" dirty="0" smtClean="0"/>
              <a:t>Enabled – to enable/disable the test</a:t>
            </a:r>
          </a:p>
          <a:p>
            <a:pPr>
              <a:buNone/>
            </a:pPr>
            <a:endParaRPr lang="en-US" dirty="0"/>
          </a:p>
        </p:txBody>
      </p:sp>
      <p:pic>
        <p:nvPicPr>
          <p:cNvPr id="1026" name="Picture 2" descr="http://cdn.guru99.com/images/whole_code-0013.png"/>
          <p:cNvPicPr>
            <a:picLocks noChangeAspect="1" noChangeArrowheads="1"/>
          </p:cNvPicPr>
          <p:nvPr/>
        </p:nvPicPr>
        <p:blipFill>
          <a:blip r:embed="rId2" cstate="print"/>
          <a:srcRect/>
          <a:stretch>
            <a:fillRect/>
          </a:stretch>
        </p:blipFill>
        <p:spPr bwMode="auto">
          <a:xfrm>
            <a:off x="1083830" y="3798598"/>
            <a:ext cx="4829175" cy="248602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r>
              <a:rPr lang="en-US" b="1" dirty="0" err="1" smtClean="0"/>
              <a:t>BeforeTest</a:t>
            </a:r>
            <a:r>
              <a:rPr lang="en-US" b="1" dirty="0" smtClean="0"/>
              <a:t> and @</a:t>
            </a:r>
            <a:r>
              <a:rPr lang="en-US" b="1" dirty="0" err="1" smtClean="0"/>
              <a:t>AfterTest</a:t>
            </a:r>
            <a:endParaRPr lang="en-US" b="1" dirty="0"/>
          </a:p>
        </p:txBody>
      </p:sp>
      <p:sp>
        <p:nvSpPr>
          <p:cNvPr id="3" name="Content Placeholder 2"/>
          <p:cNvSpPr>
            <a:spLocks noGrp="1"/>
          </p:cNvSpPr>
          <p:nvPr>
            <p:ph idx="1"/>
          </p:nvPr>
        </p:nvSpPr>
        <p:spPr/>
        <p:txBody>
          <a:bodyPr/>
          <a:lstStyle/>
          <a:p>
            <a:pPr fontAlgn="t"/>
            <a:r>
              <a:rPr lang="en-US" b="1" dirty="0" smtClean="0"/>
              <a:t>@</a:t>
            </a:r>
            <a:r>
              <a:rPr lang="en-US" b="1" dirty="0" err="1" smtClean="0"/>
              <a:t>BeforeTest</a:t>
            </a:r>
            <a:endParaRPr lang="en-US" dirty="0" smtClean="0"/>
          </a:p>
          <a:p>
            <a:pPr lvl="1" fontAlgn="t"/>
            <a:r>
              <a:rPr lang="en-US" dirty="0" smtClean="0"/>
              <a:t>methods under this annotation will be executed </a:t>
            </a:r>
            <a:r>
              <a:rPr lang="en-US" b="1" dirty="0" smtClean="0"/>
              <a:t>prior to the first test case in the </a:t>
            </a:r>
            <a:r>
              <a:rPr lang="en-US" b="1" dirty="0" err="1" smtClean="0"/>
              <a:t>TestNG</a:t>
            </a:r>
            <a:r>
              <a:rPr lang="en-US" b="1" dirty="0" smtClean="0"/>
              <a:t> file</a:t>
            </a:r>
            <a:r>
              <a:rPr lang="en-US" dirty="0" smtClean="0"/>
              <a:t>.</a:t>
            </a:r>
          </a:p>
          <a:p>
            <a:pPr fontAlgn="t"/>
            <a:r>
              <a:rPr lang="en-US" b="1" dirty="0" smtClean="0"/>
              <a:t>@</a:t>
            </a:r>
            <a:r>
              <a:rPr lang="en-US" b="1" dirty="0" err="1" smtClean="0"/>
              <a:t>AfterTest</a:t>
            </a:r>
            <a:endParaRPr lang="en-US" dirty="0" smtClean="0"/>
          </a:p>
          <a:p>
            <a:pPr lvl="1" fontAlgn="t"/>
            <a:r>
              <a:rPr lang="en-US" dirty="0" smtClean="0"/>
              <a:t>methods under this annotation will be executed </a:t>
            </a:r>
            <a:r>
              <a:rPr lang="en-US" b="1" dirty="0" smtClean="0"/>
              <a:t>after all test cases in the </a:t>
            </a:r>
            <a:r>
              <a:rPr lang="en-US" b="1" dirty="0" err="1" smtClean="0"/>
              <a:t>TestNG</a:t>
            </a:r>
            <a:r>
              <a:rPr lang="en-US" b="1" dirty="0" smtClean="0"/>
              <a:t> file are executed</a:t>
            </a:r>
            <a:r>
              <a:rPr lang="en-US" dirty="0" smtClean="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t"/>
            <a:r>
              <a:rPr lang="en-US" b="1" dirty="0" smtClean="0"/>
              <a:t>@</a:t>
            </a:r>
            <a:r>
              <a:rPr lang="en-US" b="1" dirty="0" err="1" smtClean="0"/>
              <a:t>BeforeMethod</a:t>
            </a:r>
            <a:endParaRPr lang="en-US" dirty="0" smtClean="0"/>
          </a:p>
          <a:p>
            <a:pPr lvl="1" fontAlgn="t"/>
            <a:r>
              <a:rPr lang="en-US" dirty="0" smtClean="0"/>
              <a:t>methods under this annotation will be executed </a:t>
            </a:r>
            <a:r>
              <a:rPr lang="en-US" b="1" dirty="0" smtClean="0"/>
              <a:t>prior to each method in each test case</a:t>
            </a:r>
            <a:r>
              <a:rPr lang="en-US" dirty="0" smtClean="0"/>
              <a:t>.</a:t>
            </a:r>
          </a:p>
          <a:p>
            <a:pPr fontAlgn="t"/>
            <a:r>
              <a:rPr lang="en-US" b="1" dirty="0" smtClean="0"/>
              <a:t>@</a:t>
            </a:r>
            <a:r>
              <a:rPr lang="en-US" b="1" dirty="0" err="1" smtClean="0"/>
              <a:t>AfterMethod</a:t>
            </a:r>
            <a:endParaRPr lang="en-US" dirty="0" smtClean="0"/>
          </a:p>
          <a:p>
            <a:pPr lvl="1" fontAlgn="t"/>
            <a:r>
              <a:rPr lang="en-US" dirty="0" smtClean="0"/>
              <a:t>methods under this annotation will be executed </a:t>
            </a:r>
            <a:r>
              <a:rPr lang="en-US" b="1" dirty="0" smtClean="0"/>
              <a:t>after each method in each test case.</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a:t>
            </a:r>
            <a:r>
              <a:rPr lang="en-US" b="1" dirty="0" err="1" smtClean="0"/>
              <a:t>BeforeSuite</a:t>
            </a:r>
            <a:r>
              <a:rPr lang="en-US" dirty="0" smtClean="0"/>
              <a:t>: The annotated method will be run before all tests in this suite have run</a:t>
            </a:r>
          </a:p>
          <a:p>
            <a:r>
              <a:rPr lang="en-US" b="1" dirty="0" smtClean="0"/>
              <a:t>@</a:t>
            </a:r>
            <a:r>
              <a:rPr lang="en-US" b="1" dirty="0" err="1" smtClean="0"/>
              <a:t>AfterSuite</a:t>
            </a:r>
            <a:r>
              <a:rPr lang="en-US" dirty="0" smtClean="0"/>
              <a:t>: The annotated method will be run after all tests in this suite have run</a:t>
            </a:r>
          </a:p>
          <a:p>
            <a:r>
              <a:rPr lang="en-US" b="1" dirty="0" smtClean="0"/>
              <a:t>@</a:t>
            </a:r>
            <a:r>
              <a:rPr lang="en-US" b="1" dirty="0" err="1" smtClean="0"/>
              <a:t>BeforeGroups</a:t>
            </a:r>
            <a:r>
              <a:rPr lang="en-US" dirty="0" smtClean="0"/>
              <a:t>: The list of groups that this configuration method will run before. This method is guaranteed to run shortly before the first test method that belongs to any of these groups is invoked.</a:t>
            </a:r>
          </a:p>
          <a:p>
            <a:r>
              <a:rPr lang="en-US" b="1" dirty="0" smtClean="0"/>
              <a:t>@</a:t>
            </a:r>
            <a:r>
              <a:rPr lang="en-US" b="1" dirty="0" err="1" smtClean="0"/>
              <a:t>AfterGroups</a:t>
            </a:r>
            <a:r>
              <a:rPr lang="en-US" dirty="0" smtClean="0"/>
              <a:t>: The list of groups that this configuration method will run after. This method is guaranteed to run shortly after the last test method that belongs to any of these groups is invoked.</a:t>
            </a:r>
          </a:p>
          <a:p>
            <a:r>
              <a:rPr lang="en-US" b="1" dirty="0" smtClean="0"/>
              <a:t>@</a:t>
            </a:r>
            <a:r>
              <a:rPr lang="en-US" b="1" dirty="0" err="1" smtClean="0"/>
              <a:t>BeforeClass</a:t>
            </a:r>
            <a:r>
              <a:rPr lang="en-US" dirty="0" smtClean="0"/>
              <a:t>: The annotated method will be run before the first test method in the current class is invoked.</a:t>
            </a:r>
          </a:p>
          <a:p>
            <a:r>
              <a:rPr lang="en-US" b="1" dirty="0" smtClean="0"/>
              <a:t>@</a:t>
            </a:r>
            <a:r>
              <a:rPr lang="en-US" b="1" dirty="0" err="1" smtClean="0"/>
              <a:t>AfterClass</a:t>
            </a:r>
            <a:r>
              <a:rPr lang="en-US" dirty="0" smtClean="0"/>
              <a:t>: The annotated method will be run after all the test methods in the current class have been run.</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70059</TotalTime>
  <Words>396</Words>
  <Application>Microsoft Office PowerPoint</Application>
  <PresentationFormat>Custom</PresentationFormat>
  <Paragraphs>56</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Selenium  Webdriver  with  Java </vt:lpstr>
      <vt:lpstr>TestNG Framework</vt:lpstr>
      <vt:lpstr>TestNG</vt:lpstr>
      <vt:lpstr>TestNG Script</vt:lpstr>
      <vt:lpstr>Annotations</vt:lpstr>
      <vt:lpstr>@Test(priority=n, enabled=true/false)</vt:lpstr>
      <vt:lpstr>@BeforeTest and @AfterTest</vt:lpstr>
      <vt:lpstr>Slide 8</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Pradeep P P</dc:creator>
  <cp:lastModifiedBy>pradeep.pp</cp:lastModifiedBy>
  <cp:revision>542</cp:revision>
  <dcterms:created xsi:type="dcterms:W3CDTF">2016-03-17T09:50:34Z</dcterms:created>
  <dcterms:modified xsi:type="dcterms:W3CDTF">2019-01-20T15:24:00Z</dcterms:modified>
</cp:coreProperties>
</file>