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4" r:id="rId20"/>
    <p:sldId id="283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00206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E5889-36FB-4BB3-B3D6-9308E9F40A39}" type="datetimeFigureOut">
              <a:rPr lang="en-SG" smtClean="0"/>
              <a:t>24/10/2019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BB862-1F48-4B78-A453-07CEEB4D3D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2992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of the food chain is the interbank market, which trades the highest volume per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 in relatively few currencies. In the interbank market, the largest banks can deal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each other directly, via interbank brokers, or through electronic brokering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 like EBS or Reuters. The interbank market is a credit-approved system,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banks trade based solely on the credit relationships they have established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one another. The banks can see the rates everyone is dealing at, but each bank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have a specific credit relationship with that bank in order to trade at the rates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being offered. Other institutions such as online FX market makers, hedge funds,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corporations must trade FX through these banks, although some have created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own liquidity pools through the years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BB862-1F48-4B78-A453-07CEEB4D3D30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4037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EAC5DB6-7BB8-4C7D-A24F-E98E0EEF16CA}"/>
              </a:ext>
            </a:extLst>
          </p:cNvPr>
          <p:cNvSpPr txBox="1">
            <a:spLocks/>
          </p:cNvSpPr>
          <p:nvPr userDrawn="1"/>
        </p:nvSpPr>
        <p:spPr>
          <a:xfrm>
            <a:off x="7086600" y="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93970ED-CAEC-4772-BABB-92AF1764294B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530C8CAA-F084-48A2-90A8-85E66C6F8476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31806" y="415925"/>
            <a:ext cx="82804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188AD-F6F2-449E-B599-BD840ACD81DE}"/>
              </a:ext>
            </a:extLst>
          </p:cNvPr>
          <p:cNvSpPr/>
          <p:nvPr userDrawn="1"/>
        </p:nvSpPr>
        <p:spPr>
          <a:xfrm>
            <a:off x="-1596292" y="96332"/>
            <a:ext cx="461395" cy="63918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E755F6-A096-4FB3-B776-7107ADD5C5F6}"/>
              </a:ext>
            </a:extLst>
          </p:cNvPr>
          <p:cNvSpPr/>
          <p:nvPr userDrawn="1"/>
        </p:nvSpPr>
        <p:spPr>
          <a:xfrm>
            <a:off x="-1076177" y="96332"/>
            <a:ext cx="461395" cy="6391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613CA3-B60E-4440-AF67-08B0049EB134}"/>
              </a:ext>
            </a:extLst>
          </p:cNvPr>
          <p:cNvSpPr/>
          <p:nvPr userDrawn="1"/>
        </p:nvSpPr>
        <p:spPr>
          <a:xfrm>
            <a:off x="-556062" y="96332"/>
            <a:ext cx="461395" cy="6391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208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DBBE-EC0B-4E62-90E9-80E8C9688B83}" type="datetime1">
              <a:rPr lang="en-SG" smtClean="0"/>
              <a:t>24/10/2019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D584-AD0B-4E27-B42F-57F10DBABA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269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CD9F-E271-4B03-87E7-3EAE28C92DF9}" type="datetime1">
              <a:rPr lang="en-SG" smtClean="0"/>
              <a:t>24/10/2019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D584-AD0B-4E27-B42F-57F10DBABA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786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963831"/>
            <a:ext cx="8088312" cy="526056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18255"/>
            <a:ext cx="2057400" cy="365125"/>
          </a:xfrm>
        </p:spPr>
        <p:txBody>
          <a:bodyPr/>
          <a:lstStyle/>
          <a:p>
            <a:fld id="{94E7D584-AD0B-4E27-B42F-57F10DBABA97}" type="slidenum">
              <a:rPr lang="en-SG" smtClean="0"/>
              <a:t>‹#›</a:t>
            </a:fld>
            <a:endParaRPr lang="en-SG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47293E-F529-4875-835E-F124897833F0}"/>
              </a:ext>
            </a:extLst>
          </p:cNvPr>
          <p:cNvCxnSpPr>
            <a:cxnSpLocks/>
          </p:cNvCxnSpPr>
          <p:nvPr userDrawn="1"/>
        </p:nvCxnSpPr>
        <p:spPr>
          <a:xfrm>
            <a:off x="431800" y="401637"/>
            <a:ext cx="8280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19249B1-9175-42E8-A5E8-60497659FE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97378"/>
            <a:ext cx="8088313" cy="49847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SG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5A0821F-7524-432C-ABF1-C7047BE615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799" y="456659"/>
            <a:ext cx="8088313" cy="498475"/>
          </a:xfrm>
        </p:spPr>
        <p:txBody>
          <a:bodyPr>
            <a:normAutofit/>
          </a:bodyPr>
          <a:lstStyle>
            <a:lvl1pPr marL="0" indent="0">
              <a:buNone/>
              <a:defRPr sz="1400" b="1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3657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0FB1-E801-459A-A1A8-C53186D4502E}" type="datetime1">
              <a:rPr lang="en-SG" smtClean="0"/>
              <a:t>24/10/2019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D584-AD0B-4E27-B42F-57F10DBABA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074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3E48-9ADB-464D-8F78-61A2E571CD1F}" type="datetime1">
              <a:rPr lang="en-SG" smtClean="0"/>
              <a:t>24/10/2019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D584-AD0B-4E27-B42F-57F10DBABA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447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1134-843E-4572-AD0F-AE88825B6BF0}" type="datetime1">
              <a:rPr lang="en-SG" smtClean="0"/>
              <a:t>24/10/2019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D584-AD0B-4E27-B42F-57F10DBABA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200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2F9F-1A94-474F-A16C-15E7122AA719}" type="datetime1">
              <a:rPr lang="en-SG" smtClean="0"/>
              <a:t>24/10/2019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D584-AD0B-4E27-B42F-57F10DBABA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826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99A4-D50D-4834-BA75-552D625B9799}" type="datetime1">
              <a:rPr lang="en-SG" smtClean="0"/>
              <a:t>24/10/2019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D584-AD0B-4E27-B42F-57F10DBABA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804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A8CD-11E4-4717-9495-7CE790694658}" type="datetime1">
              <a:rPr lang="en-SG" smtClean="0"/>
              <a:t>24/10/2019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D584-AD0B-4E27-B42F-57F10DBABA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043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2B36-31E2-4616-B167-78754E165387}" type="datetime1">
              <a:rPr lang="en-SG" smtClean="0"/>
              <a:t>24/10/2019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D584-AD0B-4E27-B42F-57F10DBABA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547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AC6E6-D62E-406B-A5F4-84DB1EDEB1FF}" type="datetime1">
              <a:rPr lang="en-SG" smtClean="0"/>
              <a:t>24/10/2019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7D584-AD0B-4E27-B42F-57F10DBABA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939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cmegroup.com/trading/interest-rates/countdown-to-fomc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0B1F0-D920-4EA8-8B0E-5B5B497D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DF0C4-DAE8-44FF-89B9-BA54371A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D584-AD0B-4E27-B42F-57F10DBABA97}" type="slidenum">
              <a:rPr lang="en-SG" smtClean="0"/>
              <a:t>1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A4C4F-33D4-4B2E-B14C-C9AB366D56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93DB3-2319-4A5A-AC07-CF86598B02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F1187-6524-4E6A-B296-B47D42C65DE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168900"/>
            <a:ext cx="9144000" cy="1689100"/>
          </a:xfrm>
          <a:gradFill flip="none" rotWithShape="1">
            <a:gsLst>
              <a:gs pos="0">
                <a:srgbClr val="002060"/>
              </a:gs>
              <a:gs pos="60000">
                <a:srgbClr val="0070C0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Fundamentals of Forex</a:t>
            </a:r>
            <a:br>
              <a:rPr lang="en-SG" dirty="0">
                <a:solidFill>
                  <a:schemeClr val="bg1"/>
                </a:solidFill>
              </a:rPr>
            </a:b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foreign exchange">
            <a:extLst>
              <a:ext uri="{FF2B5EF4-FFF2-40B4-BE49-F238E27FC236}">
                <a16:creationId xmlns:a16="http://schemas.microsoft.com/office/drawing/2014/main" id="{189161AA-DDF7-4A68-870D-0F096F405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609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1F334F-542B-424F-AC51-BBE843494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Strong correlation between a country’s equity markets and its currency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0ABA64-BC6A-436D-94BC-150627AD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D584-AD0B-4E27-B42F-57F10DBABA97}" type="slidenum">
              <a:rPr lang="en-SG" smtClean="0"/>
              <a:t>10</a:t>
            </a:fld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78D6-DE31-4DF9-BA39-B22D0880FC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Fundamental factors affecting FX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02190-4913-4068-9899-F670BCAC39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SG" dirty="0"/>
              <a:t>Portfolio Flows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50DF16-D9D1-41DD-A385-88B409A9E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66" y="1871652"/>
            <a:ext cx="7359234" cy="420973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EA31CC-8695-4951-A8E9-3BF994168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54391"/>
              </p:ext>
            </p:extLst>
          </p:nvPr>
        </p:nvGraphicFramePr>
        <p:xfrm>
          <a:off x="0" y="6623462"/>
          <a:ext cx="914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5763433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23304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80637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Structure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FX Drivers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Trading Strategies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9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82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8789E3-0CF2-4190-B9A7-F4BFA2B4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Uncertain political climate in a certain country does not bode well for its currency</a:t>
            </a:r>
          </a:p>
          <a:p>
            <a:r>
              <a:rPr lang="en-SG" dirty="0"/>
              <a:t>Why? Investors and businesses do not want to invest more money in the country due to uncertainty </a:t>
            </a:r>
            <a:r>
              <a:rPr lang="en-SG" dirty="0">
                <a:sym typeface="Wingdings" panose="05000000000000000000" pitchFamily="2" charset="2"/>
              </a:rPr>
              <a:t> Capital flight  Depreciation of currency</a:t>
            </a:r>
          </a:p>
          <a:p>
            <a:r>
              <a:rPr lang="en-SG" dirty="0">
                <a:sym typeface="Wingdings" panose="05000000000000000000" pitchFamily="2" charset="2"/>
              </a:rPr>
              <a:t>Case in point: GBPUSD and USDTRY</a:t>
            </a:r>
          </a:p>
          <a:p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AC11F0-7568-46BA-8D50-8ADF3E3A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D584-AD0B-4E27-B42F-57F10DBABA97}" type="slidenum">
              <a:rPr lang="en-SG" smtClean="0"/>
              <a:t>11</a:t>
            </a:fld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B9572-E9CA-4D66-BBCF-A5692B1C43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Fundamental factors of FX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62AF4-602D-4802-BB54-B3184AD703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SG" dirty="0"/>
              <a:t>Political Climate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0F01B9-5314-429B-9EAB-CD0D212F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72" y="3389989"/>
            <a:ext cx="6011056" cy="301135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3D2B4C-7AF8-41BB-88CF-A54C42F06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54391"/>
              </p:ext>
            </p:extLst>
          </p:nvPr>
        </p:nvGraphicFramePr>
        <p:xfrm>
          <a:off x="0" y="6623462"/>
          <a:ext cx="914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5763433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23304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80637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Structure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FX Drivers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Trading Strategies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9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431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8E8C0A-A6C8-4771-AF7D-87582A52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Economic data shows the health of the nation’s economy </a:t>
            </a:r>
          </a:p>
          <a:p>
            <a:r>
              <a:rPr lang="en-SG" dirty="0"/>
              <a:t>Some important data include: </a:t>
            </a:r>
          </a:p>
          <a:p>
            <a:pPr lvl="1"/>
            <a:r>
              <a:rPr lang="en-SG" dirty="0"/>
              <a:t>Inventories</a:t>
            </a:r>
          </a:p>
          <a:p>
            <a:pPr lvl="1"/>
            <a:r>
              <a:rPr lang="en-SG" dirty="0"/>
              <a:t>Auto Sales</a:t>
            </a:r>
          </a:p>
          <a:p>
            <a:pPr lvl="1"/>
            <a:r>
              <a:rPr lang="en-SG" dirty="0"/>
              <a:t>GDP</a:t>
            </a:r>
          </a:p>
          <a:p>
            <a:pPr lvl="1"/>
            <a:r>
              <a:rPr lang="en-SG" dirty="0"/>
              <a:t>Mortgage Applications</a:t>
            </a:r>
          </a:p>
          <a:p>
            <a:pPr lvl="1"/>
            <a:r>
              <a:rPr lang="en-SG" dirty="0"/>
              <a:t>Consumer Confidence</a:t>
            </a:r>
          </a:p>
          <a:p>
            <a:pPr lvl="1"/>
            <a:r>
              <a:rPr lang="en-SG" dirty="0"/>
              <a:t>ISM</a:t>
            </a:r>
          </a:p>
          <a:p>
            <a:pPr lvl="1"/>
            <a:r>
              <a:rPr lang="en-SG" dirty="0"/>
              <a:t>Unemployment</a:t>
            </a:r>
          </a:p>
          <a:p>
            <a:pPr lvl="1"/>
            <a:r>
              <a:rPr lang="en-SG" dirty="0"/>
              <a:t>ADP National Employment Report</a:t>
            </a:r>
          </a:p>
          <a:p>
            <a:r>
              <a:rPr lang="en-SG" dirty="0"/>
              <a:t>In practice, market discounts most reports before they are released based on estimates. However, if actual statistics are significantly different from that which has been expected, will have pronounced response.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C80889-D9DF-4057-A6C5-FA2B713B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D584-AD0B-4E27-B42F-57F10DBABA97}" type="slidenum">
              <a:rPr lang="en-SG" smtClean="0"/>
              <a:t>12</a:t>
            </a:fld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B38F1-707C-43A3-9645-A572E5E1E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Fundamental factors of FX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91AD7-1BCA-4241-827B-27A6CA6B80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SG" dirty="0"/>
              <a:t>Economic Data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A2ACCC-A29F-42CA-834F-BE60E96AB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54391"/>
              </p:ext>
            </p:extLst>
          </p:nvPr>
        </p:nvGraphicFramePr>
        <p:xfrm>
          <a:off x="0" y="6623462"/>
          <a:ext cx="914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5763433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23304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80637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Structure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FX Drivers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Trading Strategies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9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141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6221A5-9994-495A-946B-90ACF8F52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Trading strategy: chart economic surprise against FX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B4E470-83CF-4A91-A26A-66CDEF4F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D584-AD0B-4E27-B42F-57F10DBABA97}" type="slidenum">
              <a:rPr lang="en-SG" smtClean="0"/>
              <a:t>13</a:t>
            </a:fld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10CF3-430D-4783-AA76-6F8B3E5C1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Fundamental factors of FX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4D1FD-C16B-4990-855A-EACACB0A5C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SG" dirty="0"/>
              <a:t>Economic Data surprise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A2A5F-F3E6-4EAD-862B-469A555AA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37" y="1353091"/>
            <a:ext cx="6972300" cy="504825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D3FB87-6C49-4F5D-8F45-2CC2BED85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54391"/>
              </p:ext>
            </p:extLst>
          </p:nvPr>
        </p:nvGraphicFramePr>
        <p:xfrm>
          <a:off x="0" y="6623462"/>
          <a:ext cx="914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5763433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23304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80637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Structure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FX Drivers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Trading Strategies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9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800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134D2C-FBB0-4DDB-B0F6-2F40FDA7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D584-AD0B-4E27-B42F-57F10DBABA97}" type="slidenum">
              <a:rPr lang="en-SG" smtClean="0"/>
              <a:t>14</a:t>
            </a:fld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67319-AC92-424A-BAA7-AE14EB08E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Fundamental factors of FX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BC313-4B41-4830-BFFA-AD791538BA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SG" dirty="0"/>
              <a:t>Charting Economic Surprise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EEA102-9830-46EA-9A73-EFE8712B9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42" y="1355638"/>
            <a:ext cx="6829425" cy="42862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8541B5-4A69-4BB8-BBDC-BEBF6A870F9A}"/>
              </a:ext>
            </a:extLst>
          </p:cNvPr>
          <p:cNvSpPr/>
          <p:nvPr/>
        </p:nvSpPr>
        <p:spPr>
          <a:xfrm>
            <a:off x="4475955" y="1484026"/>
            <a:ext cx="890524" cy="7045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77B5EF-9C98-4047-8780-20D05C7EA08B}"/>
              </a:ext>
            </a:extLst>
          </p:cNvPr>
          <p:cNvCxnSpPr/>
          <p:nvPr/>
        </p:nvCxnSpPr>
        <p:spPr>
          <a:xfrm>
            <a:off x="5396942" y="1612414"/>
            <a:ext cx="1720121" cy="136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10469CC-7F3B-4EF7-B9D5-1121E531E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54391"/>
              </p:ext>
            </p:extLst>
          </p:nvPr>
        </p:nvGraphicFramePr>
        <p:xfrm>
          <a:off x="0" y="6623462"/>
          <a:ext cx="914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5763433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23304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80637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Structure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FX Drivers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Trading Strategies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9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72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02F11D-FC1B-458D-86DD-BB048D21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000" dirty="0"/>
              <a:t>If a currency interest rates is high, more demand for </a:t>
            </a:r>
            <a:r>
              <a:rPr lang="en-SG" sz="2000" dirty="0" err="1"/>
              <a:t>ccy</a:t>
            </a:r>
            <a:endParaRPr lang="en-SG" sz="2000" dirty="0"/>
          </a:p>
          <a:p>
            <a:r>
              <a:rPr lang="en-SG" sz="2000" dirty="0"/>
              <a:t>Imagine USD 2yr bond at 1.5% vs AUD 2yr bond at 5.5% (theoretical) – which one will u want to buy?</a:t>
            </a:r>
          </a:p>
          <a:p>
            <a:r>
              <a:rPr lang="en-SG" sz="2000" dirty="0"/>
              <a:t>Higher rates are not </a:t>
            </a:r>
            <a:r>
              <a:rPr lang="en-SG" sz="2000" dirty="0" err="1"/>
              <a:t>aways</a:t>
            </a:r>
            <a:r>
              <a:rPr lang="en-SG" sz="2000" dirty="0"/>
              <a:t> good, higher risk premium or high inflation. </a:t>
            </a:r>
          </a:p>
          <a:p>
            <a:r>
              <a:rPr lang="en-SG" sz="2000" dirty="0"/>
              <a:t>Currencies usually track interest rate spread (difference in interest rates between two countries): </a:t>
            </a:r>
          </a:p>
          <a:p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0C22F4-522E-4ACB-8BDF-4CAFAE42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D584-AD0B-4E27-B42F-57F10DBABA97}" type="slidenum">
              <a:rPr lang="en-SG" smtClean="0"/>
              <a:t>15</a:t>
            </a:fld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771AC-AA01-4FC8-92FD-29FED93916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Fundamental factors of FX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A808C-5446-4E93-BE01-50386D064D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SG" dirty="0"/>
              <a:t>Interest Rate differential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EAA02-7196-43F5-ABF3-E44A36713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7191" y="2813513"/>
            <a:ext cx="3006594" cy="416906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104BC2-2662-415D-B1A3-DB9957435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54391"/>
              </p:ext>
            </p:extLst>
          </p:nvPr>
        </p:nvGraphicFramePr>
        <p:xfrm>
          <a:off x="0" y="6623462"/>
          <a:ext cx="914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5763433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23304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80637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Structure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FX Drivers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Trading Strategies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9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547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4972BB-69F6-4423-AF1D-D7D1312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Interest rates are one of the most important factors affecting FX – to the extent FX strategists in hedge funds and banks typically forecast when central bank is going to cut rates </a:t>
            </a:r>
          </a:p>
          <a:p>
            <a:r>
              <a:rPr lang="en-SG" dirty="0"/>
              <a:t>Cutting rates does not necessarily mean lower FX strength on the day – depends on how much and the expectation heading into the meeting </a:t>
            </a:r>
          </a:p>
          <a:p>
            <a:r>
              <a:rPr lang="en-SG" dirty="0"/>
              <a:t>Can use Bloomberg for banks estimates to determine what is market thinking </a:t>
            </a:r>
          </a:p>
          <a:p>
            <a:r>
              <a:rPr lang="en-SG" dirty="0"/>
              <a:t>More sophisticated where is through Fed Fund futures – whereby traders bet on which direction of policy rates: will give you the market-implied probability of a central bank cutting or raising rates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FCA66E-1B36-48A9-97A0-7DA479DB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D584-AD0B-4E27-B42F-57F10DBABA97}" type="slidenum">
              <a:rPr lang="en-SG" smtClean="0"/>
              <a:t>16</a:t>
            </a:fld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58335-DD26-408E-9719-86E000C86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Fundamentals of FX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35DA8-30BB-4678-85C6-CAAAA8B144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SG" dirty="0"/>
              <a:t>Interest Rate Differential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9F9D92A-72AB-44B4-924E-FA7E7B315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54391"/>
              </p:ext>
            </p:extLst>
          </p:nvPr>
        </p:nvGraphicFramePr>
        <p:xfrm>
          <a:off x="0" y="6623462"/>
          <a:ext cx="914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5763433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23304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80637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Structure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FX Drivers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Trading Strategies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9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336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64EFE5-DBD8-4487-8415-590CCAE6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D584-AD0B-4E27-B42F-57F10DBABA97}" type="slidenum">
              <a:rPr lang="en-SG" smtClean="0"/>
              <a:t>17</a:t>
            </a:fld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0C3B6-A6E0-481E-9767-CBD246BC9F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Fundamentals of FX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EE1F7-35E3-4AAA-A9FB-CB59464ED4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SG" dirty="0"/>
              <a:t>Using fed fund futures to determine interest rates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D4D85A-E733-41C4-8B7B-34D124184DE7}"/>
              </a:ext>
            </a:extLst>
          </p:cNvPr>
          <p:cNvSpPr/>
          <p:nvPr/>
        </p:nvSpPr>
        <p:spPr>
          <a:xfrm>
            <a:off x="389743" y="955134"/>
            <a:ext cx="8088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hlinkClick r:id="rId2"/>
              </a:rPr>
              <a:t>https://www.cmegroup.com/trading/interest-rates/countdown-to-fomc.html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77408E-0943-4EE4-8F5F-09AECC848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522" y="1601465"/>
            <a:ext cx="4705350" cy="441007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5AD4062-8E27-4E98-95BA-975B97B9D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54391"/>
              </p:ext>
            </p:extLst>
          </p:nvPr>
        </p:nvGraphicFramePr>
        <p:xfrm>
          <a:off x="0" y="6623462"/>
          <a:ext cx="914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5763433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23304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80637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Structure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FX Drivers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Trading Strategies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9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862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9469D4-7B08-4137-BCAF-83A8F0BA4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Direct FX intervention in Spot FX market</a:t>
            </a:r>
          </a:p>
          <a:p>
            <a:r>
              <a:rPr lang="en-SG" dirty="0"/>
              <a:t>Indirect FX intervention via derivatives, capital control measures, interest rate policy</a:t>
            </a:r>
          </a:p>
          <a:p>
            <a:r>
              <a:rPr lang="en-SG" dirty="0"/>
              <a:t>During volatility / at key prescribed levels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453CC2-2860-4E5C-A75A-169A59BE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D584-AD0B-4E27-B42F-57F10DBABA97}" type="slidenum">
              <a:rPr lang="en-SG" smtClean="0"/>
              <a:t>18</a:t>
            </a:fld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B9793-FBE4-497B-98CF-73F788D63C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Fundamentals of FX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31D00-B014-4D9D-B8A6-1CE019D10B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SG" dirty="0"/>
              <a:t>Central bank Intervention	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F0A830-A195-41D7-BA91-3B6AFC8D3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54391"/>
              </p:ext>
            </p:extLst>
          </p:nvPr>
        </p:nvGraphicFramePr>
        <p:xfrm>
          <a:off x="0" y="6623462"/>
          <a:ext cx="914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5763433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23304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80637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Structure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FX Drivers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Trading Strategies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9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690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E388B7-B6E4-4B7F-A2AC-071D2C3E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“Risk-off” vs “Risk-on”</a:t>
            </a:r>
          </a:p>
          <a:p>
            <a:r>
              <a:rPr lang="en-SG" dirty="0"/>
              <a:t>Safe-haven currencies: JPY/CHF</a:t>
            </a:r>
          </a:p>
          <a:p>
            <a:r>
              <a:rPr lang="en-SG" dirty="0"/>
              <a:t>“Risk-on” currencies: AUD / EM currencies</a:t>
            </a:r>
          </a:p>
          <a:p>
            <a:r>
              <a:rPr lang="en-SG" dirty="0"/>
              <a:t>EM Currencies: TRY, BRL, CNH, CNY, INR etc</a:t>
            </a:r>
          </a:p>
          <a:p>
            <a:r>
              <a:rPr lang="en-SG" dirty="0"/>
              <a:t>Oil currencies: CAD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366D7E-677C-4DCF-920E-16499757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D584-AD0B-4E27-B42F-57F10DBABA97}" type="slidenum">
              <a:rPr lang="en-SG" smtClean="0"/>
              <a:t>19</a:t>
            </a:fld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63591-1790-44D5-B3DA-2BDABCB9F1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FX is also driven by risk sentiment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E55298-B1EA-4A13-BA37-E0190C0A77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SG" dirty="0"/>
              <a:t>Some currencies rally during “risk-off” environment, some during “risk-on”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EB5902-0487-4C2C-A503-0973BAC65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54391"/>
              </p:ext>
            </p:extLst>
          </p:nvPr>
        </p:nvGraphicFramePr>
        <p:xfrm>
          <a:off x="0" y="6623462"/>
          <a:ext cx="914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5763433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23304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80637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Structure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FX Drivers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Trading Strategies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9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66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19D3D9-0312-4AFC-BD20-64250BB82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FX is a large, liquid and continuous transaction market </a:t>
            </a:r>
          </a:p>
          <a:p>
            <a:r>
              <a:rPr lang="en-SG" dirty="0"/>
              <a:t>Operates </a:t>
            </a:r>
            <a:r>
              <a:rPr lang="en-SG" b="1" dirty="0"/>
              <a:t>24 hours a day </a:t>
            </a:r>
            <a:r>
              <a:rPr lang="en-SG" dirty="0"/>
              <a:t>– From 20:15 GMT on Sunday (the “Asia Open”) until 22:00 GMT on Friday (the “New York Close”) </a:t>
            </a:r>
          </a:p>
          <a:p>
            <a:r>
              <a:rPr lang="en-SG" dirty="0"/>
              <a:t>Lower </a:t>
            </a:r>
            <a:r>
              <a:rPr lang="en-SG" b="1" dirty="0"/>
              <a:t>transaction costs </a:t>
            </a:r>
          </a:p>
          <a:p>
            <a:pPr lvl="1"/>
            <a:r>
              <a:rPr lang="en-SG" dirty="0"/>
              <a:t>Unlike equity markets, where traders pay commission of upwards of $20 per trade – OTC markets </a:t>
            </a:r>
          </a:p>
          <a:p>
            <a:pPr lvl="1"/>
            <a:r>
              <a:rPr lang="en-SG" dirty="0"/>
              <a:t>No true price – each broker or market-maker gives their own prices which eliminate exchange and clearing fees</a:t>
            </a:r>
          </a:p>
          <a:p>
            <a:r>
              <a:rPr lang="en-SG" dirty="0"/>
              <a:t>Perfect market for </a:t>
            </a:r>
            <a:r>
              <a:rPr lang="en-SG" b="1" dirty="0"/>
              <a:t>technical analysis </a:t>
            </a:r>
          </a:p>
          <a:p>
            <a:pPr lvl="1"/>
            <a:r>
              <a:rPr lang="en-SG" dirty="0"/>
              <a:t>Currencies rarely spend time in tight trading ranges and have tendency to develop strong trends </a:t>
            </a:r>
          </a:p>
          <a:p>
            <a:pPr lvl="1"/>
            <a:r>
              <a:rPr lang="en-SG" dirty="0"/>
              <a:t>Over 80% of market is speculative in nature (e.g. Hedge funds)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294A69-D18A-4FF0-B6CE-86008570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D584-AD0B-4E27-B42F-57F10DBABA97}" type="slidenum">
              <a:rPr lang="en-SG" smtClean="0"/>
              <a:t>2</a:t>
            </a:fld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896F2-213D-47A5-B284-2E456E6E79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Introducing the foreign exchange market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DE2F2-52F2-4E16-B24A-762FC9E734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SG" dirty="0"/>
              <a:t>Market Structure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D00850-006A-4E12-AB6E-73010C03F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639555"/>
              </p:ext>
            </p:extLst>
          </p:nvPr>
        </p:nvGraphicFramePr>
        <p:xfrm>
          <a:off x="0" y="6598670"/>
          <a:ext cx="914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5763433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23304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80637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Structure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FX Drivers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Trading Strategies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9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226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3883FB-576C-460E-A360-74BC2DE4C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Forwards</a:t>
            </a:r>
          </a:p>
          <a:p>
            <a:pPr lvl="1"/>
            <a:r>
              <a:rPr lang="en-SG" dirty="0"/>
              <a:t>Buying a currency at a stipulated time in the future </a:t>
            </a:r>
          </a:p>
          <a:p>
            <a:pPr lvl="1"/>
            <a:r>
              <a:rPr lang="en-SG" dirty="0"/>
              <a:t>Forward price = Spot price + forward points </a:t>
            </a:r>
          </a:p>
          <a:p>
            <a:r>
              <a:rPr lang="en-SG" dirty="0"/>
              <a:t>FX Swaps</a:t>
            </a:r>
          </a:p>
          <a:p>
            <a:r>
              <a:rPr lang="en-SG" dirty="0"/>
              <a:t>Vanilla Options</a:t>
            </a:r>
          </a:p>
          <a:p>
            <a:r>
              <a:rPr lang="en-SG" dirty="0"/>
              <a:t>Exotic Options</a:t>
            </a:r>
          </a:p>
          <a:p>
            <a:r>
              <a:rPr lang="en-SG" dirty="0"/>
              <a:t>Multi-currency options </a:t>
            </a:r>
          </a:p>
          <a:p>
            <a:pPr marL="457200" lvl="1" indent="0">
              <a:buNone/>
            </a:pPr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224F55-C16A-44B6-B760-6533CCD8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D584-AD0B-4E27-B42F-57F10DBABA97}" type="slidenum">
              <a:rPr lang="en-SG" smtClean="0"/>
              <a:t>20</a:t>
            </a:fld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B6442-C787-4DD9-8C9C-4FC9FAA58F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FX Products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0D88C-841C-417D-B78D-946675DD4F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SG" dirty="0"/>
              <a:t>FX is more than just spot….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604C74-34F9-4037-B5D0-1AAEAF61B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54391"/>
              </p:ext>
            </p:extLst>
          </p:nvPr>
        </p:nvGraphicFramePr>
        <p:xfrm>
          <a:off x="0" y="6623462"/>
          <a:ext cx="914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5763433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23304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80637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Structure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FX Drivers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Trading Strategies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9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D4C150-517E-4B8D-B366-66999E791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Technical Analysis</a:t>
            </a:r>
          </a:p>
          <a:p>
            <a:pPr lvl="1"/>
            <a:r>
              <a:rPr lang="en-SG" dirty="0"/>
              <a:t>2 Bollinger trading</a:t>
            </a:r>
          </a:p>
          <a:p>
            <a:pPr lvl="1"/>
            <a:r>
              <a:rPr lang="en-SG" dirty="0"/>
              <a:t>Channel trading </a:t>
            </a:r>
          </a:p>
          <a:p>
            <a:r>
              <a:rPr lang="en-SG" dirty="0"/>
              <a:t>Carry Trade </a:t>
            </a:r>
          </a:p>
          <a:p>
            <a:r>
              <a:rPr lang="en-SG" dirty="0"/>
              <a:t>Seasonal Trading </a:t>
            </a:r>
          </a:p>
          <a:p>
            <a:r>
              <a:rPr lang="en-SG" dirty="0"/>
              <a:t>Many more… will share more if interested in future sessions to avoid overload of information</a:t>
            </a:r>
          </a:p>
          <a:p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2804D3-3F94-44AB-8CA6-2263DE9B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D584-AD0B-4E27-B42F-57F10DBABA97}" type="slidenum">
              <a:rPr lang="en-SG" smtClean="0"/>
              <a:t>21</a:t>
            </a:fld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0A459-E7C3-478A-B7DC-8F4DB2E3A7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FX Trading Strategies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B2FBD-CC37-47DC-8906-F5CC72A33F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SG" dirty="0"/>
              <a:t>Potential Strategies to look into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DB2039-3D7F-4C9F-B5CB-011E4C56D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48399"/>
              </p:ext>
            </p:extLst>
          </p:nvPr>
        </p:nvGraphicFramePr>
        <p:xfrm>
          <a:off x="0" y="6623462"/>
          <a:ext cx="914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5763433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23304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80637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Structure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FX Drivers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Trading Strategies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9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15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F52953-1CA4-428A-8646-73021BC3B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Over-the-counter market vs centralized exchange</a:t>
            </a:r>
          </a:p>
          <a:p>
            <a:r>
              <a:rPr lang="en-SG" dirty="0"/>
              <a:t>Competition between market-makers prevents monopolistic pricing ranges </a:t>
            </a:r>
          </a:p>
          <a:p>
            <a:pPr lvl="1"/>
            <a:r>
              <a:rPr lang="en-SG" dirty="0"/>
              <a:t>E.g. Amazon is listed on the NYSE – where their stock is traded – everyone can see the price of AMZN in NYSE </a:t>
            </a:r>
          </a:p>
          <a:p>
            <a:pPr lvl="1"/>
            <a:r>
              <a:rPr lang="en-SG" dirty="0"/>
              <a:t>Decentralized markets (like OTC) - can have multiple market markets: all of whom have the right to quote different prices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E6932D-A8EE-471A-A523-636FC39E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D584-AD0B-4E27-B42F-57F10DBABA97}" type="slidenum">
              <a:rPr lang="en-SG" smtClean="0"/>
              <a:t>3</a:t>
            </a:fld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3230F-4FDE-46E8-A1F5-A9C2CDB426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Introducing the foreign exchange market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404B9-8E50-4D66-8F0C-B7076DF3B7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SG" dirty="0"/>
              <a:t>Over-the counter market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6E583E3-2E7C-4C5A-876A-54D8E395A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476000"/>
              </p:ext>
            </p:extLst>
          </p:nvPr>
        </p:nvGraphicFramePr>
        <p:xfrm>
          <a:off x="0" y="6598670"/>
          <a:ext cx="914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5763433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23304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80637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Structure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FX Drivers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Trading Strategies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9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55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4775C5-7DE3-41A2-ACB7-F423875B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D584-AD0B-4E27-B42F-57F10DBABA97}" type="slidenum">
              <a:rPr lang="en-SG" smtClean="0"/>
              <a:t>4</a:t>
            </a:fld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357AD-1899-40BC-A2E5-E94597E1D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Introducing the foreign exchange market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49A5F-E53A-47FA-9306-0E2560EBC5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SG" dirty="0"/>
              <a:t>How the foreign exchange market 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325262-8A33-4A1A-B880-BB0C80247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80" y="771525"/>
            <a:ext cx="8227221" cy="547826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289F05-B4DE-4954-997F-F13BF4E83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476000"/>
              </p:ext>
            </p:extLst>
          </p:nvPr>
        </p:nvGraphicFramePr>
        <p:xfrm>
          <a:off x="0" y="6598670"/>
          <a:ext cx="914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5763433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23304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80637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Structure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FX Drivers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Trading Strategies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9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05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DB3009-ADCD-4945-86D8-725BF1AC5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spot </a:t>
            </a:r>
            <a:r>
              <a:rPr lang="en-SG" dirty="0" err="1"/>
              <a:t>fx</a:t>
            </a:r>
            <a:r>
              <a:rPr lang="en-SG" dirty="0"/>
              <a:t> transaction is an exchange of one currency for another at an agreed rate </a:t>
            </a:r>
          </a:p>
          <a:p>
            <a:r>
              <a:rPr lang="en-SG" dirty="0"/>
              <a:t>Settlement of spot trades typically* takes place two business days after the trade date (T+2) </a:t>
            </a:r>
          </a:p>
          <a:p>
            <a:r>
              <a:rPr lang="en-SG" dirty="0"/>
              <a:t>For example, if you buy USDSGD at 1.3711 with 1 million SGD, you will receive 1.3711 USD only 2 business days after you enter the trade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4BEB37-6B52-40AE-845B-5C359710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D584-AD0B-4E27-B42F-57F10DBABA97}" type="slidenum">
              <a:rPr lang="en-SG" smtClean="0"/>
              <a:t>5</a:t>
            </a:fld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455FC-46EA-494D-8044-6D35C26B00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FX Spot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0A10D-13D7-4F9E-A502-EA8EC921EF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SG" dirty="0"/>
              <a:t>What are Spot FX transactions?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238A0F-E48A-4456-AAD0-85C566A97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476000"/>
              </p:ext>
            </p:extLst>
          </p:nvPr>
        </p:nvGraphicFramePr>
        <p:xfrm>
          <a:off x="0" y="6598670"/>
          <a:ext cx="914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5763433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23304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80637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Structure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FX Drivers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Trading Strategies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9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25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A31FB6-EE0E-4242-AAD0-0C74DD340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Spot rate is the price of currency against another, expressed as an ratio. </a:t>
            </a:r>
          </a:p>
          <a:p>
            <a:r>
              <a:rPr lang="en-SG" dirty="0"/>
              <a:t>Market makers quote both the bid and offer prices in the market (2-way price). The difference between the two prices is known as the spread. </a:t>
            </a:r>
          </a:p>
          <a:p>
            <a:r>
              <a:rPr lang="en-SG" dirty="0"/>
              <a:t>USDJPY </a:t>
            </a:r>
            <a:r>
              <a:rPr lang="en-SG" b="1" dirty="0">
                <a:solidFill>
                  <a:srgbClr val="C00000"/>
                </a:solidFill>
              </a:rPr>
              <a:t>108.50/108.60 </a:t>
            </a:r>
          </a:p>
          <a:p>
            <a:pPr lvl="1"/>
            <a:r>
              <a:rPr lang="en-SG" dirty="0"/>
              <a:t>If you want buy </a:t>
            </a:r>
            <a:r>
              <a:rPr lang="en-SG" dirty="0" err="1"/>
              <a:t>usdjpy</a:t>
            </a:r>
            <a:r>
              <a:rPr lang="en-SG" dirty="0"/>
              <a:t> (exchange </a:t>
            </a:r>
            <a:r>
              <a:rPr lang="en-SG" dirty="0" err="1"/>
              <a:t>jpy</a:t>
            </a:r>
            <a:r>
              <a:rPr lang="en-SG" dirty="0"/>
              <a:t> for </a:t>
            </a:r>
            <a:r>
              <a:rPr lang="en-SG" dirty="0" err="1"/>
              <a:t>usd</a:t>
            </a:r>
            <a:r>
              <a:rPr lang="en-SG" dirty="0"/>
              <a:t>), you will need 108.60 yen for every dollar. </a:t>
            </a:r>
          </a:p>
          <a:p>
            <a:pPr lvl="1"/>
            <a:r>
              <a:rPr lang="en-SG" dirty="0"/>
              <a:t>If you want to sell </a:t>
            </a:r>
            <a:r>
              <a:rPr lang="en-SG" dirty="0" err="1"/>
              <a:t>usdjpy</a:t>
            </a:r>
            <a:r>
              <a:rPr lang="en-SG" dirty="0"/>
              <a:t> (exchange </a:t>
            </a:r>
            <a:r>
              <a:rPr lang="en-SG" dirty="0" err="1"/>
              <a:t>usd</a:t>
            </a:r>
            <a:r>
              <a:rPr lang="en-SG" dirty="0"/>
              <a:t> for </a:t>
            </a:r>
            <a:r>
              <a:rPr lang="en-SG" dirty="0" err="1"/>
              <a:t>jpy</a:t>
            </a:r>
            <a:r>
              <a:rPr lang="en-SG" dirty="0"/>
              <a:t>), you will receive 108.50 yen for every dollar you sell. </a:t>
            </a:r>
          </a:p>
          <a:p>
            <a:pPr lvl="1"/>
            <a:r>
              <a:rPr lang="en-SG" dirty="0"/>
              <a:t>Spread = 0.10 </a:t>
            </a:r>
          </a:p>
          <a:p>
            <a:r>
              <a:rPr lang="en-SG" dirty="0"/>
              <a:t>Pips is the smallest denomination of the FX quote: if AUDUSD increases from 0.6740 to 0.6750 – that is 10 pips. </a:t>
            </a:r>
          </a:p>
          <a:p>
            <a:r>
              <a:rPr lang="en-SG" dirty="0"/>
              <a:t>Typically the 4</a:t>
            </a:r>
            <a:r>
              <a:rPr lang="en-SG" baseline="30000" dirty="0"/>
              <a:t>th</a:t>
            </a:r>
            <a:r>
              <a:rPr lang="en-SG" dirty="0"/>
              <a:t> decimal point except for certain currency pairs where numbers are higher – </a:t>
            </a:r>
            <a:r>
              <a:rPr lang="en-SG" dirty="0" err="1"/>
              <a:t>eg</a:t>
            </a:r>
            <a:r>
              <a:rPr lang="en-SG" dirty="0"/>
              <a:t> USDJPY, USDINR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2E7840-B645-430F-92A5-E37E390E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D584-AD0B-4E27-B42F-57F10DBABA97}" type="slidenum">
              <a:rPr lang="en-SG" smtClean="0"/>
              <a:t>6</a:t>
            </a:fld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9933-1962-40A2-8998-7B5AC2F1B3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Spot Quotations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E7257-33FB-4E93-8119-0B6CBDFF31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SG" dirty="0"/>
              <a:t>How are spot FX transactions quoted?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326E23-4E81-4F86-B033-D7BD2D8A9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476000"/>
              </p:ext>
            </p:extLst>
          </p:nvPr>
        </p:nvGraphicFramePr>
        <p:xfrm>
          <a:off x="0" y="6598670"/>
          <a:ext cx="914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5763433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23304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80637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Structure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FX Drivers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Trading Strategies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9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48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EE3B99-0CB5-4EA0-9AA0-8561DE08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1800" dirty="0"/>
              <a:t>“Law of one price”</a:t>
            </a:r>
          </a:p>
          <a:p>
            <a:r>
              <a:rPr lang="en-SG" sz="1800" dirty="0"/>
              <a:t>Big Mac Index </a:t>
            </a:r>
          </a:p>
          <a:p>
            <a:pPr lvl="1"/>
            <a:r>
              <a:rPr lang="en-SG" sz="1600" dirty="0"/>
              <a:t>Big mac costs $1 in new York and 100 yen in Tokyo </a:t>
            </a:r>
            <a:r>
              <a:rPr lang="en-SG" sz="1600" dirty="0">
                <a:sym typeface="Wingdings" panose="05000000000000000000" pitchFamily="2" charset="2"/>
              </a:rPr>
              <a:t> then the fair value of USDJPY should be $1 = Y100</a:t>
            </a:r>
          </a:p>
          <a:p>
            <a:pPr lvl="1"/>
            <a:r>
              <a:rPr lang="en-SG" sz="1600" dirty="0">
                <a:sym typeface="Wingdings" panose="05000000000000000000" pitchFamily="2" charset="2"/>
              </a:rPr>
              <a:t>But if $1 = 50JPY, a Japanese person can buy American big mac for just 50 JPY </a:t>
            </a:r>
          </a:p>
          <a:p>
            <a:pPr lvl="1"/>
            <a:r>
              <a:rPr lang="en-SG" sz="1600" dirty="0">
                <a:sym typeface="Wingdings" panose="05000000000000000000" pitchFamily="2" charset="2"/>
              </a:rPr>
              <a:t>Japanese person will import American goods </a:t>
            </a:r>
            <a:r>
              <a:rPr lang="en-SG" sz="1600" dirty="0"/>
              <a:t>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9A567B-20AD-4AEB-B119-72499CBE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D584-AD0B-4E27-B42F-57F10DBABA97}" type="slidenum">
              <a:rPr lang="en-SG" smtClean="0"/>
              <a:t>7</a:t>
            </a:fld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FDFA2-E4ED-4A4B-8A77-B140E5CF4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Longer-term drivers of FX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14580-3318-4A09-906F-DC3A2E75EC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SG" dirty="0"/>
              <a:t>How do we know if FX is over-valued or undervalued</a:t>
            </a:r>
          </a:p>
        </p:txBody>
      </p:sp>
      <p:pic>
        <p:nvPicPr>
          <p:cNvPr id="2050" name="Picture 2" descr="Image result for big mac index">
            <a:extLst>
              <a:ext uri="{FF2B5EF4-FFF2-40B4-BE49-F238E27FC236}">
                <a16:creationId xmlns:a16="http://schemas.microsoft.com/office/drawing/2014/main" id="{F77710CA-E566-4882-A1B7-85B8C1285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92" y="2746594"/>
            <a:ext cx="7072312" cy="365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B0330A-8ADA-4045-BDCA-98E2CB03A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551098"/>
              </p:ext>
            </p:extLst>
          </p:nvPr>
        </p:nvGraphicFramePr>
        <p:xfrm>
          <a:off x="0" y="6623462"/>
          <a:ext cx="914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5763433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23304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80637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Structure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FX Drivers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Trading Strategies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9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17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F3E39E-8DF8-449F-85FB-AB6225ED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External balance: Persistent current account surplus </a:t>
            </a:r>
            <a:r>
              <a:rPr lang="en-SG" dirty="0">
                <a:sym typeface="Wingdings" panose="05000000000000000000" pitchFamily="2" charset="2"/>
              </a:rPr>
              <a:t> Currency is undervalued </a:t>
            </a:r>
          </a:p>
          <a:p>
            <a:r>
              <a:rPr lang="en-SG" dirty="0">
                <a:sym typeface="Wingdings" panose="05000000000000000000" pitchFamily="2" charset="2"/>
              </a:rPr>
              <a:t>However, does not take into account other factors that affect FX: like central bank intervention 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For the longest time, PBOC adopt a fixed rate of yuan against the USD (1=8.28)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Singapore also manages currency strength against a basket of other currencies (NEER) – only allowed to trade within +- 2% of the NEER basket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8DAEAE-E10E-4AA2-AA4B-F3AE605A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D584-AD0B-4E27-B42F-57F10DBABA97}" type="slidenum">
              <a:rPr lang="en-SG" smtClean="0"/>
              <a:t>8</a:t>
            </a:fld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04174-B38F-4085-ABAF-3A6804B463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Longer-term drivers of FX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941F7-2D5F-4E24-A255-ADEE971D43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SG" dirty="0"/>
              <a:t>External Equilibrium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378061-8D17-4A13-A80E-5C079C60E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54391"/>
              </p:ext>
            </p:extLst>
          </p:nvPr>
        </p:nvGraphicFramePr>
        <p:xfrm>
          <a:off x="0" y="6623462"/>
          <a:ext cx="914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5763433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23304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80637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Structure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FX Drivers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Trading Strategies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9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63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BBF65C05-B556-41B0-A9AB-BFFEF97A9D08}"/>
              </a:ext>
            </a:extLst>
          </p:cNvPr>
          <p:cNvSpPr/>
          <p:nvPr/>
        </p:nvSpPr>
        <p:spPr>
          <a:xfrm>
            <a:off x="2143887" y="2709869"/>
            <a:ext cx="4481477" cy="2221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43F556-EA81-49C8-9386-69CB1AD9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44" y="1028413"/>
            <a:ext cx="8088312" cy="5260568"/>
          </a:xfrm>
        </p:spPr>
        <p:txBody>
          <a:bodyPr/>
          <a:lstStyle/>
          <a:p>
            <a:r>
              <a:rPr lang="en-SG" dirty="0"/>
              <a:t>FX is like trading a stock, except instead of a company, you are analysing a country. 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203270-F640-410C-B827-A33A3063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D584-AD0B-4E27-B42F-57F10DBABA97}" type="slidenum">
              <a:rPr lang="en-SG" smtClean="0"/>
              <a:t>9</a:t>
            </a:fld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9564D-E5B7-4CE5-A4A8-08E82C25B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Other factors affecting foreign exchange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D640E-C4AE-4C79-BC82-0A24FA622F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SG" dirty="0"/>
              <a:t>Fundamental factors affecting FX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0EFCF8-7B11-4A83-AD68-11D327C804CD}"/>
              </a:ext>
            </a:extLst>
          </p:cNvPr>
          <p:cNvSpPr/>
          <p:nvPr/>
        </p:nvSpPr>
        <p:spPr>
          <a:xfrm>
            <a:off x="3426319" y="2130544"/>
            <a:ext cx="2008681" cy="110927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Portfolio Flows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7717D2-176A-4EC7-A35A-C3405013BC38}"/>
              </a:ext>
            </a:extLst>
          </p:cNvPr>
          <p:cNvSpPr/>
          <p:nvPr/>
        </p:nvSpPr>
        <p:spPr>
          <a:xfrm>
            <a:off x="5590163" y="2775759"/>
            <a:ext cx="2008681" cy="110927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Political Climate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E75242-7FF6-4634-8DCF-9B2E311BCE7F}"/>
              </a:ext>
            </a:extLst>
          </p:cNvPr>
          <p:cNvSpPr/>
          <p:nvPr/>
        </p:nvSpPr>
        <p:spPr>
          <a:xfrm>
            <a:off x="5077919" y="4399592"/>
            <a:ext cx="2008681" cy="110927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Economic Data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4DED31-92B6-4034-8740-0361E1A876FF}"/>
              </a:ext>
            </a:extLst>
          </p:cNvPr>
          <p:cNvSpPr/>
          <p:nvPr/>
        </p:nvSpPr>
        <p:spPr>
          <a:xfrm>
            <a:off x="1767383" y="4255052"/>
            <a:ext cx="2008681" cy="110927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Interest Rates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2F8A47-FB89-4045-A647-C59D89A482FF}"/>
              </a:ext>
            </a:extLst>
          </p:cNvPr>
          <p:cNvSpPr/>
          <p:nvPr/>
        </p:nvSpPr>
        <p:spPr>
          <a:xfrm>
            <a:off x="1170407" y="2775759"/>
            <a:ext cx="2008681" cy="110927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Intervention Risk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443C993-E0B8-48C5-8F61-70F889145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54391"/>
              </p:ext>
            </p:extLst>
          </p:nvPr>
        </p:nvGraphicFramePr>
        <p:xfrm>
          <a:off x="0" y="6623462"/>
          <a:ext cx="914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5763433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23304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80637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Structure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FX Drivers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Trading Strategies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9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3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1424</Words>
  <Application>Microsoft Office PowerPoint</Application>
  <PresentationFormat>On-screen Show (4:3)</PresentationFormat>
  <Paragraphs>218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Fundamentals of Forex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#YAP QI LONG#</dc:creator>
  <cp:lastModifiedBy>Lee Chin Ann</cp:lastModifiedBy>
  <cp:revision>33</cp:revision>
  <dcterms:created xsi:type="dcterms:W3CDTF">2019-08-17T08:00:11Z</dcterms:created>
  <dcterms:modified xsi:type="dcterms:W3CDTF">2019-10-24T05:20:53Z</dcterms:modified>
</cp:coreProperties>
</file>