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64" r:id="rId7"/>
    <p:sldId id="266" r:id="rId8"/>
    <p:sldId id="265" r:id="rId9"/>
    <p:sldId id="258" r:id="rId10"/>
    <p:sldId id="268" r:id="rId11"/>
    <p:sldId id="261" r:id="rId12"/>
    <p:sldId id="259" r:id="rId13"/>
    <p:sldId id="270" r:id="rId14"/>
    <p:sldId id="260" r:id="rId15"/>
    <p:sldId id="269" r:id="rId16"/>
    <p:sldId id="263" r:id="rId17"/>
    <p:sldId id="271" r:id="rId18"/>
    <p:sldId id="279" r:id="rId19"/>
    <p:sldId id="280" r:id="rId20"/>
    <p:sldId id="272" r:id="rId21"/>
    <p:sldId id="273" r:id="rId22"/>
    <p:sldId id="274" r:id="rId23"/>
    <p:sldId id="276" r:id="rId24"/>
    <p:sldId id="278" r:id="rId25"/>
    <p:sldId id="27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87EDD-BD00-46B8-BB30-BB869385D6EC}" v="6" dt="2019-09-12T12:24:5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ANG JUN LIANG#" userId="4898e963-59eb-41ff-872c-3447e0813c08" providerId="ADAL" clId="{79987EDD-BD00-46B8-BB30-BB869385D6EC}"/>
    <pc:docChg chg="undo custSel modSld">
      <pc:chgData name="#ANG JUN LIANG#" userId="4898e963-59eb-41ff-872c-3447e0813c08" providerId="ADAL" clId="{79987EDD-BD00-46B8-BB30-BB869385D6EC}" dt="2019-09-12T12:31:54.220" v="231" actId="27636"/>
      <pc:docMkLst>
        <pc:docMk/>
      </pc:docMkLst>
      <pc:sldChg chg="addSp delSp modSp">
        <pc:chgData name="#ANG JUN LIANG#" userId="4898e963-59eb-41ff-872c-3447e0813c08" providerId="ADAL" clId="{79987EDD-BD00-46B8-BB30-BB869385D6EC}" dt="2019-09-12T12:31:54.220" v="231" actId="27636"/>
        <pc:sldMkLst>
          <pc:docMk/>
          <pc:sldMk cId="3022608921" sldId="260"/>
        </pc:sldMkLst>
        <pc:spChg chg="mod">
          <ac:chgData name="#ANG JUN LIANG#" userId="4898e963-59eb-41ff-872c-3447e0813c08" providerId="ADAL" clId="{79987EDD-BD00-46B8-BB30-BB869385D6EC}" dt="2019-09-12T12:31:54.220" v="231" actId="27636"/>
          <ac:spMkLst>
            <pc:docMk/>
            <pc:sldMk cId="3022608921" sldId="260"/>
            <ac:spMk id="3" creationId="{8014E2F8-528A-4137-A26D-09DB46C07F93}"/>
          </ac:spMkLst>
        </pc:spChg>
        <pc:spChg chg="add del">
          <ac:chgData name="#ANG JUN LIANG#" userId="4898e963-59eb-41ff-872c-3447e0813c08" providerId="ADAL" clId="{79987EDD-BD00-46B8-BB30-BB869385D6EC}" dt="2019-09-12T12:21:19.009" v="81"/>
          <ac:spMkLst>
            <pc:docMk/>
            <pc:sldMk cId="3022608921" sldId="260"/>
            <ac:spMk id="4" creationId="{9651FBEF-B574-42FF-913A-74EB991C4F3D}"/>
          </ac:spMkLst>
        </pc:spChg>
        <pc:spChg chg="add del">
          <ac:chgData name="#ANG JUN LIANG#" userId="4898e963-59eb-41ff-872c-3447e0813c08" providerId="ADAL" clId="{79987EDD-BD00-46B8-BB30-BB869385D6EC}" dt="2019-09-12T12:24:53.741" v="173"/>
          <ac:spMkLst>
            <pc:docMk/>
            <pc:sldMk cId="3022608921" sldId="260"/>
            <ac:spMk id="5" creationId="{283C8532-D3D8-459D-82C2-0E82F77A7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1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9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6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46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98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4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6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78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0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04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26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B811-0478-4EBF-BDDE-28C1576A58E0}" type="datetimeFigureOut">
              <a:rPr lang="en-SG" smtClean="0"/>
              <a:t>12/9/2019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79CB-B873-4C4E-B800-44E561979E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457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resetting-checking-out-and-reverting" TargetMode="External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am-p/markdown-here/wiki/Markdown-Cheatsheet" TargetMode="External"/><Relationship Id="rId4" Type="http://schemas.openxmlformats.org/officeDocument/2006/relationships/hyperlink" Target="https://help.github.com/en/articles/resolving-a-merge-conflict-using-the-command-li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/download/mac" TargetMode="External"/><Relationship Id="rId2" Type="http://schemas.openxmlformats.org/officeDocument/2006/relationships/hyperlink" Target="http://git-scm/download/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nz/guide/mac-help/mchlp2304/mac" TargetMode="External"/><Relationship Id="rId2" Type="http://schemas.openxmlformats.org/officeDocument/2006/relationships/hyperlink" Target="http://kb.winzip.com/kb/entry/2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world.co.uk/how-to/mac-software/hidden-files-mac-352087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2B90-82CE-4467-949A-539056781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Git and GitHub (1/2)</a:t>
            </a:r>
            <a:br>
              <a:rPr lang="en-US" dirty="0"/>
            </a:br>
            <a:r>
              <a:rPr lang="en-US" dirty="0"/>
              <a:t>Command line only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C649A-B15F-4E93-B9BB-45967214E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 Jun Liang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242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E450-814B-4E91-B66B-4531E577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name and email to Git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7986-D26F-444E-8A43-E71D7FD0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‘John Lim’</a:t>
            </a:r>
            <a:endParaRPr lang="en-SG" dirty="0"/>
          </a:p>
          <a:p>
            <a:r>
              <a:rPr lang="en-US" dirty="0"/>
              <a:t>git config --global user.email ‘myGitHubEmail@gmail.com’</a:t>
            </a:r>
          </a:p>
        </p:txBody>
      </p:sp>
    </p:spTree>
    <p:extLst>
      <p:ext uri="{BB962C8B-B14F-4D97-AF65-F5344CB8AC3E}">
        <p14:creationId xmlns:p14="http://schemas.microsoft.com/office/powerpoint/2010/main" val="36345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6F59-A4BB-47AD-BC18-052FADE7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(demo)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E2F8-528A-4137-A26D-09DB46C0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// To initialize a local repository</a:t>
            </a:r>
          </a:p>
          <a:p>
            <a:r>
              <a:rPr lang="en-US" dirty="0"/>
              <a:t>git add &lt;filename&gt; // Add file to staging area</a:t>
            </a:r>
          </a:p>
          <a:p>
            <a:r>
              <a:rPr lang="en-US" dirty="0"/>
              <a:t>git add . // Adds all files to staging area (Commonly used)</a:t>
            </a:r>
          </a:p>
          <a:p>
            <a:r>
              <a:rPr lang="en-US" dirty="0"/>
              <a:t>git status // Check the difference between last commit and staging area</a:t>
            </a:r>
          </a:p>
          <a:p>
            <a:r>
              <a:rPr lang="en-US" dirty="0"/>
              <a:t>git reset // </a:t>
            </a:r>
            <a:r>
              <a:rPr lang="en-US" dirty="0" err="1"/>
              <a:t>Unstage</a:t>
            </a:r>
            <a:r>
              <a:rPr lang="en-US" dirty="0"/>
              <a:t> all the staged files</a:t>
            </a:r>
          </a:p>
          <a:p>
            <a:r>
              <a:rPr lang="en-US"/>
              <a:t>git </a:t>
            </a:r>
            <a:r>
              <a:rPr lang="en-US" dirty="0"/>
              <a:t>commit –m “my-message” // Commit changes to local repo</a:t>
            </a:r>
          </a:p>
          <a:p>
            <a:r>
              <a:rPr lang="en-US" dirty="0"/>
              <a:t>git push // Upload to remote repository .. More on that later</a:t>
            </a:r>
          </a:p>
          <a:p>
            <a:r>
              <a:rPr lang="en-US" dirty="0"/>
              <a:t>git pull // Pull latest from remote repository .. Why?</a:t>
            </a:r>
          </a:p>
          <a:p>
            <a:r>
              <a:rPr lang="en-US" dirty="0"/>
              <a:t>git clone // Literally cloning a repo from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260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6F59-A4BB-47AD-BC18-052FADE7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More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E2F8-528A-4137-A26D-09DB46C0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log // shows commit history</a:t>
            </a:r>
          </a:p>
          <a:p>
            <a:r>
              <a:rPr lang="en-US" dirty="0"/>
              <a:t>git checkout &lt;..&gt; // Change to branch/commit</a:t>
            </a:r>
          </a:p>
          <a:p>
            <a:r>
              <a:rPr lang="en-US" dirty="0"/>
              <a:t>git branch &lt;..&gt; // Create a branch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18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271B-CDC0-4892-B12B-CA3C4B2D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certain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531D-56D6-4318-BD99-23ABF7F0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we create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Go into .</a:t>
            </a:r>
            <a:r>
              <a:rPr lang="en-US" dirty="0" err="1"/>
              <a:t>gitignore</a:t>
            </a:r>
            <a:r>
              <a:rPr lang="en-US" dirty="0"/>
              <a:t>, add filenames and folders you would ignore</a:t>
            </a:r>
          </a:p>
          <a:p>
            <a:r>
              <a:rPr lang="en-US" dirty="0"/>
              <a:t>//Demo</a:t>
            </a:r>
          </a:p>
          <a:p>
            <a:r>
              <a:rPr lang="en-US" dirty="0"/>
              <a:t>From </a:t>
            </a:r>
            <a:r>
              <a:rPr lang="en-US" dirty="0" err="1"/>
              <a:t>cmd</a:t>
            </a:r>
            <a:r>
              <a:rPr lang="en-US" dirty="0"/>
              <a:t>/terminal:</a:t>
            </a:r>
          </a:p>
          <a:p>
            <a:pPr lvl="1"/>
            <a:r>
              <a:rPr lang="en-US" dirty="0"/>
              <a:t>touch 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 vim .</a:t>
            </a:r>
            <a:r>
              <a:rPr lang="en-US" dirty="0" err="1"/>
              <a:t>gitignore</a:t>
            </a:r>
            <a:r>
              <a:rPr lang="en-US" dirty="0"/>
              <a:t>    // or open with text editor</a:t>
            </a:r>
          </a:p>
          <a:p>
            <a:pPr lvl="1"/>
            <a:r>
              <a:rPr lang="en-US" dirty="0"/>
              <a:t>hello.txt   // ignore a file</a:t>
            </a:r>
          </a:p>
          <a:p>
            <a:pPr marL="457200" lvl="1" indent="0">
              <a:buNone/>
            </a:pPr>
            <a:r>
              <a:rPr lang="en-US" dirty="0"/>
              <a:t>   /hey // ignore a folder</a:t>
            </a:r>
          </a:p>
          <a:p>
            <a:pPr marL="457200" lvl="1" indent="0">
              <a:buNone/>
            </a:pPr>
            <a:r>
              <a:rPr lang="en-US" dirty="0"/>
              <a:t>   *.h5 // ignore all files with file extension .h5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543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77E1-8C9B-4727-9E80-BE2B41CA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.</a:t>
            </a:r>
            <a:r>
              <a:rPr lang="en-US" dirty="0" err="1"/>
              <a:t>gitignore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3C3A-7A71-46EC-9628-909556FF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pattern rules</a:t>
            </a:r>
            <a:endParaRPr lang="en-SG" dirty="0"/>
          </a:p>
          <a:p>
            <a:r>
              <a:rPr lang="en-SG" dirty="0"/>
              <a:t>If you need to write specific rules for your .</a:t>
            </a:r>
            <a:r>
              <a:rPr lang="en-SG" dirty="0" err="1"/>
              <a:t>gitignore</a:t>
            </a:r>
            <a:r>
              <a:rPr lang="en-SG" dirty="0"/>
              <a:t>, consult the documentation or google for answers</a:t>
            </a:r>
          </a:p>
          <a:p>
            <a:r>
              <a:rPr lang="en-SG" dirty="0"/>
              <a:t>You can consider googling for .</a:t>
            </a:r>
            <a:r>
              <a:rPr lang="en-SG" dirty="0" err="1"/>
              <a:t>gitignore</a:t>
            </a:r>
            <a:r>
              <a:rPr lang="en-SG" dirty="0"/>
              <a:t> templates and modifying from there</a:t>
            </a:r>
          </a:p>
          <a:p>
            <a:r>
              <a:rPr lang="en-SG" dirty="0"/>
              <a:t>Files that have already been committed cant be simply ignored.</a:t>
            </a:r>
          </a:p>
          <a:p>
            <a:pPr lvl="1"/>
            <a:r>
              <a:rPr lang="en-SG" dirty="0"/>
              <a:t>git rm -r --cache .</a:t>
            </a:r>
          </a:p>
          <a:p>
            <a:pPr lvl="1"/>
            <a:r>
              <a:rPr lang="en-SG" dirty="0"/>
              <a:t>git add .</a:t>
            </a:r>
          </a:p>
          <a:p>
            <a:pPr lvl="1"/>
            <a:r>
              <a:rPr lang="en-SG" dirty="0"/>
              <a:t>git commit –m ‘.</a:t>
            </a:r>
            <a:r>
              <a:rPr lang="en-SG" dirty="0" err="1"/>
              <a:t>gitignore</a:t>
            </a:r>
            <a:r>
              <a:rPr lang="en-SG" dirty="0"/>
              <a:t> fix’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696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8A5A-13A0-424E-B51B-493003B0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 old version/checkpoint/commit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EB5E-8574-4A48-BF29-305BEB15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 --</a:t>
            </a:r>
            <a:r>
              <a:rPr lang="en-US" dirty="0" err="1"/>
              <a:t>oneline</a:t>
            </a:r>
            <a:r>
              <a:rPr lang="en-US" dirty="0"/>
              <a:t>   // see the ids</a:t>
            </a:r>
          </a:p>
          <a:p>
            <a:r>
              <a:rPr lang="en-US" dirty="0"/>
              <a:t>git checkout &lt;id&gt;   // change working copy to older version</a:t>
            </a:r>
          </a:p>
          <a:p>
            <a:r>
              <a:rPr lang="en-US" dirty="0"/>
              <a:t>git checkout master   // change back to master branch</a:t>
            </a:r>
          </a:p>
          <a:p>
            <a:r>
              <a:rPr lang="en-US" dirty="0"/>
              <a:t>Concept of working repository.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7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5956-D5B6-4565-89FD-46B937A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commits*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F0E4-BC24-4AEA-B9AC-93059A1B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made commits and realized that you are on the wrong track</a:t>
            </a:r>
          </a:p>
          <a:p>
            <a:r>
              <a:rPr lang="en-US" dirty="0"/>
              <a:t>How to delete these commits as if they never happened?</a:t>
            </a:r>
          </a:p>
          <a:p>
            <a:r>
              <a:rPr lang="en-SG" dirty="0"/>
              <a:t>There are many methods (refer to link at the end of slides)</a:t>
            </a:r>
          </a:p>
          <a:p>
            <a:r>
              <a:rPr lang="en-SG" dirty="0"/>
              <a:t>I suggest using git revert because it is the safest</a:t>
            </a:r>
          </a:p>
          <a:p>
            <a:r>
              <a:rPr lang="en-US" dirty="0"/>
              <a:t>git revert --no-commit 0766c053..HEAD</a:t>
            </a:r>
          </a:p>
          <a:p>
            <a:r>
              <a:rPr lang="en-US" dirty="0"/>
              <a:t>git commit --m “reverted to 0766c053”.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03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68DE-3DFA-4D03-B694-16164167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4057-DEF5-4AC1-A5DD-74CE86D8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status tells you what branch you are on (initially master)</a:t>
            </a:r>
          </a:p>
          <a:p>
            <a:r>
              <a:rPr lang="en-US" dirty="0"/>
              <a:t>git branch &lt;</a:t>
            </a:r>
            <a:r>
              <a:rPr lang="en-US" dirty="0" err="1"/>
              <a:t>branch_name</a:t>
            </a:r>
            <a:r>
              <a:rPr lang="en-US" dirty="0"/>
              <a:t>&gt;      // create a branch</a:t>
            </a:r>
          </a:p>
          <a:p>
            <a:r>
              <a:rPr lang="en-US" dirty="0"/>
              <a:t>git checkout &lt;</a:t>
            </a:r>
            <a:r>
              <a:rPr lang="en-US" dirty="0" err="1"/>
              <a:t>branch_name</a:t>
            </a:r>
            <a:r>
              <a:rPr lang="en-US" dirty="0"/>
              <a:t>&gt;   // switch to the branch</a:t>
            </a:r>
          </a:p>
          <a:p>
            <a:r>
              <a:rPr lang="en-US" dirty="0"/>
              <a:t>A branch is like a new timeline</a:t>
            </a:r>
          </a:p>
          <a:p>
            <a:r>
              <a:rPr lang="en-US" dirty="0"/>
              <a:t>Changes in some branch will not affect the master branch</a:t>
            </a:r>
          </a:p>
          <a:p>
            <a:r>
              <a:rPr lang="en-US" dirty="0"/>
              <a:t>Useful when you are working on new feature, and don’t finish to ‘spoil’ the original master branch which is fully functional</a:t>
            </a:r>
          </a:p>
          <a:p>
            <a:r>
              <a:rPr lang="en-US" dirty="0"/>
              <a:t>Can be part of workflow (Cover this next week)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8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85AA-2E3D-4BE1-83BE-10CBDD50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ED30-CD27-4CF5-AA62-2A670DB2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satisfied with your branch and you want to merge it with your master branch</a:t>
            </a:r>
          </a:p>
          <a:p>
            <a:r>
              <a:rPr lang="en-US" dirty="0"/>
              <a:t>First, go to master branch (git checkout master)</a:t>
            </a:r>
            <a:endParaRPr lang="en-SG" dirty="0"/>
          </a:p>
          <a:p>
            <a:r>
              <a:rPr lang="en-SG" dirty="0"/>
              <a:t>Second, merge the branch (git merge &lt;</a:t>
            </a:r>
            <a:r>
              <a:rPr lang="en-SG" dirty="0" err="1"/>
              <a:t>branch_name</a:t>
            </a:r>
            <a:r>
              <a:rPr lang="en-SG" dirty="0"/>
              <a:t>&gt;)</a:t>
            </a:r>
          </a:p>
          <a:p>
            <a:r>
              <a:rPr lang="en-SG" dirty="0"/>
              <a:t>Git will try to merge it as much as possible but may have conflicts.</a:t>
            </a:r>
          </a:p>
        </p:txBody>
      </p:sp>
    </p:spTree>
    <p:extLst>
      <p:ext uri="{BB962C8B-B14F-4D97-AF65-F5344CB8AC3E}">
        <p14:creationId xmlns:p14="http://schemas.microsoft.com/office/powerpoint/2010/main" val="288619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3E3E-B273-4EEC-8407-6B835302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C4E3-2AA6-46E5-A695-4395155E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possible that when you merge, there are some conflicts.</a:t>
            </a:r>
          </a:p>
          <a:p>
            <a:r>
              <a:rPr lang="en-US" dirty="0"/>
              <a:t>Git will inform you which files have conflicts.</a:t>
            </a:r>
          </a:p>
          <a:p>
            <a:r>
              <a:rPr lang="en-US" dirty="0"/>
              <a:t>Use a editor, go into these files and resolve the conflicts.</a:t>
            </a:r>
          </a:p>
          <a:p>
            <a:r>
              <a:rPr lang="en-US" dirty="0"/>
              <a:t>Within the file, search the file for the conflict marker &lt;&lt;&lt;&lt;&lt;&lt;&lt;.</a:t>
            </a:r>
          </a:p>
          <a:p>
            <a:r>
              <a:rPr lang="en-US" dirty="0"/>
              <a:t>Next, you will see =======, which divides your changes from the changes in the other branch.</a:t>
            </a:r>
          </a:p>
          <a:p>
            <a:r>
              <a:rPr lang="en-US" dirty="0"/>
              <a:t>Next, you will see &gt;&gt;&gt;&gt;&gt;&gt;&gt; BRANCH-NAME.</a:t>
            </a:r>
          </a:p>
          <a:p>
            <a:r>
              <a:rPr lang="en-US" dirty="0"/>
              <a:t>Do the appropriate changes and then remove the conflict marks &lt;&lt;&lt;&lt;&lt;&lt;&lt;, =======, &gt;&gt;&gt;&gt;&gt;&gt;&gt;.</a:t>
            </a:r>
            <a:endParaRPr lang="en-SG" dirty="0"/>
          </a:p>
          <a:p>
            <a:r>
              <a:rPr lang="en-US" dirty="0"/>
              <a:t>Commit the changes.</a:t>
            </a:r>
          </a:p>
        </p:txBody>
      </p:sp>
    </p:spTree>
    <p:extLst>
      <p:ext uri="{BB962C8B-B14F-4D97-AF65-F5344CB8AC3E}">
        <p14:creationId xmlns:p14="http://schemas.microsoft.com/office/powerpoint/2010/main" val="53188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78F8-A0A9-4A1E-9E32-63D456AD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6B47-DCF3-4D48-860B-22048DC8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create an account at </a:t>
            </a:r>
            <a:r>
              <a:rPr lang="en-SG" dirty="0">
                <a:hlinkClick r:id="rId2"/>
              </a:rPr>
              <a:t>https://github.com</a:t>
            </a:r>
            <a:r>
              <a:rPr lang="en-SG" dirty="0"/>
              <a:t> if you haven’t already.</a:t>
            </a:r>
          </a:p>
        </p:txBody>
      </p:sp>
    </p:spTree>
    <p:extLst>
      <p:ext uri="{BB962C8B-B14F-4D97-AF65-F5344CB8AC3E}">
        <p14:creationId xmlns:p14="http://schemas.microsoft.com/office/powerpoint/2010/main" val="59292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DC-6312-4871-926B-6B7DC7AC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local repo to remote repo (GitHub)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6CD3-AA82-43C8-9EB1-F7C7EA6E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 dirty="0">
                <a:hlinkClick r:id="rId2"/>
              </a:rPr>
              <a:t>www.github.com</a:t>
            </a:r>
            <a:r>
              <a:rPr lang="en-US" dirty="0"/>
              <a:t> and login.</a:t>
            </a:r>
          </a:p>
          <a:p>
            <a:r>
              <a:rPr lang="en-US" dirty="0"/>
              <a:t>Top right corner -&gt; ‘+’ -&gt; ‘New repository’.</a:t>
            </a:r>
          </a:p>
          <a:p>
            <a:r>
              <a:rPr lang="en-US" dirty="0"/>
              <a:t>Simply type repo name and click ‘Create repository’.</a:t>
            </a:r>
          </a:p>
          <a:p>
            <a:r>
              <a:rPr lang="en-SG" dirty="0"/>
              <a:t>Run the commands under “…or push an existing repository from the command line”.</a:t>
            </a:r>
          </a:p>
          <a:p>
            <a:r>
              <a:rPr lang="en-SG" dirty="0"/>
              <a:t>Done! Every future update to remote repo can be done with:</a:t>
            </a:r>
          </a:p>
          <a:p>
            <a:pPr lvl="1"/>
            <a:r>
              <a:rPr lang="en-SG" dirty="0"/>
              <a:t>git push --all</a:t>
            </a:r>
          </a:p>
        </p:txBody>
      </p:sp>
    </p:spTree>
    <p:extLst>
      <p:ext uri="{BB962C8B-B14F-4D97-AF65-F5344CB8AC3E}">
        <p14:creationId xmlns:p14="http://schemas.microsoft.com/office/powerpoint/2010/main" val="380879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4827-AB1B-48A7-B28E-72D94A7E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A2F5-D3DF-41A0-92F8-56049304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description of your project.</a:t>
            </a:r>
          </a:p>
          <a:p>
            <a:r>
              <a:rPr lang="en-US" dirty="0"/>
              <a:t>Useful to quickly introduce your project to others.</a:t>
            </a:r>
          </a:p>
          <a:p>
            <a:r>
              <a:rPr lang="en-US" dirty="0"/>
              <a:t>Uses the markdown language – can format nicely and add pictures etc.</a:t>
            </a:r>
          </a:p>
        </p:txBody>
      </p:sp>
    </p:spTree>
    <p:extLst>
      <p:ext uri="{BB962C8B-B14F-4D97-AF65-F5344CB8AC3E}">
        <p14:creationId xmlns:p14="http://schemas.microsoft.com/office/powerpoint/2010/main" val="198469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EDC7-3B4E-4209-9979-46ED8945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on my project on &gt;1 computer?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39C-6FF1-4082-9716-4AC9F5FB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knowledge from today, you can do this easily.</a:t>
            </a:r>
          </a:p>
          <a:p>
            <a:r>
              <a:rPr lang="en-US" dirty="0"/>
              <a:t>Suppose you create a project on your laptop.</a:t>
            </a:r>
          </a:p>
          <a:p>
            <a:r>
              <a:rPr lang="en-US" dirty="0"/>
              <a:t>You make a couple of commits, then push it to GitHub.</a:t>
            </a:r>
          </a:p>
          <a:p>
            <a:r>
              <a:rPr lang="en-US" dirty="0"/>
              <a:t>At home, on your desktop, you can simply git clone the repo and continue working and making commits.</a:t>
            </a:r>
          </a:p>
          <a:p>
            <a:r>
              <a:rPr lang="en-US" dirty="0"/>
              <a:t>How to continue the progress from your laptop?</a:t>
            </a:r>
          </a:p>
          <a:p>
            <a:r>
              <a:rPr lang="en-US" dirty="0"/>
              <a:t>Make sure you “git push --all” on your desktop first.</a:t>
            </a:r>
          </a:p>
          <a:p>
            <a:r>
              <a:rPr lang="en-US" dirty="0"/>
              <a:t>On your laptop, run “git pull” before continue working on it.</a:t>
            </a:r>
          </a:p>
          <a:p>
            <a:r>
              <a:rPr lang="en-US" dirty="0"/>
              <a:t>In essence, the remote repo on GitHub helps you sync your work!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377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8013-6B78-483F-AC4B-824CFEEE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05DE-E97D-4195-94E4-107DF966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patterns - </a:t>
            </a:r>
            <a:r>
              <a:rPr lang="en-SG" dirty="0">
                <a:hlinkClick r:id="rId2"/>
              </a:rPr>
              <a:t>https://git-scm.com/docs/gitignore</a:t>
            </a:r>
            <a:endParaRPr lang="en-SG" dirty="0"/>
          </a:p>
          <a:p>
            <a:r>
              <a:rPr lang="en-US" dirty="0"/>
              <a:t>Revert vs Reset vs Checkout - </a:t>
            </a:r>
            <a:r>
              <a:rPr lang="en-SG" dirty="0">
                <a:hlinkClick r:id="rId3"/>
              </a:rPr>
              <a:t>https://www.atlassian.com/git/tutorials/resetting-checking-out-and-reverting</a:t>
            </a:r>
            <a:endParaRPr lang="en-US" dirty="0"/>
          </a:p>
          <a:p>
            <a:r>
              <a:rPr lang="en-US" dirty="0"/>
              <a:t>Resolving Conflicts - </a:t>
            </a:r>
            <a:r>
              <a:rPr lang="en-SG" dirty="0">
                <a:hlinkClick r:id="rId4"/>
              </a:rPr>
              <a:t>https://help.github.com/en/articles/resolving-a-merge-conflict-using-the-command-line</a:t>
            </a:r>
            <a:endParaRPr lang="en-SG" dirty="0"/>
          </a:p>
          <a:p>
            <a:r>
              <a:rPr lang="en-SG" dirty="0"/>
              <a:t>Markdown - </a:t>
            </a:r>
            <a:r>
              <a:rPr lang="en-SG" dirty="0">
                <a:hlinkClick r:id="rId5"/>
              </a:rPr>
              <a:t>https://github.com/adam-p/markdown-here/wiki/Markdown-Cheatsheet</a:t>
            </a:r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6C28-56D3-4334-96F3-1AA423FB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Git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EC29-0B4D-49B5-B9FA-394BE870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http://git-scm/download/win</a:t>
            </a:r>
            <a:r>
              <a:rPr lang="en-US" dirty="0"/>
              <a:t> FOR WINDOWS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http://git-scm/download/mac</a:t>
            </a:r>
            <a:r>
              <a:rPr lang="en-US" dirty="0"/>
              <a:t> FOR MAC</a:t>
            </a:r>
          </a:p>
          <a:p>
            <a:r>
              <a:rPr lang="en-US" dirty="0"/>
              <a:t>Setup Options</a:t>
            </a:r>
          </a:p>
          <a:p>
            <a:pPr lvl="1"/>
            <a:r>
              <a:rPr lang="en-US" dirty="0"/>
              <a:t>Use Git and optional Unix tools from the Windows Command Prompt</a:t>
            </a:r>
          </a:p>
          <a:p>
            <a:pPr lvl="1"/>
            <a:r>
              <a:rPr lang="en-US" dirty="0"/>
              <a:t>Default settings for everything else</a:t>
            </a:r>
            <a:endParaRPr lang="en-SG" dirty="0"/>
          </a:p>
          <a:p>
            <a:r>
              <a:rPr lang="en-SG" dirty="0"/>
              <a:t>Git Bash is a UNIX-like terminal for windows. E.g. can use ‘ls’ instead of ‘</a:t>
            </a:r>
            <a:r>
              <a:rPr lang="en-SG" dirty="0" err="1"/>
              <a:t>dir</a:t>
            </a:r>
            <a:r>
              <a:rPr lang="en-SG" dirty="0"/>
              <a:t>’. Extremely useful for windows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4EB-D43B-4ABD-A92C-2FD15FF8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hidden files and file extensions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E46E-7A29-47AE-8DE4-6CAA36AE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but makes life easier</a:t>
            </a:r>
          </a:p>
          <a:p>
            <a:r>
              <a:rPr lang="en-US" dirty="0"/>
              <a:t>For Windows:</a:t>
            </a:r>
          </a:p>
          <a:p>
            <a:pPr lvl="1"/>
            <a:r>
              <a:rPr lang="en-SG" dirty="0">
                <a:hlinkClick r:id="rId2"/>
              </a:rPr>
              <a:t>http://kb.winzip.com/kb/entry/26/</a:t>
            </a:r>
            <a:endParaRPr lang="en-SG" dirty="0"/>
          </a:p>
          <a:p>
            <a:r>
              <a:rPr lang="en-SG" dirty="0"/>
              <a:t>For Mac (sorry not proficient):</a:t>
            </a:r>
          </a:p>
          <a:p>
            <a:pPr lvl="1"/>
            <a:r>
              <a:rPr lang="en-SG" dirty="0">
                <a:hlinkClick r:id="rId3"/>
              </a:rPr>
              <a:t>https://support.apple.com/en-nz/guide/mac-help/mchlp2304/mac</a:t>
            </a:r>
            <a:endParaRPr lang="en-SG" dirty="0"/>
          </a:p>
          <a:p>
            <a:pPr lvl="1"/>
            <a:r>
              <a:rPr lang="en-SG" dirty="0">
                <a:hlinkClick r:id="rId4"/>
              </a:rPr>
              <a:t>https://www.macworld.co.uk/how-to/mac-software/hidden-files-mac-3520878/</a:t>
            </a:r>
            <a:endParaRPr lang="en-SG" dirty="0"/>
          </a:p>
          <a:p>
            <a:r>
              <a:rPr lang="en-SG" dirty="0"/>
              <a:t>Or just google</a:t>
            </a:r>
          </a:p>
        </p:txBody>
      </p:sp>
    </p:spTree>
    <p:extLst>
      <p:ext uri="{BB962C8B-B14F-4D97-AF65-F5344CB8AC3E}">
        <p14:creationId xmlns:p14="http://schemas.microsoft.com/office/powerpoint/2010/main" val="395059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F4EF-D94F-4AB9-8BB3-55653A6E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to navigate system (demo)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6AE1-ACAD-442D-933E-3BD71FFD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&lt;absolute path/relative path&gt;               # Go to some directory</a:t>
            </a:r>
          </a:p>
          <a:p>
            <a:r>
              <a:rPr lang="en-US" dirty="0"/>
              <a:t>cd D:                      # Changing drives</a:t>
            </a:r>
          </a:p>
          <a:p>
            <a:r>
              <a:rPr lang="en-SG" dirty="0"/>
              <a:t>ls                            # List contents of current directory</a:t>
            </a:r>
          </a:p>
          <a:p>
            <a:r>
              <a:rPr lang="en-SG" dirty="0"/>
              <a:t>touch &lt;filename&gt; # Create a file in current directory</a:t>
            </a:r>
          </a:p>
          <a:p>
            <a:r>
              <a:rPr lang="en-SG" dirty="0"/>
              <a:t>Many more.. Google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195149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AF4-C4B8-4F5F-803D-1D826EDC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2A12-9903-4F50-89F1-C245B22E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version control system</a:t>
            </a:r>
          </a:p>
          <a:p>
            <a:r>
              <a:rPr lang="en-US" dirty="0"/>
              <a:t>Version control – tracking changes in a repository</a:t>
            </a:r>
          </a:p>
          <a:p>
            <a:r>
              <a:rPr lang="en-US" dirty="0"/>
              <a:t>Repository – a “folder”</a:t>
            </a:r>
          </a:p>
          <a:p>
            <a:r>
              <a:rPr lang="en-SG" dirty="0"/>
              <a:t>Local/Remote Repos</a:t>
            </a:r>
          </a:p>
          <a:p>
            <a:r>
              <a:rPr lang="en-SG" dirty="0"/>
              <a:t>Pretty much essential when working in a software job</a:t>
            </a:r>
          </a:p>
        </p:txBody>
      </p:sp>
    </p:spTree>
    <p:extLst>
      <p:ext uri="{BB962C8B-B14F-4D97-AF65-F5344CB8AC3E}">
        <p14:creationId xmlns:p14="http://schemas.microsoft.com/office/powerpoint/2010/main" val="12772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75D4-F689-49AA-B3F5-632CC27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DD75-2657-4479-83E8-1D6201B4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tool to manage your source code history</a:t>
            </a:r>
          </a:p>
          <a:p>
            <a:r>
              <a:rPr lang="en-US" dirty="0"/>
              <a:t>GitHub is a hosting service for Git repositories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944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2CEE-D887-4153-8FC6-F948796A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repository vs Remote repository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EA90-E047-47AE-B50F-ECF349C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repository is the folder on your computer</a:t>
            </a:r>
          </a:p>
          <a:p>
            <a:r>
              <a:rPr lang="en-US" dirty="0"/>
              <a:t>Remote repository is the corresponding repository on the cloud</a:t>
            </a:r>
          </a:p>
          <a:p>
            <a:r>
              <a:rPr lang="en-US" dirty="0"/>
              <a:t>Most of the time it is on GitHub, though you can use other services like Gitlab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39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91BE-A522-4682-97B7-A2902D52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523F-7647-4B4F-AEB9-2FEB252C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track of code history</a:t>
            </a:r>
          </a:p>
          <a:p>
            <a:r>
              <a:rPr lang="en-US" dirty="0"/>
              <a:t>Each commit is like a checkpoint</a:t>
            </a:r>
            <a:r>
              <a:rPr lang="en-SG" dirty="0"/>
              <a:t> or a ‘snapshot’ of your current repo</a:t>
            </a:r>
          </a:p>
          <a:p>
            <a:r>
              <a:rPr lang="en-SG" dirty="0"/>
              <a:t>You can visit any checkpoint at any time</a:t>
            </a:r>
          </a:p>
          <a:p>
            <a:r>
              <a:rPr lang="en-SG" dirty="0"/>
              <a:t>What does ‘visit’ mean?</a:t>
            </a:r>
          </a:p>
          <a:p>
            <a:r>
              <a:rPr lang="en-SG" dirty="0"/>
              <a:t>Add to staging area before committing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FAE0F7FB4AE40AF9780D0D0DF20E5" ma:contentTypeVersion="11" ma:contentTypeDescription="Create a new document." ma:contentTypeScope="" ma:versionID="9fd9e092f9dcc9b6fc56e0236a7eaac9">
  <xsd:schema xmlns:xsd="http://www.w3.org/2001/XMLSchema" xmlns:xs="http://www.w3.org/2001/XMLSchema" xmlns:p="http://schemas.microsoft.com/office/2006/metadata/properties" xmlns:ns3="323687fa-b7f2-42d7-84e8-062a5c9e3583" xmlns:ns4="6ad3259d-ccb5-49b1-a58a-b6ed93499385" targetNamespace="http://schemas.microsoft.com/office/2006/metadata/properties" ma:root="true" ma:fieldsID="9807e63f892e93efbfe685b8741a2eb8" ns3:_="" ns4:_="">
    <xsd:import namespace="323687fa-b7f2-42d7-84e8-062a5c9e3583"/>
    <xsd:import namespace="6ad3259d-ccb5-49b1-a58a-b6ed934993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687fa-b7f2-42d7-84e8-062a5c9e3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3259d-ccb5-49b1-a58a-b6ed934993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426E87-616D-4280-A1D0-79B075B94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9B49FD-38BE-40F0-844A-5E8E1F0B18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687fa-b7f2-42d7-84e8-062a5c9e3583"/>
    <ds:schemaRef ds:uri="6ad3259d-ccb5-49b1-a58a-b6ed934993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D782B6-4ADF-4059-8F15-D43BD3A13E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1288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How to Git and GitHub (1/2) Command line only</vt:lpstr>
      <vt:lpstr>GitHub</vt:lpstr>
      <vt:lpstr>Download Git</vt:lpstr>
      <vt:lpstr>Showing hidden files and file extensions</vt:lpstr>
      <vt:lpstr>Basic commands to navigate system (demo)</vt:lpstr>
      <vt:lpstr>What is Git?</vt:lpstr>
      <vt:lpstr>Git vs GitHub</vt:lpstr>
      <vt:lpstr>Local repository vs Remote repository</vt:lpstr>
      <vt:lpstr>Key Concepts</vt:lpstr>
      <vt:lpstr>Adding name and email to Git</vt:lpstr>
      <vt:lpstr>Basic Commands (demo)</vt:lpstr>
      <vt:lpstr>More Commands</vt:lpstr>
      <vt:lpstr>Ignoring certain files</vt:lpstr>
      <vt:lpstr>Notes on .gitignore</vt:lpstr>
      <vt:lpstr>Viewing an old version/checkpoint/commit</vt:lpstr>
      <vt:lpstr>Undo commits*</vt:lpstr>
      <vt:lpstr>Branch</vt:lpstr>
      <vt:lpstr>Merging</vt:lpstr>
      <vt:lpstr>Resolving Conflicts</vt:lpstr>
      <vt:lpstr>Pushing local repo to remote repo (GitHub)</vt:lpstr>
      <vt:lpstr>readme.md</vt:lpstr>
      <vt:lpstr>How to work on my project on &gt;1 computer?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Git and Github (1/2)</dc:title>
  <dc:creator>#ANG JUN LIANG#</dc:creator>
  <cp:lastModifiedBy>AJL ..</cp:lastModifiedBy>
  <cp:revision>19</cp:revision>
  <dcterms:created xsi:type="dcterms:W3CDTF">2019-09-11T13:05:44Z</dcterms:created>
  <dcterms:modified xsi:type="dcterms:W3CDTF">2019-09-12T12:32:04Z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0x01010097FFAE0F7FB4AE40AF9780D0D0DF20E5</vt:lpwstr>
  </property>
</Properties>
</file>