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96" r:id="rId12"/>
    <p:sldId id="297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  <p:sldId id="276" r:id="rId23"/>
    <p:sldId id="277" r:id="rId24"/>
    <p:sldId id="278" r:id="rId25"/>
    <p:sldId id="279" r:id="rId26"/>
    <p:sldId id="280" r:id="rId27"/>
    <p:sldId id="282" r:id="rId28"/>
    <p:sldId id="289" r:id="rId29"/>
    <p:sldId id="283" r:id="rId30"/>
    <p:sldId id="284" r:id="rId31"/>
    <p:sldId id="285" r:id="rId32"/>
    <p:sldId id="298" r:id="rId33"/>
    <p:sldId id="299" r:id="rId34"/>
    <p:sldId id="287" r:id="rId35"/>
    <p:sldId id="300" r:id="rId36"/>
    <p:sldId id="295" r:id="rId37"/>
    <p:sldId id="301" r:id="rId38"/>
    <p:sldId id="286" r:id="rId39"/>
    <p:sldId id="290" r:id="rId40"/>
    <p:sldId id="292" r:id="rId41"/>
    <p:sldId id="291" r:id="rId42"/>
    <p:sldId id="293" r:id="rId43"/>
    <p:sldId id="294" r:id="rId44"/>
    <p:sldId id="302" r:id="rId45"/>
    <p:sldId id="303" r:id="rId46"/>
    <p:sldId id="28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9382" autoAdjust="0"/>
  </p:normalViewPr>
  <p:slideViewPr>
    <p:cSldViewPr snapToGrid="0">
      <p:cViewPr varScale="1">
        <p:scale>
          <a:sx n="60" d="100"/>
          <a:sy n="60" d="100"/>
        </p:scale>
        <p:origin x="90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57527-5EBA-4923-B821-9DEF695764F3}" type="datetimeFigureOut">
              <a:rPr lang="en-MY" smtClean="0"/>
              <a:t>5/9/2019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FDF55-7DD1-4E63-B35B-6EA72AA2A43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90018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FDF55-7DD1-4E63-B35B-6EA72AA2A434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21764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dirty="0"/>
              <a:t>Candlesticks look like a boxplot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dirty="0"/>
              <a:t>Sort of like roman numerals, you can use it if you want 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dirty="0">
                <a:latin typeface="Century Gothic" panose="020B0502020202020204" pitchFamily="34" charset="0"/>
              </a:rPr>
              <a:t>Most TA traders use candlestick charts; as such, most chart-based strategies developed are for candlesticks as well.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dirty="0" err="1">
                <a:latin typeface="Century Gothic" panose="020B0502020202020204" pitchFamily="34" charset="0"/>
              </a:rPr>
              <a:t>Tradingview</a:t>
            </a:r>
            <a:endParaRPr lang="en-MY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FDF55-7DD1-4E63-B35B-6EA72AA2A434}" type="slidenum">
              <a:rPr lang="en-MY" smtClean="0"/>
              <a:t>10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67867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Some have argued that the markets are fractals in nature.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FDF55-7DD1-4E63-B35B-6EA72AA2A434}" type="slidenum">
              <a:rPr lang="en-MY" smtClean="0"/>
              <a:t>11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0514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FYI, back to candlesticks.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FDF55-7DD1-4E63-B35B-6EA72AA2A434}" type="slidenum">
              <a:rPr lang="en-MY" smtClean="0"/>
              <a:t>12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941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FDF55-7DD1-4E63-B35B-6EA72AA2A434}" type="slidenum">
              <a:rPr lang="en-MY" smtClean="0"/>
              <a:t>13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3790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FDF55-7DD1-4E63-B35B-6EA72AA2A434}" type="slidenum">
              <a:rPr lang="en-MY" smtClean="0"/>
              <a:t>14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41569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FDF55-7DD1-4E63-B35B-6EA72AA2A434}" type="slidenum">
              <a:rPr lang="en-MY" smtClean="0"/>
              <a:t>15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2615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One caveat: Wait until it finishes</a:t>
            </a:r>
            <a:br>
              <a:rPr lang="en-MY" dirty="0"/>
            </a:br>
            <a:r>
              <a:rPr lang="en-MY" dirty="0"/>
              <a:t>Note volume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FDF55-7DD1-4E63-B35B-6EA72AA2A434}" type="slidenum">
              <a:rPr lang="en-MY" smtClean="0"/>
              <a:t>16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74109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dirty="0"/>
              <a:t>Many bullish engulfing patterns form a hammer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FDF55-7DD1-4E63-B35B-6EA72AA2A434}" type="slidenum">
              <a:rPr lang="en-MY" smtClean="0"/>
              <a:t>17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73830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One caveat: Wait until it finishes</a:t>
            </a:r>
            <a:br>
              <a:rPr lang="en-MY" dirty="0"/>
            </a:br>
            <a:r>
              <a:rPr lang="en-MY" dirty="0"/>
              <a:t>Note volume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FDF55-7DD1-4E63-B35B-6EA72AA2A434}" type="slidenum">
              <a:rPr lang="en-MY" smtClean="0"/>
              <a:t>18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922668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dirty="0"/>
              <a:t>Tug of war</a:t>
            </a:r>
            <a:br>
              <a:rPr lang="en-MY" dirty="0"/>
            </a:br>
            <a:r>
              <a:rPr lang="en-MY" dirty="0"/>
              <a:t>Low volatility to high volatility, signals hesitation at S&amp;R can be a sign. What are they thinking? Like poker.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FDF55-7DD1-4E63-B35B-6EA72AA2A434}" type="slidenum">
              <a:rPr lang="en-MY" smtClean="0"/>
              <a:t>19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757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FA is what, SA is what, people are more qualified than me</a:t>
            </a:r>
          </a:p>
          <a:p>
            <a:r>
              <a:rPr lang="en-MY" dirty="0"/>
              <a:t>TA is used more in short term, intrinsic value of FA is more suitable for investing, or swing trading.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dirty="0"/>
              <a:t>What are the two words that economics use the most? Supply and Demand. So basically the foundation of TA is based on the observation of those forces; now you might think that it’s a bit </a:t>
            </a:r>
            <a:r>
              <a:rPr lang="en-MY" dirty="0" err="1"/>
              <a:t>fked</a:t>
            </a:r>
            <a:r>
              <a:rPr lang="en-MY" dirty="0"/>
              <a:t> up, why are you basing it upon the effect and not the cause right? But bear with me here. Again TA is all about people looking at the same signs, its </a:t>
            </a:r>
            <a:r>
              <a:rPr lang="en-MY" dirty="0" err="1"/>
              <a:t>kinda</a:t>
            </a:r>
            <a:r>
              <a:rPr lang="en-MY" dirty="0"/>
              <a:t> like in poker, instead of focusing on the probabilities, you focus on psychology instead.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FDF55-7DD1-4E63-B35B-6EA72AA2A434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50487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FDF55-7DD1-4E63-B35B-6EA72AA2A434}" type="slidenum">
              <a:rPr lang="en-MY" smtClean="0"/>
              <a:t>20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75039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Squeezed, price has to go somewhere (it converges), and tug of war.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FDF55-7DD1-4E63-B35B-6EA72AA2A434}" type="slidenum">
              <a:rPr lang="en-MY" smtClean="0"/>
              <a:t>24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41543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FDF55-7DD1-4E63-B35B-6EA72AA2A434}" type="slidenum">
              <a:rPr lang="en-MY" smtClean="0"/>
              <a:t>26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26246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Traditional trading is a very personal kind of thing, what works for me may not work for you.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FDF55-7DD1-4E63-B35B-6EA72AA2A434}" type="slidenum">
              <a:rPr lang="en-MY" smtClean="0"/>
              <a:t>27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15567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FDF55-7DD1-4E63-B35B-6EA72AA2A434}" type="slidenum">
              <a:rPr lang="en-MY" smtClean="0"/>
              <a:t>28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68422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EMA is basically an SMA that is weighted towards recent prices.</a:t>
            </a:r>
          </a:p>
          <a:p>
            <a:r>
              <a:rPr lang="en-MY" dirty="0"/>
              <a:t>SMA more slow, but more well respected</a:t>
            </a:r>
          </a:p>
          <a:p>
            <a:r>
              <a:rPr lang="en-MY" dirty="0"/>
              <a:t>EMA faster, but less respected.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FDF55-7DD1-4E63-B35B-6EA72AA2A434}" type="slidenum">
              <a:rPr lang="en-MY" smtClean="0"/>
              <a:t>29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297942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Because most people will place orders at the moving average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FDF55-7DD1-4E63-B35B-6EA72AA2A434}" type="slidenum">
              <a:rPr lang="en-MY" smtClean="0"/>
              <a:t>30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678144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FDF55-7DD1-4E63-B35B-6EA72AA2A434}" type="slidenum">
              <a:rPr lang="en-MY" smtClean="0"/>
              <a:t>32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36415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Ultimately is a volatility indicator.</a:t>
            </a:r>
            <a:br>
              <a:rPr lang="en-MY" dirty="0"/>
            </a:br>
            <a:r>
              <a:rPr lang="en-MY" dirty="0"/>
              <a:t>How to differentiate ranging and trending? Phi Value. Usually is experience.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FDF55-7DD1-4E63-B35B-6EA72AA2A434}" type="slidenum">
              <a:rPr lang="en-MY" smtClean="0"/>
              <a:t>33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094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Technically is a rare occurrence (Empirical rule: 95%, </a:t>
            </a:r>
            <a:r>
              <a:rPr lang="en-MY"/>
              <a:t>Chebyshev’s rule: 75%).</a:t>
            </a:r>
            <a:br>
              <a:rPr lang="en-MY" dirty="0"/>
            </a:b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FDF55-7DD1-4E63-B35B-6EA72AA2A434}" type="slidenum">
              <a:rPr lang="en-MY" smtClean="0"/>
              <a:t>34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51839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Can use mom’s example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dirty="0"/>
              <a:t>Even big banks use it, OCBC </a:t>
            </a:r>
            <a:r>
              <a:rPr lang="en-MY" dirty="0" err="1"/>
              <a:t>Fx</a:t>
            </a:r>
            <a:r>
              <a:rPr lang="en-MY" dirty="0"/>
              <a:t> Daily Outlook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FDF55-7DD1-4E63-B35B-6EA72AA2A434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534895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Bullish engulfing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FDF55-7DD1-4E63-B35B-6EA72AA2A434}" type="slidenum">
              <a:rPr lang="en-MY" smtClean="0"/>
              <a:t>35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85281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FDF55-7DD1-4E63-B35B-6EA72AA2A434}" type="slidenum">
              <a:rPr lang="en-MY" smtClean="0"/>
              <a:t>36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92204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FDF55-7DD1-4E63-B35B-6EA72AA2A434}" type="slidenum">
              <a:rPr lang="en-MY" smtClean="0"/>
              <a:t>37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829168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Market moves in waves.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FDF55-7DD1-4E63-B35B-6EA72AA2A434}" type="slidenum">
              <a:rPr lang="en-MY" smtClean="0"/>
              <a:t>38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051465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FDF55-7DD1-4E63-B35B-6EA72AA2A434}" type="slidenum">
              <a:rPr lang="en-MY" smtClean="0"/>
              <a:t>39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932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Can be strength of volume , or particular candlestick as previously mentioned (hammer and stuff).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FDF55-7DD1-4E63-B35B-6EA72AA2A434}" type="slidenum">
              <a:rPr lang="en-MY" smtClean="0"/>
              <a:t>40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821373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When ranges, it can pullback</a:t>
            </a:r>
          </a:p>
          <a:p>
            <a:r>
              <a:rPr lang="en-MY" dirty="0"/>
              <a:t>When downtrend, likely to stay in the oversold range.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FDF55-7DD1-4E63-B35B-6EA72AA2A434}" type="slidenum">
              <a:rPr lang="en-MY" smtClean="0"/>
              <a:t>41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6284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When ranges, it can pullback</a:t>
            </a:r>
          </a:p>
          <a:p>
            <a:r>
              <a:rPr lang="en-MY" dirty="0"/>
              <a:t>When downtrend, likely to stay in the oversold range.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FDF55-7DD1-4E63-B35B-6EA72AA2A434}" type="slidenum">
              <a:rPr lang="en-MY" smtClean="0"/>
              <a:t>42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552078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When ranges, it can pullback</a:t>
            </a:r>
          </a:p>
          <a:p>
            <a:r>
              <a:rPr lang="en-MY" dirty="0"/>
              <a:t>When downtrend, likely to stay in the oversold range.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FDF55-7DD1-4E63-B35B-6EA72AA2A434}" type="slidenum">
              <a:rPr lang="en-MY" smtClean="0"/>
              <a:t>43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492435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FDF55-7DD1-4E63-B35B-6EA72AA2A434}" type="slidenum">
              <a:rPr lang="en-MY" smtClean="0"/>
              <a:t>44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7186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Use example of lets say apple</a:t>
            </a:r>
            <a:br>
              <a:rPr lang="en-MY" dirty="0"/>
            </a:br>
            <a:r>
              <a:rPr lang="en-MY" dirty="0"/>
              <a:t>Resistance and support</a:t>
            </a:r>
            <a:br>
              <a:rPr lang="en-MY" dirty="0"/>
            </a:br>
            <a:r>
              <a:rPr lang="en-MY" dirty="0"/>
              <a:t>Note that its not always so clear cut, it’s a zone (find </a:t>
            </a:r>
            <a:r>
              <a:rPr lang="en-MY"/>
              <a:t>examples)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FDF55-7DD1-4E63-B35B-6EA72AA2A434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848305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FDF55-7DD1-4E63-B35B-6EA72AA2A434}" type="slidenum">
              <a:rPr lang="en-MY" smtClean="0"/>
              <a:t>45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303463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FDF55-7DD1-4E63-B35B-6EA72AA2A434}" type="slidenum">
              <a:rPr lang="en-MY" smtClean="0"/>
              <a:t>46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1114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A break of the trendline would also signal buy/ sell </a:t>
            </a:r>
            <a:br>
              <a:rPr lang="en-MY" dirty="0"/>
            </a:br>
            <a:r>
              <a:rPr lang="en-MY" dirty="0"/>
              <a:t>This is a channel, which I will go into detail again later</a:t>
            </a:r>
            <a:br>
              <a:rPr lang="en-MY" dirty="0"/>
            </a:br>
            <a:r>
              <a:rPr lang="en-MY" dirty="0"/>
              <a:t>Just brief, too subjective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FDF55-7DD1-4E63-B35B-6EA72AA2A434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37876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FDF55-7DD1-4E63-B35B-6EA72AA2A434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92145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Never know when it will hold, when it will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FDF55-7DD1-4E63-B35B-6EA72AA2A434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49467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FDF55-7DD1-4E63-B35B-6EA72AA2A434}" type="slidenum">
              <a:rPr lang="en-MY" smtClean="0"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59786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Bar Chart: Some </a:t>
            </a:r>
            <a:r>
              <a:rPr lang="en-MY" dirty="0" err="1"/>
              <a:t>Angmohs</a:t>
            </a:r>
            <a:r>
              <a:rPr lang="en-MY" dirty="0"/>
              <a:t> like to use</a:t>
            </a:r>
          </a:p>
          <a:p>
            <a:r>
              <a:rPr lang="en-MY" dirty="0"/>
              <a:t>Line Chart: Lesser information</a:t>
            </a:r>
          </a:p>
          <a:p>
            <a:r>
              <a:rPr lang="en-MY" dirty="0"/>
              <a:t>Candlestick Chart: Most widely used, a lot of strategies revolve around candlestick charts, CNN (Convolutional Neural Network) should be looking to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FDF55-7DD1-4E63-B35B-6EA72AA2A434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180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173C-AA9C-49FE-AB7F-B5F052ACF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A0684-FF78-46F9-9661-1BD72DCC6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1A670-0C63-44C5-AE76-0AD3EF4A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C898-16CB-4CC0-9B8C-83356A3C1D90}" type="datetimeFigureOut">
              <a:rPr lang="en-MY" smtClean="0"/>
              <a:t>5/9/2019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ABB77-9943-4069-A87E-8AC5DCCC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2D33B-4BBA-4535-8982-BA068706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4164-8259-4AC4-9230-8D176344B45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890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1804-BE20-436F-AD46-6C5A5636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7F754-BA0D-49CD-888A-EA8E8A372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43B63-BD16-47E4-AACC-11DC52A4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C898-16CB-4CC0-9B8C-83356A3C1D90}" type="datetimeFigureOut">
              <a:rPr lang="en-MY" smtClean="0"/>
              <a:t>5/9/2019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A32D3-9899-460A-8B6F-8EF87799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5C8F8-F396-49AC-87A1-4A074819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4164-8259-4AC4-9230-8D176344B45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3741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51C74-8F42-4531-986A-82A0FA548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6F1C9-31B0-457B-BFE0-3F082C69D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E3308-B42B-4E60-88BD-93389451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C898-16CB-4CC0-9B8C-83356A3C1D90}" type="datetimeFigureOut">
              <a:rPr lang="en-MY" smtClean="0"/>
              <a:t>5/9/2019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88EDE-6417-42D5-B9E2-A5EF80DFC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0B2CD-9072-4CBC-B89D-F10BF559B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4164-8259-4AC4-9230-8D176344B45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910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4B85-D5E5-48AF-8509-D6EC3308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FD9F7-CC4B-4678-BBAC-4032F1D3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F90A7-C8C2-4A35-B308-C61D6D18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C898-16CB-4CC0-9B8C-83356A3C1D90}" type="datetimeFigureOut">
              <a:rPr lang="en-MY" smtClean="0"/>
              <a:t>5/9/2019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7F837-0B1F-4F32-85C7-C45122D2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D81BD-955E-4CB3-9CE7-B1D367CC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4164-8259-4AC4-9230-8D176344B45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0983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3DF02-3623-4F1A-A170-600D7D33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02C60-A286-4322-BE9D-3C16B960E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F92FD-B770-4FF6-B065-BB4F801F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C898-16CB-4CC0-9B8C-83356A3C1D90}" type="datetimeFigureOut">
              <a:rPr lang="en-MY" smtClean="0"/>
              <a:t>5/9/2019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BBB7A-385A-41EC-A172-A292D0E7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35C21-75D0-45F2-8A56-551B7979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4164-8259-4AC4-9230-8D176344B45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3982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8862-90BF-4212-A278-BA6DB5C7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2E8E2-2C91-446C-9765-BB796957B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32822-05FF-4BF4-8DFA-5F5C63D45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EA969-1C8D-4FE1-86F7-C4B3AA29C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C898-16CB-4CC0-9B8C-83356A3C1D90}" type="datetimeFigureOut">
              <a:rPr lang="en-MY" smtClean="0"/>
              <a:t>5/9/2019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941B5-A6AE-4F3F-97A4-8873E24A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CF364-E2F8-4A70-8500-E0DCD9D5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4164-8259-4AC4-9230-8D176344B45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7171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B66D2-D989-41A4-843D-598D8AB30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3A5B6-6367-40CA-BD04-5510138E7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73868-B28B-49F2-868D-06C9ECFE8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08780F-BE2D-4857-8219-108071CEC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D5B1E-45ED-4E93-A472-E0D301C34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886BA-9842-43AF-92C9-5DF937B56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C898-16CB-4CC0-9B8C-83356A3C1D90}" type="datetimeFigureOut">
              <a:rPr lang="en-MY" smtClean="0"/>
              <a:t>5/9/2019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8CD9D-AD84-42A5-9846-189C244F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052C7-8B03-455E-8133-084DD61A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4164-8259-4AC4-9230-8D176344B45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6702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7AA0F-6E93-4FE4-986A-B45A9D75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91DF9-0147-46CD-BAC2-021866D5E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C898-16CB-4CC0-9B8C-83356A3C1D90}" type="datetimeFigureOut">
              <a:rPr lang="en-MY" smtClean="0"/>
              <a:t>5/9/2019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B9BCC-10E0-409D-B2D1-32A9F7238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E3C8B-87CD-4DE9-BB4A-DDCF919C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4164-8259-4AC4-9230-8D176344B45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6055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2C69D-4487-4F8D-88A3-0A6CDC56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C898-16CB-4CC0-9B8C-83356A3C1D90}" type="datetimeFigureOut">
              <a:rPr lang="en-MY" smtClean="0"/>
              <a:t>5/9/2019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6E004-EE22-4FC8-B416-C4E28C437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5011E-7D96-4176-B19E-D74544CA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4164-8259-4AC4-9230-8D176344B45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694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EC38-4345-407D-837F-C2DF68AB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DA33C-C8AB-4CC4-B6D3-78BDD41E7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F5E52-FF22-4085-B08C-8F3FA5401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DCAA5-E5EC-4E68-914F-417DB3F8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C898-16CB-4CC0-9B8C-83356A3C1D90}" type="datetimeFigureOut">
              <a:rPr lang="en-MY" smtClean="0"/>
              <a:t>5/9/2019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77A60-909D-41DF-92FA-C0EA450C3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06D60-237F-4B97-AD46-5D815EE7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4164-8259-4AC4-9230-8D176344B45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0536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03A3-75FB-49BC-BED5-BC6AC41FD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0C59EA-3F93-4D30-AA91-FD2D0E028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C42AE-4D32-459A-B875-1C258D357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F6E72-71B3-48C1-A22F-2E45F332A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C898-16CB-4CC0-9B8C-83356A3C1D90}" type="datetimeFigureOut">
              <a:rPr lang="en-MY" smtClean="0"/>
              <a:t>5/9/2019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9402D-B45E-4484-9AFD-3AFA6C42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AC92F-FA5D-48FA-BA1A-73364C9D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4164-8259-4AC4-9230-8D176344B45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8307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43763-3CDE-4761-854A-542E61A5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E0D6E-0A9D-46D8-B2BC-250E8E25C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7B0B3-5BD8-48DD-85D5-6A61D82F8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4C898-16CB-4CC0-9B8C-83356A3C1D90}" type="datetimeFigureOut">
              <a:rPr lang="en-MY" smtClean="0"/>
              <a:t>5/9/2019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62100-8698-460F-9D2E-B1FC2A33E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F720-CF0D-4DC0-9F22-BA89854B5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F4164-8259-4AC4-9230-8D176344B45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8746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DB04-92A1-4BEF-976A-F59872414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89088"/>
            <a:ext cx="12192000" cy="2387600"/>
          </a:xfrm>
        </p:spPr>
        <p:txBody>
          <a:bodyPr>
            <a:normAutofit/>
          </a:bodyPr>
          <a:lstStyle/>
          <a:p>
            <a:r>
              <a:rPr lang="en-MY" sz="8000" b="1" dirty="0">
                <a:latin typeface="Century Gothic" panose="020B0502020202020204" pitchFamily="34" charset="0"/>
              </a:rPr>
              <a:t>Technical Analysis</a:t>
            </a:r>
          </a:p>
        </p:txBody>
      </p:sp>
    </p:spTree>
    <p:extLst>
      <p:ext uri="{BB962C8B-B14F-4D97-AF65-F5344CB8AC3E}">
        <p14:creationId xmlns:p14="http://schemas.microsoft.com/office/powerpoint/2010/main" val="3679275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D8BD86-EEEA-4946-B637-AA43CFF18884}"/>
              </a:ext>
            </a:extLst>
          </p:cNvPr>
          <p:cNvSpPr txBox="1">
            <a:spLocks/>
          </p:cNvSpPr>
          <p:nvPr/>
        </p:nvSpPr>
        <p:spPr>
          <a:xfrm>
            <a:off x="7652733" y="3429000"/>
            <a:ext cx="4085611" cy="2539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MY" dirty="0">
              <a:latin typeface="Century Gothic" panose="020B0502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0AEDF5-D1CC-468F-9AF0-986AA0CFC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54" y="0"/>
            <a:ext cx="6707275" cy="685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D7E0AB-761B-4A24-8157-BF467F9D6673}"/>
              </a:ext>
            </a:extLst>
          </p:cNvPr>
          <p:cNvSpPr txBox="1">
            <a:spLocks/>
          </p:cNvSpPr>
          <p:nvPr/>
        </p:nvSpPr>
        <p:spPr>
          <a:xfrm>
            <a:off x="7652733" y="1997149"/>
            <a:ext cx="4085611" cy="2539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MY" dirty="0">
                <a:latin typeface="Century Gothic" panose="020B0502020202020204" pitchFamily="34" charset="0"/>
              </a:rPr>
              <a:t>Candlesticks are often </a:t>
            </a:r>
            <a:r>
              <a:rPr lang="en-MY" b="1" dirty="0">
                <a:latin typeface="Century Gothic" panose="020B0502020202020204" pitchFamily="34" charset="0"/>
              </a:rPr>
              <a:t>colour coded</a:t>
            </a:r>
            <a:r>
              <a:rPr lang="en-MY" dirty="0">
                <a:latin typeface="Century Gothic" panose="020B0502020202020204" pitchFamily="34" charset="0"/>
              </a:rPr>
              <a:t>; its easy to tell at a glance whether we are in a </a:t>
            </a:r>
            <a:r>
              <a:rPr lang="en-MY" b="1" dirty="0">
                <a:latin typeface="Century Gothic" panose="020B0502020202020204" pitchFamily="34" charset="0"/>
              </a:rPr>
              <a:t>bull or bear </a:t>
            </a:r>
            <a:r>
              <a:rPr lang="en-MY" dirty="0">
                <a:latin typeface="Century Gothic" panose="020B0502020202020204" pitchFamily="34" charset="0"/>
              </a:rPr>
              <a:t>market.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MY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733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AEAB98-21EB-4ACC-A4FA-9EA21C8FA547}"/>
              </a:ext>
            </a:extLst>
          </p:cNvPr>
          <p:cNvSpPr txBox="1">
            <a:spLocks/>
          </p:cNvSpPr>
          <p:nvPr/>
        </p:nvSpPr>
        <p:spPr>
          <a:xfrm>
            <a:off x="838200" y="1392053"/>
            <a:ext cx="10515600" cy="1414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MY" dirty="0">
                <a:latin typeface="Century Gothic" panose="020B0502020202020204" pitchFamily="34" charset="0"/>
              </a:rPr>
              <a:t>Candlesticks are available in different timeframes, 1 min, 2 min, 5 min, 1 hr, 4 hr, 1 day, …..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MY" dirty="0">
              <a:latin typeface="Century Gothic" panose="020B0502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MY" dirty="0">
              <a:latin typeface="Century Gothic" panose="020B0502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82A9AD-68DC-4EDB-AE3C-88C5B089EF81}"/>
              </a:ext>
            </a:extLst>
          </p:cNvPr>
          <p:cNvSpPr txBox="1">
            <a:spLocks/>
          </p:cNvSpPr>
          <p:nvPr/>
        </p:nvSpPr>
        <p:spPr>
          <a:xfrm>
            <a:off x="838200" y="3833037"/>
            <a:ext cx="10515600" cy="1414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MY" dirty="0">
                <a:latin typeface="Century Gothic" panose="020B0502020202020204" pitchFamily="34" charset="0"/>
              </a:rPr>
              <a:t>Your candlesticks timeframe depends on which type of trading you do, for scalpers it would be 1 min charts, for swing traders it could be 1 hr, 4 hr or up to a day, etc.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MY" dirty="0">
              <a:latin typeface="Century Gothic" panose="020B0502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MY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78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AEAB98-21EB-4ACC-A4FA-9EA21C8FA547}"/>
              </a:ext>
            </a:extLst>
          </p:cNvPr>
          <p:cNvSpPr txBox="1">
            <a:spLocks/>
          </p:cNvSpPr>
          <p:nvPr/>
        </p:nvSpPr>
        <p:spPr>
          <a:xfrm>
            <a:off x="838200" y="562714"/>
            <a:ext cx="10515600" cy="2413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MY" dirty="0">
                <a:latin typeface="Century Gothic" panose="020B0502020202020204" pitchFamily="34" charset="0"/>
              </a:rPr>
              <a:t>Types of traders include: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MY" dirty="0">
                <a:latin typeface="Century Gothic" panose="020B0502020202020204" pitchFamily="34" charset="0"/>
              </a:rPr>
              <a:t>1. Scalper</a:t>
            </a:r>
            <a:br>
              <a:rPr lang="en-MY" dirty="0">
                <a:latin typeface="Century Gothic" panose="020B0502020202020204" pitchFamily="34" charset="0"/>
              </a:rPr>
            </a:br>
            <a:r>
              <a:rPr lang="en-MY" dirty="0">
                <a:latin typeface="Century Gothic" panose="020B0502020202020204" pitchFamily="34" charset="0"/>
              </a:rPr>
              <a:t>2. Day Trader</a:t>
            </a:r>
            <a:br>
              <a:rPr lang="en-MY" dirty="0">
                <a:latin typeface="Century Gothic" panose="020B0502020202020204" pitchFamily="34" charset="0"/>
              </a:rPr>
            </a:br>
            <a:r>
              <a:rPr lang="en-MY" dirty="0">
                <a:latin typeface="Century Gothic" panose="020B0502020202020204" pitchFamily="34" charset="0"/>
              </a:rPr>
              <a:t>3. Swing Trader</a:t>
            </a:r>
            <a:br>
              <a:rPr lang="en-MY" dirty="0">
                <a:latin typeface="Century Gothic" panose="020B0502020202020204" pitchFamily="34" charset="0"/>
              </a:rPr>
            </a:br>
            <a:r>
              <a:rPr lang="en-MY" dirty="0">
                <a:latin typeface="Century Gothic" panose="020B0502020202020204" pitchFamily="34" charset="0"/>
              </a:rPr>
              <a:t>4. Position Trader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MY" dirty="0">
              <a:latin typeface="Century Gothic" panose="020B0502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MY" dirty="0">
              <a:latin typeface="Century Gothic" panose="020B0502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82A9AD-68DC-4EDB-AE3C-88C5B089EF81}"/>
              </a:ext>
            </a:extLst>
          </p:cNvPr>
          <p:cNvSpPr txBox="1">
            <a:spLocks/>
          </p:cNvSpPr>
          <p:nvPr/>
        </p:nvSpPr>
        <p:spPr>
          <a:xfrm>
            <a:off x="838200" y="3429813"/>
            <a:ext cx="10515600" cy="3024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MY" dirty="0">
                <a:latin typeface="Century Gothic" panose="020B0502020202020204" pitchFamily="34" charset="0"/>
              </a:rPr>
              <a:t>Trading styles include:</a:t>
            </a:r>
            <a:br>
              <a:rPr lang="en-MY" dirty="0">
                <a:latin typeface="Century Gothic" panose="020B0502020202020204" pitchFamily="34" charset="0"/>
              </a:rPr>
            </a:br>
            <a:r>
              <a:rPr lang="en-MY" dirty="0">
                <a:latin typeface="Century Gothic" panose="020B0502020202020204" pitchFamily="34" charset="0"/>
              </a:rPr>
              <a:t>1. Trend Following</a:t>
            </a:r>
            <a:br>
              <a:rPr lang="en-MY" dirty="0">
                <a:latin typeface="Century Gothic" panose="020B0502020202020204" pitchFamily="34" charset="0"/>
              </a:rPr>
            </a:br>
            <a:r>
              <a:rPr lang="en-MY" dirty="0">
                <a:latin typeface="Century Gothic" panose="020B0502020202020204" pitchFamily="34" charset="0"/>
              </a:rPr>
              <a:t>2. Mean Reversion</a:t>
            </a:r>
            <a:br>
              <a:rPr lang="en-MY" dirty="0">
                <a:latin typeface="Century Gothic" panose="020B0502020202020204" pitchFamily="34" charset="0"/>
              </a:rPr>
            </a:br>
            <a:r>
              <a:rPr lang="en-MY" dirty="0">
                <a:latin typeface="Century Gothic" panose="020B0502020202020204" pitchFamily="34" charset="0"/>
              </a:rPr>
              <a:t>3. Scalping</a:t>
            </a:r>
            <a:br>
              <a:rPr lang="en-MY" dirty="0">
                <a:latin typeface="Century Gothic" panose="020B0502020202020204" pitchFamily="34" charset="0"/>
              </a:rPr>
            </a:br>
            <a:r>
              <a:rPr lang="en-MY" dirty="0">
                <a:latin typeface="Century Gothic" panose="020B0502020202020204" pitchFamily="34" charset="0"/>
              </a:rPr>
              <a:t>4. Arbitrage</a:t>
            </a:r>
            <a:br>
              <a:rPr lang="en-MY" dirty="0">
                <a:latin typeface="Century Gothic" panose="020B0502020202020204" pitchFamily="34" charset="0"/>
              </a:rPr>
            </a:br>
            <a:r>
              <a:rPr lang="en-MY" dirty="0">
                <a:latin typeface="Century Gothic" panose="020B0502020202020204" pitchFamily="34" charset="0"/>
              </a:rPr>
              <a:t>5. High Frequency Trading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MY" dirty="0">
              <a:latin typeface="Century Gothic" panose="020B0502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MY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18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DB04-92A1-4BEF-976A-F59872414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89088"/>
            <a:ext cx="12192000" cy="2387600"/>
          </a:xfrm>
        </p:spPr>
        <p:txBody>
          <a:bodyPr>
            <a:normAutofit/>
          </a:bodyPr>
          <a:lstStyle/>
          <a:p>
            <a:r>
              <a:rPr lang="en-MY" sz="8000" b="1" dirty="0">
                <a:latin typeface="Century Gothic" panose="020B0502020202020204" pitchFamily="34" charset="0"/>
              </a:rPr>
              <a:t>Candlestick Patterns</a:t>
            </a:r>
          </a:p>
        </p:txBody>
      </p:sp>
    </p:spTree>
    <p:extLst>
      <p:ext uri="{BB962C8B-B14F-4D97-AF65-F5344CB8AC3E}">
        <p14:creationId xmlns:p14="http://schemas.microsoft.com/office/powerpoint/2010/main" val="1464711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FADFF5-7041-4A65-9C6F-87CC2BDCD3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55"/>
          <a:stretch/>
        </p:blipFill>
        <p:spPr>
          <a:xfrm>
            <a:off x="20" y="-88927"/>
            <a:ext cx="12191980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700266-9238-48D0-B1E0-0403553E5E6B}"/>
              </a:ext>
            </a:extLst>
          </p:cNvPr>
          <p:cNvSpPr/>
          <p:nvPr/>
        </p:nvSpPr>
        <p:spPr>
          <a:xfrm>
            <a:off x="106326" y="1007993"/>
            <a:ext cx="1020725" cy="1586351"/>
          </a:xfrm>
          <a:prstGeom prst="rect">
            <a:avLst/>
          </a:prstGeom>
          <a:noFill/>
          <a:ln w="76200">
            <a:solidFill>
              <a:srgbClr val="A61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142B50-6BEF-4284-B68E-297B038758CA}"/>
              </a:ext>
            </a:extLst>
          </p:cNvPr>
          <p:cNvSpPr/>
          <p:nvPr/>
        </p:nvSpPr>
        <p:spPr>
          <a:xfrm>
            <a:off x="9009322" y="1124951"/>
            <a:ext cx="1020725" cy="1586351"/>
          </a:xfrm>
          <a:prstGeom prst="rect">
            <a:avLst/>
          </a:prstGeom>
          <a:noFill/>
          <a:ln w="76200">
            <a:solidFill>
              <a:srgbClr val="A61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59BE6D-C7DB-45C1-A23C-19D79DB95461}"/>
              </a:ext>
            </a:extLst>
          </p:cNvPr>
          <p:cNvSpPr/>
          <p:nvPr/>
        </p:nvSpPr>
        <p:spPr>
          <a:xfrm>
            <a:off x="886047" y="3265640"/>
            <a:ext cx="1020725" cy="1586351"/>
          </a:xfrm>
          <a:prstGeom prst="rect">
            <a:avLst/>
          </a:prstGeom>
          <a:noFill/>
          <a:ln w="76200">
            <a:solidFill>
              <a:srgbClr val="A61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D34F6-8D26-4E10-AE45-D7ED6599CBC8}"/>
              </a:ext>
            </a:extLst>
          </p:cNvPr>
          <p:cNvSpPr/>
          <p:nvPr/>
        </p:nvSpPr>
        <p:spPr>
          <a:xfrm>
            <a:off x="8576930" y="3265640"/>
            <a:ext cx="1020725" cy="1586351"/>
          </a:xfrm>
          <a:prstGeom prst="rect">
            <a:avLst/>
          </a:prstGeom>
          <a:noFill/>
          <a:ln w="76200">
            <a:solidFill>
              <a:srgbClr val="A61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C2AB8B-8D0A-41AB-A3F7-009DDD2E1691}"/>
              </a:ext>
            </a:extLst>
          </p:cNvPr>
          <p:cNvSpPr/>
          <p:nvPr/>
        </p:nvSpPr>
        <p:spPr>
          <a:xfrm>
            <a:off x="4355806" y="628765"/>
            <a:ext cx="1020725" cy="1125607"/>
          </a:xfrm>
          <a:prstGeom prst="rect">
            <a:avLst/>
          </a:prstGeom>
          <a:noFill/>
          <a:ln w="76200">
            <a:solidFill>
              <a:srgbClr val="A61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9966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D8BD86-EEEA-4946-B637-AA43CFF18884}"/>
              </a:ext>
            </a:extLst>
          </p:cNvPr>
          <p:cNvSpPr txBox="1">
            <a:spLocks/>
          </p:cNvSpPr>
          <p:nvPr/>
        </p:nvSpPr>
        <p:spPr>
          <a:xfrm>
            <a:off x="7652733" y="3429000"/>
            <a:ext cx="4085611" cy="2539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MY" dirty="0">
              <a:latin typeface="Century Gothic" panose="020B0502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D7E0AB-761B-4A24-8157-BF467F9D6673}"/>
              </a:ext>
            </a:extLst>
          </p:cNvPr>
          <p:cNvSpPr txBox="1">
            <a:spLocks/>
          </p:cNvSpPr>
          <p:nvPr/>
        </p:nvSpPr>
        <p:spPr>
          <a:xfrm>
            <a:off x="616245" y="4318183"/>
            <a:ext cx="4733704" cy="2539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MY" dirty="0">
                <a:latin typeface="Century Gothic" panose="020B0502020202020204" pitchFamily="34" charset="0"/>
              </a:rPr>
              <a:t>A bullish reversal pattern. Formed because bearish selling pressure lost out to bullish buying pressure.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MY" dirty="0"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17E3DF-11E0-4648-A852-8CC9C3260BA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94194" y="292790"/>
            <a:ext cx="3177806" cy="3482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BA3C94-E9ED-47E9-A052-FD836B0CFB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283" y="293654"/>
            <a:ext cx="2970471" cy="34812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546C6B-AC11-47E5-BE3C-76ADB5639A9A}"/>
              </a:ext>
            </a:extLst>
          </p:cNvPr>
          <p:cNvSpPr txBox="1">
            <a:spLocks/>
          </p:cNvSpPr>
          <p:nvPr/>
        </p:nvSpPr>
        <p:spPr>
          <a:xfrm>
            <a:off x="6506666" y="4318183"/>
            <a:ext cx="4733704" cy="2539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MY" dirty="0">
                <a:latin typeface="Century Gothic" panose="020B0502020202020204" pitchFamily="34" charset="0"/>
              </a:rPr>
              <a:t>A bearish reversal pattern. Formed because bearish selling pressure won against bullish buying pressure.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MY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544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A8273E-FB3F-4692-9ED4-ACE19A507C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3" r="2458" b="16589"/>
          <a:stretch/>
        </p:blipFill>
        <p:spPr>
          <a:xfrm>
            <a:off x="0" y="425313"/>
            <a:ext cx="12308958" cy="57203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3D2480-15C1-4DDB-B9B4-EBA07A12EDA8}"/>
              </a:ext>
            </a:extLst>
          </p:cNvPr>
          <p:cNvSpPr/>
          <p:nvPr/>
        </p:nvSpPr>
        <p:spPr>
          <a:xfrm>
            <a:off x="8580474" y="1892595"/>
            <a:ext cx="563526" cy="584791"/>
          </a:xfrm>
          <a:prstGeom prst="rect">
            <a:avLst/>
          </a:prstGeom>
          <a:noFill/>
          <a:ln w="38100">
            <a:solidFill>
              <a:srgbClr val="A61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DCAB88-1109-4A3C-B5C9-6615653FA02C}"/>
              </a:ext>
            </a:extLst>
          </p:cNvPr>
          <p:cNvSpPr/>
          <p:nvPr/>
        </p:nvSpPr>
        <p:spPr>
          <a:xfrm>
            <a:off x="10806223" y="3285466"/>
            <a:ext cx="563526" cy="584791"/>
          </a:xfrm>
          <a:prstGeom prst="rect">
            <a:avLst/>
          </a:prstGeom>
          <a:noFill/>
          <a:ln w="38100">
            <a:solidFill>
              <a:srgbClr val="A61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38BCAD-2B03-494B-9BE9-09360BA6AB92}"/>
              </a:ext>
            </a:extLst>
          </p:cNvPr>
          <p:cNvSpPr/>
          <p:nvPr/>
        </p:nvSpPr>
        <p:spPr>
          <a:xfrm flipH="1">
            <a:off x="10949762" y="5560828"/>
            <a:ext cx="276447" cy="584791"/>
          </a:xfrm>
          <a:prstGeom prst="rect">
            <a:avLst/>
          </a:prstGeom>
          <a:noFill/>
          <a:ln w="38100">
            <a:solidFill>
              <a:srgbClr val="A61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659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D8BD86-EEEA-4946-B637-AA43CFF18884}"/>
              </a:ext>
            </a:extLst>
          </p:cNvPr>
          <p:cNvSpPr txBox="1">
            <a:spLocks/>
          </p:cNvSpPr>
          <p:nvPr/>
        </p:nvSpPr>
        <p:spPr>
          <a:xfrm>
            <a:off x="7652733" y="3429000"/>
            <a:ext cx="4085611" cy="2539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MY" dirty="0">
              <a:latin typeface="Century Gothic" panose="020B0502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D7E0AB-761B-4A24-8157-BF467F9D6673}"/>
              </a:ext>
            </a:extLst>
          </p:cNvPr>
          <p:cNvSpPr txBox="1">
            <a:spLocks/>
          </p:cNvSpPr>
          <p:nvPr/>
        </p:nvSpPr>
        <p:spPr>
          <a:xfrm>
            <a:off x="616245" y="4318183"/>
            <a:ext cx="4733704" cy="2539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MY" dirty="0">
                <a:latin typeface="Century Gothic" panose="020B0502020202020204" pitchFamily="34" charset="0"/>
              </a:rPr>
              <a:t>A bullish reversal pattern. Formed because bearish selling pressure lost out to bullish buying pressure.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MY" dirty="0">
              <a:latin typeface="Century Gothic" panose="020B0502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546C6B-AC11-47E5-BE3C-76ADB5639A9A}"/>
              </a:ext>
            </a:extLst>
          </p:cNvPr>
          <p:cNvSpPr txBox="1">
            <a:spLocks/>
          </p:cNvSpPr>
          <p:nvPr/>
        </p:nvSpPr>
        <p:spPr>
          <a:xfrm>
            <a:off x="6506666" y="4318183"/>
            <a:ext cx="4733704" cy="2539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MY" dirty="0">
                <a:latin typeface="Century Gothic" panose="020B0502020202020204" pitchFamily="34" charset="0"/>
              </a:rPr>
              <a:t>A bearish reversal pattern. Formed because bearish selling pressure won against bullish buying pressure.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MY" dirty="0">
              <a:latin typeface="Century Gothic" panose="020B0502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E00A4B-955A-450A-9AE6-C592C669752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55" y="307054"/>
            <a:ext cx="3366013" cy="3481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51DC67-463D-4E0D-92BB-CA5B532854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193" y="307054"/>
            <a:ext cx="3110649" cy="34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78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B835B4-808D-4051-B803-3C5FA9A78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541" y="314325"/>
            <a:ext cx="4191000" cy="62293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3D2480-15C1-4DDB-B9B4-EBA07A12EDA8}"/>
              </a:ext>
            </a:extLst>
          </p:cNvPr>
          <p:cNvSpPr/>
          <p:nvPr/>
        </p:nvSpPr>
        <p:spPr>
          <a:xfrm>
            <a:off x="6856669" y="3429000"/>
            <a:ext cx="713711" cy="781493"/>
          </a:xfrm>
          <a:prstGeom prst="rect">
            <a:avLst/>
          </a:prstGeom>
          <a:noFill/>
          <a:ln w="38100">
            <a:solidFill>
              <a:srgbClr val="A61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DCAB88-1109-4A3C-B5C9-6615653FA02C}"/>
              </a:ext>
            </a:extLst>
          </p:cNvPr>
          <p:cNvSpPr/>
          <p:nvPr/>
        </p:nvSpPr>
        <p:spPr>
          <a:xfrm>
            <a:off x="7006855" y="4603903"/>
            <a:ext cx="393405" cy="1594878"/>
          </a:xfrm>
          <a:prstGeom prst="rect">
            <a:avLst/>
          </a:prstGeom>
          <a:noFill/>
          <a:ln w="38100">
            <a:solidFill>
              <a:srgbClr val="A61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04190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D8BD86-EEEA-4946-B637-AA43CFF18884}"/>
              </a:ext>
            </a:extLst>
          </p:cNvPr>
          <p:cNvSpPr txBox="1">
            <a:spLocks/>
          </p:cNvSpPr>
          <p:nvPr/>
        </p:nvSpPr>
        <p:spPr>
          <a:xfrm>
            <a:off x="7652733" y="3429000"/>
            <a:ext cx="4085611" cy="2539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MY" dirty="0">
              <a:latin typeface="Century Gothic" panose="020B0502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4EEEBB-333A-4759-925A-D7491EBD9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277" y="519002"/>
            <a:ext cx="962025" cy="28003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04D741D-C2B6-48AC-8029-758B7275E7F1}"/>
              </a:ext>
            </a:extLst>
          </p:cNvPr>
          <p:cNvSpPr txBox="1">
            <a:spLocks/>
          </p:cNvSpPr>
          <p:nvPr/>
        </p:nvSpPr>
        <p:spPr>
          <a:xfrm>
            <a:off x="435712" y="4698908"/>
            <a:ext cx="3381153" cy="794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MY" dirty="0">
                <a:latin typeface="Century Gothic" panose="020B0502020202020204" pitchFamily="34" charset="0"/>
              </a:rPr>
              <a:t>Signals hesitation.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MY" dirty="0">
              <a:latin typeface="Century Gothic" panose="020B0502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4BBE41-9D58-4B86-BA29-3C19B321F51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88419" y="244549"/>
            <a:ext cx="2815162" cy="30748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A7A064-93C2-47E0-88CE-30D1C5A57D3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96" y="95693"/>
            <a:ext cx="2815162" cy="3074802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7326584-FD80-4F5B-BB0B-43D4AAE97E88}"/>
              </a:ext>
            </a:extLst>
          </p:cNvPr>
          <p:cNvSpPr txBox="1">
            <a:spLocks/>
          </p:cNvSpPr>
          <p:nvPr/>
        </p:nvSpPr>
        <p:spPr>
          <a:xfrm>
            <a:off x="4447732" y="3924778"/>
            <a:ext cx="3296536" cy="2539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MY" dirty="0">
                <a:latin typeface="Century Gothic" panose="020B0502020202020204" pitchFamily="34" charset="0"/>
              </a:rPr>
              <a:t>A bullish reversal pattern. Formed because bearish selling pressure lost out to bullish buying pressure.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MY" dirty="0">
              <a:latin typeface="Century Gothic" panose="020B0502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79B1504-F925-4563-8B84-C79D9481972A}"/>
              </a:ext>
            </a:extLst>
          </p:cNvPr>
          <p:cNvSpPr txBox="1">
            <a:spLocks/>
          </p:cNvSpPr>
          <p:nvPr/>
        </p:nvSpPr>
        <p:spPr>
          <a:xfrm>
            <a:off x="8370791" y="3924778"/>
            <a:ext cx="3041371" cy="25398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MY" dirty="0">
                <a:latin typeface="Century Gothic" panose="020B0502020202020204" pitchFamily="34" charset="0"/>
              </a:rPr>
              <a:t>A bearish reversal pattern. Formed because bearish selling pressure won against bullish buying pressure.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MY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33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DC9E4-427E-4F79-8F56-F28082A81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0425"/>
            <a:ext cx="10515600" cy="1384300"/>
          </a:xfrm>
        </p:spPr>
        <p:txBody>
          <a:bodyPr/>
          <a:lstStyle/>
          <a:p>
            <a:pPr marL="0" indent="0" algn="ctr">
              <a:buNone/>
            </a:pPr>
            <a:r>
              <a:rPr lang="en-MY" dirty="0">
                <a:latin typeface="Century Gothic" panose="020B0502020202020204" pitchFamily="34" charset="0"/>
              </a:rPr>
              <a:t>Technical Analysis is </a:t>
            </a:r>
            <a:r>
              <a:rPr lang="en-MY" b="1" dirty="0">
                <a:latin typeface="Century Gothic" panose="020B0502020202020204" pitchFamily="34" charset="0"/>
              </a:rPr>
              <a:t>one of the 3</a:t>
            </a:r>
            <a:r>
              <a:rPr lang="en-MY" dirty="0">
                <a:latin typeface="Century Gothic" panose="020B0502020202020204" pitchFamily="34" charset="0"/>
              </a:rPr>
              <a:t> key methods to analyse the market. (Fundamental Analysis, Technical Analysis and Sentiment Analysis.)</a:t>
            </a:r>
          </a:p>
          <a:p>
            <a:pPr marL="0" indent="0" algn="ctr">
              <a:buNone/>
            </a:pPr>
            <a:endParaRPr lang="en-MY" dirty="0"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en-MY" dirty="0">
              <a:latin typeface="Century Gothic" panose="020B0502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3D68CF-EBA9-48C4-BAC1-6D15E0767ACE}"/>
              </a:ext>
            </a:extLst>
          </p:cNvPr>
          <p:cNvSpPr txBox="1">
            <a:spLocks/>
          </p:cNvSpPr>
          <p:nvPr/>
        </p:nvSpPr>
        <p:spPr>
          <a:xfrm>
            <a:off x="838200" y="2797545"/>
            <a:ext cx="10515600" cy="138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MY" dirty="0">
                <a:latin typeface="Century Gothic" panose="020B0502020202020204" pitchFamily="34" charset="0"/>
              </a:rPr>
              <a:t>Technical Analysis is more prevalent in </a:t>
            </a:r>
            <a:r>
              <a:rPr lang="en-MY" b="1" dirty="0">
                <a:latin typeface="Century Gothic" panose="020B0502020202020204" pitchFamily="34" charset="0"/>
              </a:rPr>
              <a:t>shorter term </a:t>
            </a:r>
            <a:r>
              <a:rPr lang="en-MY" dirty="0">
                <a:latin typeface="Century Gothic" panose="020B0502020202020204" pitchFamily="34" charset="0"/>
              </a:rPr>
              <a:t>price movements, such as in trading compared to investing.</a:t>
            </a:r>
          </a:p>
          <a:p>
            <a:pPr marL="0" indent="0" algn="ctr">
              <a:buNone/>
            </a:pPr>
            <a:endParaRPr lang="en-MY" dirty="0">
              <a:latin typeface="Century Gothic" panose="020B0502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MY" dirty="0">
              <a:latin typeface="Century Gothic" panose="020B0502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MY" dirty="0">
              <a:latin typeface="Century Gothic" panose="020B0502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89594C-5A26-4EC0-96F7-F1B6601321B9}"/>
              </a:ext>
            </a:extLst>
          </p:cNvPr>
          <p:cNvSpPr txBox="1">
            <a:spLocks/>
          </p:cNvSpPr>
          <p:nvPr/>
        </p:nvSpPr>
        <p:spPr>
          <a:xfrm>
            <a:off x="838200" y="4613275"/>
            <a:ext cx="10515600" cy="138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MY" dirty="0">
                <a:latin typeface="Century Gothic" panose="020B0502020202020204" pitchFamily="34" charset="0"/>
              </a:rPr>
              <a:t>The foundation of Technical Analysis is </a:t>
            </a:r>
            <a:r>
              <a:rPr lang="en-MY" b="1" dirty="0">
                <a:latin typeface="Century Gothic" panose="020B0502020202020204" pitchFamily="34" charset="0"/>
              </a:rPr>
              <a:t>price</a:t>
            </a:r>
            <a:r>
              <a:rPr lang="en-MY" dirty="0">
                <a:latin typeface="Century Gothic" panose="020B0502020202020204" pitchFamily="34" charset="0"/>
              </a:rPr>
              <a:t> and its </a:t>
            </a:r>
            <a:r>
              <a:rPr lang="en-MY" b="1" dirty="0">
                <a:latin typeface="Century Gothic" panose="020B0502020202020204" pitchFamily="34" charset="0"/>
              </a:rPr>
              <a:t>movement, </a:t>
            </a:r>
            <a:r>
              <a:rPr lang="en-MY" dirty="0">
                <a:latin typeface="Century Gothic" panose="020B0502020202020204" pitchFamily="34" charset="0"/>
              </a:rPr>
              <a:t>unlike FA which aims to identify the intrinsic value.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MY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70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DB04-92A1-4BEF-976A-F59872414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89088"/>
            <a:ext cx="12192000" cy="2387600"/>
          </a:xfrm>
        </p:spPr>
        <p:txBody>
          <a:bodyPr>
            <a:normAutofit/>
          </a:bodyPr>
          <a:lstStyle/>
          <a:p>
            <a:r>
              <a:rPr lang="en-MY" sz="8000" b="1" dirty="0">
                <a:latin typeface="Century Gothic" panose="020B0502020202020204" pitchFamily="34" charset="0"/>
              </a:rPr>
              <a:t>Chart Patterns</a:t>
            </a:r>
          </a:p>
        </p:txBody>
      </p:sp>
    </p:spTree>
    <p:extLst>
      <p:ext uri="{BB962C8B-B14F-4D97-AF65-F5344CB8AC3E}">
        <p14:creationId xmlns:p14="http://schemas.microsoft.com/office/powerpoint/2010/main" val="162546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A285C4-D24E-4DC8-A50D-1AB479327003}"/>
              </a:ext>
            </a:extLst>
          </p:cNvPr>
          <p:cNvSpPr txBox="1">
            <a:spLocks/>
          </p:cNvSpPr>
          <p:nvPr/>
        </p:nvSpPr>
        <p:spPr>
          <a:xfrm>
            <a:off x="838200" y="1732296"/>
            <a:ext cx="10515600" cy="138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>
                <a:latin typeface="Century Gothic" panose="020B0502020202020204" pitchFamily="34" charset="0"/>
              </a:rPr>
              <a:t>Chart patterns are also used very frequently by TA traders.</a:t>
            </a:r>
          </a:p>
          <a:p>
            <a:endParaRPr lang="en-MY" dirty="0">
              <a:latin typeface="Century Gothic" panose="020B0502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CBAB48-F536-41E6-BA09-A520336B06A6}"/>
              </a:ext>
            </a:extLst>
          </p:cNvPr>
          <p:cNvSpPr txBox="1">
            <a:spLocks/>
          </p:cNvSpPr>
          <p:nvPr/>
        </p:nvSpPr>
        <p:spPr>
          <a:xfrm>
            <a:off x="838200" y="3692231"/>
            <a:ext cx="10515600" cy="138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>
                <a:latin typeface="Century Gothic" panose="020B0502020202020204" pitchFamily="34" charset="0"/>
              </a:rPr>
              <a:t>However, they are even more subjective than candlestick patterns, so use them at your own discretion.</a:t>
            </a:r>
          </a:p>
          <a:p>
            <a:endParaRPr lang="en-MY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386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569F93-B58D-4DA0-81A6-A6AA3D4075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41" b="6146"/>
          <a:stretch/>
        </p:blipFill>
        <p:spPr>
          <a:xfrm>
            <a:off x="2335507" y="233915"/>
            <a:ext cx="6734175" cy="459326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CF5B28-9676-486A-889C-33FA925A8032}"/>
              </a:ext>
            </a:extLst>
          </p:cNvPr>
          <p:cNvSpPr txBox="1">
            <a:spLocks/>
          </p:cNvSpPr>
          <p:nvPr/>
        </p:nvSpPr>
        <p:spPr>
          <a:xfrm>
            <a:off x="838200" y="5319013"/>
            <a:ext cx="10515600" cy="138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>
                <a:latin typeface="Century Gothic" panose="020B0502020202020204" pitchFamily="34" charset="0"/>
              </a:rPr>
              <a:t>Flag: A continuation pattern, watch for breakout to enter trade.</a:t>
            </a:r>
          </a:p>
          <a:p>
            <a:r>
              <a:rPr lang="en-MY" dirty="0">
                <a:latin typeface="Century Gothic" panose="020B0502020202020204" pitchFamily="34" charset="0"/>
              </a:rPr>
              <a:t>Happens when initial price rallies sharply, then moves sideways/ slightly to the downside.</a:t>
            </a:r>
          </a:p>
          <a:p>
            <a:endParaRPr lang="en-MY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491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BF23D06-4CE8-4897-98BB-80DF6455A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7" y="384298"/>
            <a:ext cx="13533276" cy="592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62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9E4456-1B5F-4802-B208-2F6FCB2AC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85" y="666749"/>
            <a:ext cx="4654485" cy="35497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70B71D-4D2F-4C1A-8779-74990B3F2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205" y="666749"/>
            <a:ext cx="5219700" cy="33051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1AC389-D914-4B7C-84D8-8B9E3A7FCBCF}"/>
              </a:ext>
            </a:extLst>
          </p:cNvPr>
          <p:cNvSpPr txBox="1">
            <a:spLocks/>
          </p:cNvSpPr>
          <p:nvPr/>
        </p:nvSpPr>
        <p:spPr>
          <a:xfrm>
            <a:off x="838200" y="4914975"/>
            <a:ext cx="10515600" cy="954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>
                <a:latin typeface="Century Gothic" panose="020B0502020202020204" pitchFamily="34" charset="0"/>
              </a:rPr>
              <a:t>Ascending/ Descending triangle: One of the most powerful chart patterns, a continuation pattern and look for breakout.</a:t>
            </a:r>
          </a:p>
          <a:p>
            <a:endParaRPr lang="en-MY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332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D80F5E-C9D0-4742-B020-FAC887821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415" y="272680"/>
            <a:ext cx="6241303" cy="597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12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DB04-92A1-4BEF-976A-F59872414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89088"/>
            <a:ext cx="12192000" cy="2387600"/>
          </a:xfrm>
        </p:spPr>
        <p:txBody>
          <a:bodyPr>
            <a:normAutofit/>
          </a:bodyPr>
          <a:lstStyle/>
          <a:p>
            <a:r>
              <a:rPr lang="en-MY" sz="8000" b="1" dirty="0">
                <a:latin typeface="Century Gothic" panose="020B0502020202020204" pitchFamily="34" charset="0"/>
              </a:rPr>
              <a:t>Indicators</a:t>
            </a:r>
          </a:p>
        </p:txBody>
      </p:sp>
    </p:spTree>
    <p:extLst>
      <p:ext uri="{BB962C8B-B14F-4D97-AF65-F5344CB8AC3E}">
        <p14:creationId xmlns:p14="http://schemas.microsoft.com/office/powerpoint/2010/main" val="3172446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B3996A-4416-4759-9F07-32BF049ED6D0}"/>
              </a:ext>
            </a:extLst>
          </p:cNvPr>
          <p:cNvSpPr txBox="1">
            <a:spLocks/>
          </p:cNvSpPr>
          <p:nvPr/>
        </p:nvSpPr>
        <p:spPr>
          <a:xfrm>
            <a:off x="838200" y="4723589"/>
            <a:ext cx="10515600" cy="138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>
                <a:latin typeface="Century Gothic" panose="020B0502020202020204" pitchFamily="34" charset="0"/>
              </a:rPr>
              <a:t>There are many types of indicators out there; experiment and find what works for you!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8F7DE-4E59-4EFD-913D-2ABB13710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382" y="378561"/>
            <a:ext cx="9325236" cy="380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64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DB04-92A1-4BEF-976A-F59872414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89088"/>
            <a:ext cx="12192000" cy="2387600"/>
          </a:xfrm>
        </p:spPr>
        <p:txBody>
          <a:bodyPr>
            <a:normAutofit/>
          </a:bodyPr>
          <a:lstStyle/>
          <a:p>
            <a:r>
              <a:rPr lang="en-MY" sz="8000" dirty="0">
                <a:latin typeface="Century Gothic" panose="020B0502020202020204" pitchFamily="34" charset="0"/>
              </a:rPr>
              <a:t>Moving Averages</a:t>
            </a:r>
          </a:p>
        </p:txBody>
      </p:sp>
    </p:spTree>
    <p:extLst>
      <p:ext uri="{BB962C8B-B14F-4D97-AF65-F5344CB8AC3E}">
        <p14:creationId xmlns:p14="http://schemas.microsoft.com/office/powerpoint/2010/main" val="2661040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970F3E-1CC2-4F8A-B5EF-3FB23F7E82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50" r="15039" b="10719"/>
          <a:stretch/>
        </p:blipFill>
        <p:spPr>
          <a:xfrm>
            <a:off x="0" y="318976"/>
            <a:ext cx="7283302" cy="415622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5A164C-06AD-4E7E-A3ED-45B01FBE1B33}"/>
              </a:ext>
            </a:extLst>
          </p:cNvPr>
          <p:cNvSpPr txBox="1">
            <a:spLocks/>
          </p:cNvSpPr>
          <p:nvPr/>
        </p:nvSpPr>
        <p:spPr>
          <a:xfrm>
            <a:off x="721242" y="4310175"/>
            <a:ext cx="10515600" cy="964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>
                <a:latin typeface="Century Gothic" panose="020B0502020202020204" pitchFamily="34" charset="0"/>
              </a:rPr>
              <a:t>Simple Moving Averages and Exponential Moving Averages:</a:t>
            </a:r>
          </a:p>
          <a:p>
            <a:r>
              <a:rPr lang="en-MY" dirty="0">
                <a:latin typeface="Century Gothic" panose="020B0502020202020204" pitchFamily="34" charset="0"/>
              </a:rPr>
              <a:t>Most commonly used periods: 9, 20, 50, 100, 200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8E55E3-9AF7-4691-B5EB-952CA292F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033" y="107098"/>
            <a:ext cx="3827722" cy="194439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CEA51B-2FD6-4335-8AEA-65327CF19D4A}"/>
              </a:ext>
            </a:extLst>
          </p:cNvPr>
          <p:cNvSpPr txBox="1">
            <a:spLocks/>
          </p:cNvSpPr>
          <p:nvPr/>
        </p:nvSpPr>
        <p:spPr>
          <a:xfrm>
            <a:off x="721242" y="5394842"/>
            <a:ext cx="10515600" cy="146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>
                <a:latin typeface="Century Gothic" panose="020B0502020202020204" pitchFamily="34" charset="0"/>
              </a:rPr>
              <a:t>Two ways to use them:</a:t>
            </a:r>
          </a:p>
          <a:p>
            <a:pPr marL="457200" indent="-457200">
              <a:buAutoNum type="arabicPeriod"/>
            </a:pPr>
            <a:r>
              <a:rPr lang="en-MY" dirty="0">
                <a:latin typeface="Century Gothic" panose="020B0502020202020204" pitchFamily="34" charset="0"/>
              </a:rPr>
              <a:t>As support and resistance</a:t>
            </a:r>
          </a:p>
          <a:p>
            <a:pPr marL="457200" indent="-457200">
              <a:buAutoNum type="arabicPeriod"/>
            </a:pPr>
            <a:r>
              <a:rPr lang="en-MY" dirty="0">
                <a:latin typeface="Century Gothic" panose="020B0502020202020204" pitchFamily="34" charset="0"/>
              </a:rPr>
              <a:t>To find trend reversals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4D2DBA-4298-4DDA-B4E8-33B8151EA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4311" y="2377487"/>
            <a:ext cx="4105165" cy="199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0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604E68-6193-4B74-A3B0-B994449AC124}"/>
              </a:ext>
            </a:extLst>
          </p:cNvPr>
          <p:cNvSpPr txBox="1">
            <a:spLocks/>
          </p:cNvSpPr>
          <p:nvPr/>
        </p:nvSpPr>
        <p:spPr>
          <a:xfrm>
            <a:off x="838200" y="1881151"/>
            <a:ext cx="10515600" cy="766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MY" dirty="0">
                <a:latin typeface="Century Gothic" panose="020B0502020202020204" pitchFamily="34" charset="0"/>
              </a:rPr>
              <a:t>Again, the foundation is based on price.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MY" dirty="0">
              <a:latin typeface="Century Gothic" panose="020B0502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MY" dirty="0">
              <a:latin typeface="Century Gothic" panose="020B0502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E8BF4F-EADC-4FF7-9E3A-EE744C43D7FA}"/>
              </a:ext>
            </a:extLst>
          </p:cNvPr>
          <p:cNvSpPr txBox="1">
            <a:spLocks/>
          </p:cNvSpPr>
          <p:nvPr/>
        </p:nvSpPr>
        <p:spPr>
          <a:xfrm>
            <a:off x="838200" y="3692231"/>
            <a:ext cx="10515600" cy="7663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MY" dirty="0">
                <a:latin typeface="Century Gothic" panose="020B0502020202020204" pitchFamily="34" charset="0"/>
              </a:rPr>
              <a:t>And this focus on price creates key levels at which people buy and sell at, that is, </a:t>
            </a:r>
            <a:r>
              <a:rPr lang="en-MY" b="1" dirty="0">
                <a:latin typeface="Century Gothic" panose="020B0502020202020204" pitchFamily="34" charset="0"/>
              </a:rPr>
              <a:t>Support and Resistance.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MY" dirty="0">
              <a:latin typeface="Century Gothic" panose="020B0502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MY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50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B3837B-6EEC-401A-9319-067DCFCBC4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78" b="10256"/>
          <a:stretch/>
        </p:blipFill>
        <p:spPr>
          <a:xfrm>
            <a:off x="327837" y="0"/>
            <a:ext cx="11536326" cy="539070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A203DD-8E1F-4D1F-9260-748E363CD57E}"/>
              </a:ext>
            </a:extLst>
          </p:cNvPr>
          <p:cNvSpPr txBox="1">
            <a:spLocks/>
          </p:cNvSpPr>
          <p:nvPr/>
        </p:nvSpPr>
        <p:spPr>
          <a:xfrm>
            <a:off x="838200" y="5777468"/>
            <a:ext cx="10515600" cy="964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>
                <a:latin typeface="Century Gothic" panose="020B0502020202020204" pitchFamily="34" charset="0"/>
              </a:rPr>
              <a:t>1. Moving Averages can be used as support and resistance levels. Many traders place orders at the moving averages.</a:t>
            </a:r>
          </a:p>
        </p:txBody>
      </p:sp>
    </p:spTree>
    <p:extLst>
      <p:ext uri="{BB962C8B-B14F-4D97-AF65-F5344CB8AC3E}">
        <p14:creationId xmlns:p14="http://schemas.microsoft.com/office/powerpoint/2010/main" val="1193491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B2C5D7E-C7C8-43BE-BC91-29D56DBBB5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97" b="7784"/>
          <a:stretch/>
        </p:blipFill>
        <p:spPr>
          <a:xfrm>
            <a:off x="611570" y="0"/>
            <a:ext cx="10403761" cy="472641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28A013-2BCC-4559-8C20-A329D5934CD2}"/>
              </a:ext>
            </a:extLst>
          </p:cNvPr>
          <p:cNvSpPr txBox="1">
            <a:spLocks/>
          </p:cNvSpPr>
          <p:nvPr/>
        </p:nvSpPr>
        <p:spPr>
          <a:xfrm>
            <a:off x="0" y="5011924"/>
            <a:ext cx="12192000" cy="1761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2200" dirty="0">
                <a:latin typeface="Century Gothic" panose="020B0502020202020204" pitchFamily="34" charset="0"/>
              </a:rPr>
              <a:t>2. When MAs of different timeframes are used, a crossover signals a change in trend.</a:t>
            </a:r>
          </a:p>
          <a:p>
            <a:r>
              <a:rPr lang="en-MY" sz="2200" dirty="0">
                <a:latin typeface="Century Gothic" panose="020B0502020202020204" pitchFamily="34" charset="0"/>
              </a:rPr>
              <a:t>Short term cross above long term: Uptrend, buy (long)</a:t>
            </a:r>
            <a:br>
              <a:rPr lang="en-MY" sz="2200" dirty="0">
                <a:latin typeface="Century Gothic" panose="020B0502020202020204" pitchFamily="34" charset="0"/>
              </a:rPr>
            </a:br>
            <a:r>
              <a:rPr lang="en-MY" sz="2200" dirty="0">
                <a:latin typeface="Century Gothic" panose="020B0502020202020204" pitchFamily="34" charset="0"/>
              </a:rPr>
              <a:t>Short term cross below long term: Downtrend, sell (short)</a:t>
            </a:r>
          </a:p>
          <a:p>
            <a:endParaRPr lang="en-MY" sz="2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590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DB04-92A1-4BEF-976A-F59872414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89088"/>
            <a:ext cx="12192000" cy="2387600"/>
          </a:xfrm>
        </p:spPr>
        <p:txBody>
          <a:bodyPr>
            <a:normAutofit/>
          </a:bodyPr>
          <a:lstStyle/>
          <a:p>
            <a:r>
              <a:rPr lang="en-MY" sz="8000" dirty="0">
                <a:latin typeface="Century Gothic" panose="020B0502020202020204" pitchFamily="34" charset="0"/>
              </a:rPr>
              <a:t>Bollinger Bands</a:t>
            </a:r>
          </a:p>
        </p:txBody>
      </p:sp>
    </p:spTree>
    <p:extLst>
      <p:ext uri="{BB962C8B-B14F-4D97-AF65-F5344CB8AC3E}">
        <p14:creationId xmlns:p14="http://schemas.microsoft.com/office/powerpoint/2010/main" val="3159324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ollinger bands">
            <a:extLst>
              <a:ext uri="{FF2B5EF4-FFF2-40B4-BE49-F238E27FC236}">
                <a16:creationId xmlns:a16="http://schemas.microsoft.com/office/drawing/2014/main" id="{C34FF6C2-AB41-4496-9373-9136B868D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972" y="127258"/>
            <a:ext cx="7162055" cy="410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2A354D-C700-4C10-B13B-9DB8BA359383}"/>
              </a:ext>
            </a:extLst>
          </p:cNvPr>
          <p:cNvSpPr txBox="1">
            <a:spLocks/>
          </p:cNvSpPr>
          <p:nvPr/>
        </p:nvSpPr>
        <p:spPr>
          <a:xfrm>
            <a:off x="0" y="4512194"/>
            <a:ext cx="12192000" cy="7828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>
                <a:latin typeface="Century Gothic" panose="020B0502020202020204" pitchFamily="34" charset="0"/>
              </a:rPr>
              <a:t>Bollinger Bands: Consists of a 20 period SMA, with an upper band and a lower band, both of which are 2 standard deviations away from the 20 SMA line. It measures volatility.</a:t>
            </a:r>
          </a:p>
          <a:p>
            <a:endParaRPr lang="en-MY" dirty="0">
              <a:latin typeface="Century Gothic" panose="020B0502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3EE9D7-B53F-47E9-ACF5-FA3F23CD47F5}"/>
              </a:ext>
            </a:extLst>
          </p:cNvPr>
          <p:cNvSpPr txBox="1">
            <a:spLocks/>
          </p:cNvSpPr>
          <p:nvPr/>
        </p:nvSpPr>
        <p:spPr>
          <a:xfrm>
            <a:off x="0" y="5469125"/>
            <a:ext cx="12192000" cy="1761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>
                <a:latin typeface="Century Gothic" panose="020B0502020202020204" pitchFamily="34" charset="0"/>
              </a:rPr>
              <a:t>Two ways to trade </a:t>
            </a:r>
            <a:r>
              <a:rPr lang="en-MY" dirty="0" err="1">
                <a:latin typeface="Century Gothic" panose="020B0502020202020204" pitchFamily="34" charset="0"/>
              </a:rPr>
              <a:t>BBands</a:t>
            </a:r>
            <a:r>
              <a:rPr lang="en-MY" dirty="0">
                <a:latin typeface="Century Gothic" panose="020B0502020202020204" pitchFamily="34" charset="0"/>
              </a:rPr>
              <a:t>:</a:t>
            </a:r>
          </a:p>
          <a:p>
            <a:r>
              <a:rPr lang="en-MY" dirty="0">
                <a:latin typeface="Century Gothic" panose="020B0502020202020204" pitchFamily="34" charset="0"/>
              </a:rPr>
              <a:t>1. Mean Reversion (Ranging Market)</a:t>
            </a:r>
            <a:br>
              <a:rPr lang="en-MY" dirty="0">
                <a:latin typeface="Century Gothic" panose="020B0502020202020204" pitchFamily="34" charset="0"/>
              </a:rPr>
            </a:br>
            <a:r>
              <a:rPr lang="en-MY" dirty="0">
                <a:latin typeface="Century Gothic" panose="020B0502020202020204" pitchFamily="34" charset="0"/>
              </a:rPr>
              <a:t>2. Breakouts (Trending Market)</a:t>
            </a:r>
          </a:p>
          <a:p>
            <a:endParaRPr lang="en-MY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84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3EE9D7-B53F-47E9-ACF5-FA3F23CD47F5}"/>
              </a:ext>
            </a:extLst>
          </p:cNvPr>
          <p:cNvSpPr txBox="1">
            <a:spLocks/>
          </p:cNvSpPr>
          <p:nvPr/>
        </p:nvSpPr>
        <p:spPr>
          <a:xfrm>
            <a:off x="0" y="5458492"/>
            <a:ext cx="12192000" cy="995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>
                <a:latin typeface="Century Gothic" panose="020B0502020202020204" pitchFamily="34" charset="0"/>
              </a:rPr>
              <a:t>1. Mean Reversion: Long when price closes beneath lower band, short when price closes above upper band.</a:t>
            </a:r>
          </a:p>
          <a:p>
            <a:endParaRPr lang="en-MY" dirty="0">
              <a:latin typeface="Century Gothic" panose="020B0502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970251-611B-4BC0-A53E-63FB2854D2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09"/>
          <a:stretch/>
        </p:blipFill>
        <p:spPr>
          <a:xfrm>
            <a:off x="2162839" y="0"/>
            <a:ext cx="7693542" cy="506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71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3EE9D7-B53F-47E9-ACF5-FA3F23CD47F5}"/>
              </a:ext>
            </a:extLst>
          </p:cNvPr>
          <p:cNvSpPr txBox="1">
            <a:spLocks/>
          </p:cNvSpPr>
          <p:nvPr/>
        </p:nvSpPr>
        <p:spPr>
          <a:xfrm>
            <a:off x="19482" y="5192678"/>
            <a:ext cx="12192000" cy="9954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>
                <a:latin typeface="Century Gothic" panose="020B0502020202020204" pitchFamily="34" charset="0"/>
              </a:rPr>
              <a:t>2. Breakout Trading (Bollinger Squeeze): Markets move from periods of high volatility to low volatility, long when closing price above </a:t>
            </a:r>
            <a:r>
              <a:rPr lang="en-MY" dirty="0" err="1">
                <a:latin typeface="Century Gothic" panose="020B0502020202020204" pitchFamily="34" charset="0"/>
              </a:rPr>
              <a:t>BBands</a:t>
            </a:r>
            <a:r>
              <a:rPr lang="en-MY" dirty="0">
                <a:latin typeface="Century Gothic" panose="020B0502020202020204" pitchFamily="34" charset="0"/>
              </a:rPr>
              <a:t> after period of low volatility. </a:t>
            </a:r>
          </a:p>
          <a:p>
            <a:endParaRPr lang="en-MY" dirty="0">
              <a:latin typeface="Century Gothic" panose="020B0502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EFC3F4-D683-419B-BEF9-8BB83A808C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86" r="3993"/>
          <a:stretch/>
        </p:blipFill>
        <p:spPr>
          <a:xfrm>
            <a:off x="116957" y="279325"/>
            <a:ext cx="5284275" cy="42288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397E1E-E1CD-4A68-9324-B48FBC9A09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37" r="6716"/>
          <a:stretch/>
        </p:blipFill>
        <p:spPr>
          <a:xfrm>
            <a:off x="5422606" y="768421"/>
            <a:ext cx="6788876" cy="348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404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DB04-92A1-4BEF-976A-F59872414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89088"/>
            <a:ext cx="12192000" cy="2387600"/>
          </a:xfrm>
        </p:spPr>
        <p:txBody>
          <a:bodyPr>
            <a:normAutofit/>
          </a:bodyPr>
          <a:lstStyle/>
          <a:p>
            <a:r>
              <a:rPr lang="en-MY" sz="8000" dirty="0">
                <a:latin typeface="Century Gothic" panose="020B0502020202020204" pitchFamily="34" charset="0"/>
              </a:rPr>
              <a:t>1, 1, 2, 3, 5, 8, ….</a:t>
            </a:r>
          </a:p>
        </p:txBody>
      </p:sp>
    </p:spTree>
    <p:extLst>
      <p:ext uri="{BB962C8B-B14F-4D97-AF65-F5344CB8AC3E}">
        <p14:creationId xmlns:p14="http://schemas.microsoft.com/office/powerpoint/2010/main" val="2770791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DB04-92A1-4BEF-976A-F59872414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89088"/>
            <a:ext cx="12192000" cy="2387600"/>
          </a:xfrm>
        </p:spPr>
        <p:txBody>
          <a:bodyPr>
            <a:normAutofit/>
          </a:bodyPr>
          <a:lstStyle/>
          <a:p>
            <a:r>
              <a:rPr lang="en-MY" dirty="0">
                <a:latin typeface="Century Gothic" panose="020B0502020202020204" pitchFamily="34" charset="0"/>
              </a:rPr>
              <a:t>Fibonacci Retracement Levels</a:t>
            </a:r>
          </a:p>
        </p:txBody>
      </p:sp>
    </p:spTree>
    <p:extLst>
      <p:ext uri="{BB962C8B-B14F-4D97-AF65-F5344CB8AC3E}">
        <p14:creationId xmlns:p14="http://schemas.microsoft.com/office/powerpoint/2010/main" val="2445767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001C52-2A64-4744-AE57-B90428B79A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95"/>
          <a:stretch/>
        </p:blipFill>
        <p:spPr>
          <a:xfrm>
            <a:off x="722902" y="269804"/>
            <a:ext cx="4859191" cy="404325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666D29-BEF4-49AD-AAD9-6C60BA641AC1}"/>
              </a:ext>
            </a:extLst>
          </p:cNvPr>
          <p:cNvSpPr txBox="1">
            <a:spLocks/>
          </p:cNvSpPr>
          <p:nvPr/>
        </p:nvSpPr>
        <p:spPr>
          <a:xfrm>
            <a:off x="0" y="4809905"/>
            <a:ext cx="12192000" cy="782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>
                <a:latin typeface="Century Gothic" panose="020B0502020202020204" pitchFamily="34" charset="0"/>
              </a:rPr>
              <a:t>Fibonacci Retracement Levels: Aims to predict when a pullback will occur.</a:t>
            </a:r>
          </a:p>
          <a:p>
            <a:endParaRPr lang="en-MY" dirty="0">
              <a:latin typeface="Century Gothic" panose="020B0502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3B1193-E176-403B-BEB9-6CD2C0625BA8}"/>
              </a:ext>
            </a:extLst>
          </p:cNvPr>
          <p:cNvSpPr txBox="1">
            <a:spLocks/>
          </p:cNvSpPr>
          <p:nvPr/>
        </p:nvSpPr>
        <p:spPr>
          <a:xfrm>
            <a:off x="0" y="5592725"/>
            <a:ext cx="12192000" cy="995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>
                <a:latin typeface="Century Gothic" panose="020B0502020202020204" pitchFamily="34" charset="0"/>
              </a:rPr>
              <a:t>The levels act as potential support and resistance which helps to identify said pullback; the strongest levels are 61.8% and 38.2%.</a:t>
            </a:r>
          </a:p>
          <a:p>
            <a:endParaRPr lang="en-MY" dirty="0"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D6C272-DD27-4E28-AD44-CF52EA4C8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111" y="406146"/>
            <a:ext cx="5601987" cy="377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047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DB04-92A1-4BEF-976A-F59872414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89088"/>
            <a:ext cx="12192000" cy="2387600"/>
          </a:xfrm>
        </p:spPr>
        <p:txBody>
          <a:bodyPr>
            <a:normAutofit/>
          </a:bodyPr>
          <a:lstStyle/>
          <a:p>
            <a:r>
              <a:rPr lang="en-MY" sz="8000" dirty="0">
                <a:latin typeface="Century Gothic" panose="020B0502020202020204" pitchFamily="34" charset="0"/>
              </a:rPr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2955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484407-CCBD-48D7-8698-63B7221E67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30"/>
          <a:stretch/>
        </p:blipFill>
        <p:spPr>
          <a:xfrm>
            <a:off x="2785599" y="31899"/>
            <a:ext cx="6620799" cy="420233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C3D999-FE90-45E4-B0B2-87B74B398D1B}"/>
              </a:ext>
            </a:extLst>
          </p:cNvPr>
          <p:cNvSpPr txBox="1">
            <a:spLocks/>
          </p:cNvSpPr>
          <p:nvPr/>
        </p:nvSpPr>
        <p:spPr>
          <a:xfrm>
            <a:off x="838199" y="4316008"/>
            <a:ext cx="10515600" cy="7663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MY" sz="2000" dirty="0">
                <a:latin typeface="Century Gothic" panose="020B0502020202020204" pitchFamily="34" charset="0"/>
              </a:rPr>
              <a:t>Support: A price level where a </a:t>
            </a:r>
            <a:r>
              <a:rPr lang="en-MY" sz="2000" b="1" dirty="0">
                <a:latin typeface="Century Gothic" panose="020B0502020202020204" pitchFamily="34" charset="0"/>
              </a:rPr>
              <a:t>downtrend</a:t>
            </a:r>
            <a:r>
              <a:rPr lang="en-MY" sz="2000" dirty="0">
                <a:latin typeface="Century Gothic" panose="020B0502020202020204" pitchFamily="34" charset="0"/>
              </a:rPr>
              <a:t> is </a:t>
            </a:r>
            <a:r>
              <a:rPr lang="en-MY" sz="2000" b="1" dirty="0">
                <a:latin typeface="Century Gothic" panose="020B0502020202020204" pitchFamily="34" charset="0"/>
              </a:rPr>
              <a:t>expected to pause </a:t>
            </a:r>
            <a:r>
              <a:rPr lang="en-MY" sz="2000" dirty="0">
                <a:latin typeface="Century Gothic" panose="020B0502020202020204" pitchFamily="34" charset="0"/>
              </a:rPr>
              <a:t>(due to a concentration of demand).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MY" sz="2000" dirty="0">
                <a:latin typeface="Century Gothic" panose="020B0502020202020204" pitchFamily="34" charset="0"/>
              </a:rPr>
              <a:t>Resistance: A price level where an uptrend is expected to pause (due to a concentration of supply).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MY" sz="2000" dirty="0">
              <a:latin typeface="Century Gothic" panose="020B0502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MY" sz="2000" dirty="0">
              <a:latin typeface="Century Gothic" panose="020B0502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BDA771-2CC0-40E3-A94E-6704A66A3160}"/>
              </a:ext>
            </a:extLst>
          </p:cNvPr>
          <p:cNvSpPr txBox="1">
            <a:spLocks/>
          </p:cNvSpPr>
          <p:nvPr/>
        </p:nvSpPr>
        <p:spPr>
          <a:xfrm>
            <a:off x="838199" y="5921523"/>
            <a:ext cx="10515600" cy="7663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MY" sz="2000" dirty="0">
                <a:latin typeface="Century Gothic" panose="020B0502020202020204" pitchFamily="34" charset="0"/>
              </a:rPr>
              <a:t>When resistance is </a:t>
            </a:r>
            <a:r>
              <a:rPr lang="en-MY" sz="2000" b="1" dirty="0">
                <a:latin typeface="Century Gothic" panose="020B0502020202020204" pitchFamily="34" charset="0"/>
              </a:rPr>
              <a:t>broken, resistance then becomes support</a:t>
            </a:r>
            <a:r>
              <a:rPr lang="en-MY" sz="2000" dirty="0">
                <a:latin typeface="Century Gothic" panose="020B0502020202020204" pitchFamily="34" charset="0"/>
              </a:rPr>
              <a:t> (vice versa for breaking of support)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MY" sz="2000" dirty="0">
              <a:latin typeface="Century Gothic" panose="020B0502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MY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10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28A013-2BCC-4559-8C20-A329D5934CD2}"/>
              </a:ext>
            </a:extLst>
          </p:cNvPr>
          <p:cNvSpPr txBox="1">
            <a:spLocks/>
          </p:cNvSpPr>
          <p:nvPr/>
        </p:nvSpPr>
        <p:spPr>
          <a:xfrm>
            <a:off x="0" y="5192678"/>
            <a:ext cx="12192000" cy="1761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MY" dirty="0">
              <a:latin typeface="Century Gothic" panose="020B0502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78FFC1-D5D9-4597-8912-8244FD3825E6}"/>
              </a:ext>
            </a:extLst>
          </p:cNvPr>
          <p:cNvSpPr txBox="1">
            <a:spLocks/>
          </p:cNvSpPr>
          <p:nvPr/>
        </p:nvSpPr>
        <p:spPr>
          <a:xfrm>
            <a:off x="152400" y="5345078"/>
            <a:ext cx="12192000" cy="1761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>
                <a:latin typeface="Century Gothic" panose="020B0502020202020204" pitchFamily="34" charset="0"/>
              </a:rPr>
              <a:t>Volume: Arguably the most important indicator.</a:t>
            </a:r>
          </a:p>
          <a:p>
            <a:r>
              <a:rPr lang="en-MY" dirty="0">
                <a:latin typeface="Century Gothic" panose="020B0502020202020204" pitchFamily="34" charset="0"/>
              </a:rPr>
              <a:t>Measures interest, and strength of an observation.</a:t>
            </a:r>
          </a:p>
          <a:p>
            <a:endParaRPr lang="en-MY" dirty="0"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51B41-9C04-4E7D-8109-E121696EE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65541"/>
            <a:ext cx="12192000" cy="545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18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28A013-2BCC-4559-8C20-A329D5934CD2}"/>
              </a:ext>
            </a:extLst>
          </p:cNvPr>
          <p:cNvSpPr txBox="1">
            <a:spLocks/>
          </p:cNvSpPr>
          <p:nvPr/>
        </p:nvSpPr>
        <p:spPr>
          <a:xfrm>
            <a:off x="0" y="5192678"/>
            <a:ext cx="12192000" cy="1761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>
                <a:latin typeface="Century Gothic" panose="020B0502020202020204" pitchFamily="34" charset="0"/>
              </a:rPr>
              <a:t>Relative Strength Index: Oversold and Overbought levels</a:t>
            </a:r>
          </a:p>
          <a:p>
            <a:r>
              <a:rPr lang="en-MY" dirty="0">
                <a:latin typeface="Century Gothic" panose="020B0502020202020204" pitchFamily="34" charset="0"/>
              </a:rPr>
              <a:t>Basically, long when oversold and short when overbought.</a:t>
            </a:r>
          </a:p>
          <a:p>
            <a:endParaRPr lang="en-MY" dirty="0">
              <a:latin typeface="Century Gothic" panose="020B0502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DC2F36-903F-4D8B-961A-F14131F3A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570" y="302917"/>
            <a:ext cx="6866860" cy="444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107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28A013-2BCC-4559-8C20-A329D5934CD2}"/>
              </a:ext>
            </a:extLst>
          </p:cNvPr>
          <p:cNvSpPr txBox="1">
            <a:spLocks/>
          </p:cNvSpPr>
          <p:nvPr/>
        </p:nvSpPr>
        <p:spPr>
          <a:xfrm>
            <a:off x="0" y="5315944"/>
            <a:ext cx="12192000" cy="1750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>
                <a:latin typeface="Century Gothic" panose="020B0502020202020204" pitchFamily="34" charset="0"/>
              </a:rPr>
              <a:t>Moving Average Convergence Divergence (MACD): Trend indicator, signals a reversal in trend.</a:t>
            </a:r>
          </a:p>
          <a:p>
            <a:r>
              <a:rPr lang="en-MY" dirty="0">
                <a:latin typeface="Century Gothic" panose="020B0502020202020204" pitchFamily="34" charset="0"/>
              </a:rPr>
              <a:t>3 values, 26 EMA, 12 EMA and 9 EMA (signal line).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2CB30F-0541-4FDB-A1A0-47637808F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723" y="0"/>
            <a:ext cx="5876554" cy="517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243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28A013-2BCC-4559-8C20-A329D5934CD2}"/>
              </a:ext>
            </a:extLst>
          </p:cNvPr>
          <p:cNvSpPr txBox="1">
            <a:spLocks/>
          </p:cNvSpPr>
          <p:nvPr/>
        </p:nvSpPr>
        <p:spPr>
          <a:xfrm>
            <a:off x="0" y="5315944"/>
            <a:ext cx="12192000" cy="1750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>
                <a:latin typeface="Century Gothic" panose="020B0502020202020204" pitchFamily="34" charset="0"/>
              </a:rPr>
              <a:t>Average True Range (ATR): Measure of volatility. Higher volatility means larger change in price.</a:t>
            </a:r>
          </a:p>
          <a:p>
            <a:r>
              <a:rPr lang="en-MY" dirty="0">
                <a:latin typeface="Century Gothic" panose="020B0502020202020204" pitchFamily="34" charset="0"/>
              </a:rPr>
              <a:t>Can be used to set stop losses.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7C01E9-D56F-4330-864E-507344753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806" y="0"/>
            <a:ext cx="6027442" cy="505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314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DB04-92A1-4BEF-976A-F59872414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89088"/>
            <a:ext cx="12192000" cy="2387600"/>
          </a:xfrm>
        </p:spPr>
        <p:txBody>
          <a:bodyPr>
            <a:normAutofit/>
          </a:bodyPr>
          <a:lstStyle/>
          <a:p>
            <a:r>
              <a:rPr lang="en-MY" sz="8000" b="1" dirty="0">
                <a:latin typeface="Century Gothic" panose="020B0502020202020204" pitchFamily="34" charset="0"/>
              </a:rPr>
              <a:t>Important Concepts</a:t>
            </a:r>
          </a:p>
        </p:txBody>
      </p:sp>
    </p:spTree>
    <p:extLst>
      <p:ext uri="{BB962C8B-B14F-4D97-AF65-F5344CB8AC3E}">
        <p14:creationId xmlns:p14="http://schemas.microsoft.com/office/powerpoint/2010/main" val="29741217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B8F66F-0A11-44CA-AA5C-4363EE872D8F}"/>
              </a:ext>
            </a:extLst>
          </p:cNvPr>
          <p:cNvSpPr txBox="1">
            <a:spLocks/>
          </p:cNvSpPr>
          <p:nvPr/>
        </p:nvSpPr>
        <p:spPr>
          <a:xfrm>
            <a:off x="0" y="956118"/>
            <a:ext cx="12192000" cy="766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ctr">
              <a:buFont typeface="Arial" panose="020B0604020202020204" pitchFamily="34" charset="0"/>
              <a:buAutoNum type="arabicPeriod"/>
            </a:pPr>
            <a:r>
              <a:rPr lang="en-MY" dirty="0">
                <a:latin typeface="Century Gothic" panose="020B0502020202020204" pitchFamily="34" charset="0"/>
              </a:rPr>
              <a:t>The market moves in cycles; retracements are going to occur.</a:t>
            </a:r>
          </a:p>
          <a:p>
            <a:pPr marL="0" indent="0" algn="ctr">
              <a:buNone/>
            </a:pPr>
            <a:endParaRPr lang="en-MY" dirty="0">
              <a:latin typeface="Century Gothic" panose="020B0502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MY" dirty="0">
              <a:latin typeface="Century Gothic" panose="020B0502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MY" dirty="0">
              <a:latin typeface="Century Gothic" panose="020B0502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0819B6-82BB-46BC-A465-C3F70E6EEABF}"/>
              </a:ext>
            </a:extLst>
          </p:cNvPr>
          <p:cNvSpPr txBox="1">
            <a:spLocks/>
          </p:cNvSpPr>
          <p:nvPr/>
        </p:nvSpPr>
        <p:spPr>
          <a:xfrm>
            <a:off x="0" y="2745932"/>
            <a:ext cx="12192000" cy="766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MY" dirty="0">
                <a:latin typeface="Century Gothic" panose="020B0502020202020204" pitchFamily="34" charset="0"/>
              </a:rPr>
              <a:t>2. Markets go from periods of high volatility to low volatility.</a:t>
            </a:r>
          </a:p>
          <a:p>
            <a:pPr marL="0" indent="0" algn="ctr">
              <a:buNone/>
            </a:pPr>
            <a:endParaRPr lang="en-MY" dirty="0">
              <a:latin typeface="Century Gothic" panose="020B0502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MY" dirty="0">
              <a:latin typeface="Century Gothic" panose="020B0502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MY" dirty="0">
              <a:latin typeface="Century Gothic" panose="020B0502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CF3B71-072E-4586-95C6-E095A40849FA}"/>
              </a:ext>
            </a:extLst>
          </p:cNvPr>
          <p:cNvSpPr txBox="1">
            <a:spLocks/>
          </p:cNvSpPr>
          <p:nvPr/>
        </p:nvSpPr>
        <p:spPr>
          <a:xfrm>
            <a:off x="0" y="3890297"/>
            <a:ext cx="12192000" cy="1290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MY" dirty="0">
                <a:latin typeface="Century Gothic" panose="020B0502020202020204" pitchFamily="34" charset="0"/>
              </a:rPr>
              <a:t>3. Markets are fractal in nature, double check on longer time frame charts to confirm a particular trend.</a:t>
            </a:r>
          </a:p>
          <a:p>
            <a:pPr marL="0" indent="0" algn="ctr">
              <a:buNone/>
            </a:pPr>
            <a:endParaRPr lang="en-MY" dirty="0">
              <a:latin typeface="Century Gothic" panose="020B0502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MY" dirty="0">
              <a:latin typeface="Century Gothic" panose="020B0502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MY" dirty="0">
              <a:latin typeface="Century Gothic" panose="020B0502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8FCBA9-B2F3-4913-B5B4-E857EF73E462}"/>
              </a:ext>
            </a:extLst>
          </p:cNvPr>
          <p:cNvSpPr txBox="1">
            <a:spLocks/>
          </p:cNvSpPr>
          <p:nvPr/>
        </p:nvSpPr>
        <p:spPr>
          <a:xfrm>
            <a:off x="0" y="5559203"/>
            <a:ext cx="12192000" cy="1290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MY" dirty="0">
                <a:latin typeface="Century Gothic" panose="020B0502020202020204" pitchFamily="34" charset="0"/>
              </a:rPr>
              <a:t>4. Technical Analysis is a </a:t>
            </a:r>
            <a:r>
              <a:rPr lang="en-MY">
                <a:latin typeface="Century Gothic" panose="020B0502020202020204" pitchFamily="34" charset="0"/>
              </a:rPr>
              <a:t>self-fulfilling prophecy.</a:t>
            </a:r>
            <a:endParaRPr lang="en-MY" dirty="0"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en-MY" dirty="0">
              <a:latin typeface="Century Gothic" panose="020B0502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MY" dirty="0">
              <a:latin typeface="Century Gothic" panose="020B0502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MY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554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DB04-92A1-4BEF-976A-F59872414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89088"/>
            <a:ext cx="12192000" cy="2387600"/>
          </a:xfrm>
        </p:spPr>
        <p:txBody>
          <a:bodyPr>
            <a:normAutofit/>
          </a:bodyPr>
          <a:lstStyle/>
          <a:p>
            <a:r>
              <a:rPr lang="en-MY" sz="8000" b="1" dirty="0">
                <a:latin typeface="Century Gothic" panose="020B0502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5911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A52E4423-09B7-4541-B36A-FC84A881F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000" y="185922"/>
            <a:ext cx="7296270" cy="438607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05DB59-7393-4B74-B860-C368126D5E09}"/>
              </a:ext>
            </a:extLst>
          </p:cNvPr>
          <p:cNvSpPr txBox="1">
            <a:spLocks/>
          </p:cNvSpPr>
          <p:nvPr/>
        </p:nvSpPr>
        <p:spPr>
          <a:xfrm>
            <a:off x="838200" y="4946873"/>
            <a:ext cx="10515600" cy="766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MY" dirty="0">
                <a:latin typeface="Century Gothic" panose="020B0502020202020204" pitchFamily="34" charset="0"/>
              </a:rPr>
              <a:t>Support and resistance can be dynamic, forming trendlines.</a:t>
            </a:r>
            <a:endParaRPr lang="en-MY" b="1" dirty="0">
              <a:latin typeface="Century Gothic" panose="020B0502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MY" dirty="0">
              <a:latin typeface="Century Gothic" panose="020B0502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MY" dirty="0">
              <a:latin typeface="Century Gothic" panose="020B0502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E7A8A0-C79A-4A8E-B3C1-19C61ADD01FB}"/>
              </a:ext>
            </a:extLst>
          </p:cNvPr>
          <p:cNvCxnSpPr>
            <a:cxnSpLocks/>
          </p:cNvCxnSpPr>
          <p:nvPr/>
        </p:nvCxnSpPr>
        <p:spPr>
          <a:xfrm flipV="1">
            <a:off x="1626781" y="489098"/>
            <a:ext cx="8208335" cy="2349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80FA4E-F125-4838-81B9-3B6A03902ABA}"/>
              </a:ext>
            </a:extLst>
          </p:cNvPr>
          <p:cNvCxnSpPr/>
          <p:nvPr/>
        </p:nvCxnSpPr>
        <p:spPr>
          <a:xfrm flipV="1">
            <a:off x="1977656" y="1541721"/>
            <a:ext cx="8803758" cy="2626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74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DC9E4-427E-4F79-8F56-F28082A81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4797"/>
            <a:ext cx="10515600" cy="13843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MY" dirty="0">
                <a:latin typeface="Century Gothic" panose="020B0502020202020204" pitchFamily="34" charset="0"/>
              </a:rPr>
              <a:t>Essentially, there are two ways to trade S&amp;R:</a:t>
            </a:r>
          </a:p>
          <a:p>
            <a:pPr marL="514350" indent="-514350" algn="ctr">
              <a:buAutoNum type="arabicPeriod"/>
            </a:pPr>
            <a:r>
              <a:rPr lang="en-MY" dirty="0">
                <a:latin typeface="Century Gothic" panose="020B0502020202020204" pitchFamily="34" charset="0"/>
              </a:rPr>
              <a:t>Hope it holds</a:t>
            </a:r>
          </a:p>
          <a:p>
            <a:pPr marL="514350" indent="-514350" algn="ctr">
              <a:buAutoNum type="arabicPeriod"/>
            </a:pPr>
            <a:r>
              <a:rPr lang="en-MY" dirty="0">
                <a:latin typeface="Century Gothic" panose="020B0502020202020204" pitchFamily="34" charset="0"/>
              </a:rPr>
              <a:t>Hope it breaks</a:t>
            </a:r>
          </a:p>
          <a:p>
            <a:pPr marL="0" indent="0" algn="ctr">
              <a:buNone/>
            </a:pPr>
            <a:endParaRPr lang="en-MY" dirty="0"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en-MY" dirty="0"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en-MY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50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CC03D1-9670-4AAD-9FEA-A1010F94CA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30"/>
          <a:stretch/>
        </p:blipFill>
        <p:spPr>
          <a:xfrm>
            <a:off x="2785599" y="31899"/>
            <a:ext cx="6620799" cy="420233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A89873-EA08-438E-A15E-880EE0078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4549923"/>
            <a:ext cx="10515600" cy="10959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MY" dirty="0">
                <a:latin typeface="Century Gothic" panose="020B0502020202020204" pitchFamily="34" charset="0"/>
              </a:rPr>
              <a:t>Hope it holds: Buy (Long)/Sell (Short) at Support/Resistance</a:t>
            </a:r>
          </a:p>
          <a:p>
            <a:pPr marL="0" indent="0" algn="ctr">
              <a:buNone/>
            </a:pPr>
            <a:r>
              <a:rPr lang="en-MY" dirty="0">
                <a:latin typeface="Century Gothic" panose="020B0502020202020204" pitchFamily="34" charset="0"/>
              </a:rPr>
              <a:t>Hope it breaks: Buy/Sell at the break</a:t>
            </a:r>
          </a:p>
          <a:p>
            <a:pPr marL="0" indent="0" algn="ctr">
              <a:buNone/>
            </a:pPr>
            <a:endParaRPr lang="en-MY" dirty="0">
              <a:latin typeface="Century Gothic" panose="020B0502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67D058-E6D9-4286-AA90-557A1A4752CF}"/>
              </a:ext>
            </a:extLst>
          </p:cNvPr>
          <p:cNvSpPr txBox="1">
            <a:spLocks/>
          </p:cNvSpPr>
          <p:nvPr/>
        </p:nvSpPr>
        <p:spPr>
          <a:xfrm>
            <a:off x="0" y="5961581"/>
            <a:ext cx="12191999" cy="766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MY" dirty="0">
                <a:latin typeface="Century Gothic" panose="020B0502020202020204" pitchFamily="34" charset="0"/>
              </a:rPr>
              <a:t>Ultimately, it is still a probabilities game; this is catalysed by news, etc.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MY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37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DB04-92A1-4BEF-976A-F59872414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89088"/>
            <a:ext cx="12192000" cy="2387600"/>
          </a:xfrm>
        </p:spPr>
        <p:txBody>
          <a:bodyPr>
            <a:normAutofit/>
          </a:bodyPr>
          <a:lstStyle/>
          <a:p>
            <a:r>
              <a:rPr lang="en-MY" sz="8000" b="1" dirty="0">
                <a:latin typeface="Century Gothic" panose="020B0502020202020204" pitchFamily="34" charset="0"/>
              </a:rPr>
              <a:t>Charts</a:t>
            </a:r>
          </a:p>
        </p:txBody>
      </p:sp>
    </p:spTree>
    <p:extLst>
      <p:ext uri="{BB962C8B-B14F-4D97-AF65-F5344CB8AC3E}">
        <p14:creationId xmlns:p14="http://schemas.microsoft.com/office/powerpoint/2010/main" val="2946869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971772-9444-4689-BDA4-9C3808CFB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478465"/>
            <a:ext cx="8953500" cy="43338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D8BD86-EEEA-4946-B637-AA43CFF18884}"/>
              </a:ext>
            </a:extLst>
          </p:cNvPr>
          <p:cNvSpPr txBox="1">
            <a:spLocks/>
          </p:cNvSpPr>
          <p:nvPr/>
        </p:nvSpPr>
        <p:spPr>
          <a:xfrm>
            <a:off x="838200" y="5361543"/>
            <a:ext cx="10515600" cy="7663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MY" dirty="0">
                <a:latin typeface="Century Gothic" panose="020B0502020202020204" pitchFamily="34" charset="0"/>
              </a:rPr>
              <a:t>The 3 most commonly used chart types are Bar Chart, Line Chart and Candlestick Chart.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MY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37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1452</Words>
  <Application>Microsoft Office PowerPoint</Application>
  <PresentationFormat>Widescreen</PresentationFormat>
  <Paragraphs>159</Paragraphs>
  <Slides>46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Century Gothic</vt:lpstr>
      <vt:lpstr>Office Theme</vt:lpstr>
      <vt:lpstr>Technical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Charts</vt:lpstr>
      <vt:lpstr>PowerPoint Presentation</vt:lpstr>
      <vt:lpstr>PowerPoint Presentation</vt:lpstr>
      <vt:lpstr>PowerPoint Presentation</vt:lpstr>
      <vt:lpstr>PowerPoint Presentation</vt:lpstr>
      <vt:lpstr>Candlestick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Chart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Indicators</vt:lpstr>
      <vt:lpstr>PowerPoint Presentation</vt:lpstr>
      <vt:lpstr>Moving Averages</vt:lpstr>
      <vt:lpstr>PowerPoint Presentation</vt:lpstr>
      <vt:lpstr>PowerPoint Presentation</vt:lpstr>
      <vt:lpstr>PowerPoint Presentation</vt:lpstr>
      <vt:lpstr>Bollinger Bands</vt:lpstr>
      <vt:lpstr>PowerPoint Presentation</vt:lpstr>
      <vt:lpstr>PowerPoint Presentation</vt:lpstr>
      <vt:lpstr>PowerPoint Presentation</vt:lpstr>
      <vt:lpstr>1, 1, 2, 3, 5, 8, ….</vt:lpstr>
      <vt:lpstr>Fibonacci Retracement Levels</vt:lpstr>
      <vt:lpstr>PowerPoint Presentation</vt:lpstr>
      <vt:lpstr>Others</vt:lpstr>
      <vt:lpstr>PowerPoint Presentation</vt:lpstr>
      <vt:lpstr>PowerPoint Presentation</vt:lpstr>
      <vt:lpstr>PowerPoint Presentation</vt:lpstr>
      <vt:lpstr>PowerPoint Presentation</vt:lpstr>
      <vt:lpstr>Important Concepts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Analysis</dc:title>
  <dc:creator>#TAN ZHI LUN#</dc:creator>
  <cp:lastModifiedBy>#TAN ZHI LUN#</cp:lastModifiedBy>
  <cp:revision>30</cp:revision>
  <dcterms:created xsi:type="dcterms:W3CDTF">2019-08-30T11:16:18Z</dcterms:created>
  <dcterms:modified xsi:type="dcterms:W3CDTF">2019-09-05T00:16:13Z</dcterms:modified>
</cp:coreProperties>
</file>