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49AE"/>
    <a:srgbClr val="8309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DCB77C-CCD8-42F1-AB8B-D2EFF7C59B70}" v="52" dt="2023-05-11T13:46:39.782"/>
    <p1510:client id="{C91BBF9E-AAEC-471D-A4BB-96AB3E9EA804}" v="3" dt="2023-05-11T13:51:48.9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29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2A04DD-C4DB-6D4B-982E-FB075A3738B1}" type="doc">
      <dgm:prSet loTypeId="urn:microsoft.com/office/officeart/2005/8/layout/hProcess9" loCatId="" qsTypeId="urn:microsoft.com/office/officeart/2005/8/quickstyle/simple1" qsCatId="simple" csTypeId="urn:microsoft.com/office/officeart/2005/8/colors/colorful1" csCatId="colorful" phldr="1"/>
      <dgm:spPr/>
    </dgm:pt>
    <dgm:pt modelId="{24B57F19-07E5-474F-BC39-57941BAA3945}">
      <dgm:prSet phldrT="[Text]"/>
      <dgm:spPr/>
      <dgm:t>
        <a:bodyPr/>
        <a:lstStyle/>
        <a:p>
          <a:pPr>
            <a:buClr>
              <a:schemeClr val="dk1"/>
            </a:buClr>
            <a:buSzPts val="1800"/>
            <a:buFont typeface="Calibri"/>
            <a:buChar char="○"/>
          </a:pPr>
          <a:r>
            <a:rPr lang="en-US">
              <a:latin typeface="Calibri"/>
              <a:ea typeface="Calibri"/>
              <a:cs typeface="Calibri"/>
              <a:sym typeface="Calibri"/>
            </a:rPr>
            <a:t>Cost a lot of time to train for 1 epoch -100hrs</a:t>
          </a:r>
          <a:endParaRPr lang="en-GB"/>
        </a:p>
      </dgm:t>
    </dgm:pt>
    <dgm:pt modelId="{AE973BB6-3F4F-2F41-A9B4-B1B5E414FBBE}" type="parTrans" cxnId="{0E45037C-7B87-184A-B40B-2213BBA5509E}">
      <dgm:prSet/>
      <dgm:spPr/>
      <dgm:t>
        <a:bodyPr/>
        <a:lstStyle/>
        <a:p>
          <a:endParaRPr lang="en-GB"/>
        </a:p>
      </dgm:t>
    </dgm:pt>
    <dgm:pt modelId="{91A7EE5B-9D7C-104E-886D-C5DB2DBDFCFF}" type="sibTrans" cxnId="{0E45037C-7B87-184A-B40B-2213BBA5509E}">
      <dgm:prSet/>
      <dgm:spPr/>
      <dgm:t>
        <a:bodyPr/>
        <a:lstStyle/>
        <a:p>
          <a:endParaRPr lang="en-GB"/>
        </a:p>
      </dgm:t>
    </dgm:pt>
    <dgm:pt modelId="{30B9B590-93ED-5F41-9AEB-B188EAE43678}">
      <dgm:prSet/>
      <dgm:spPr/>
      <dgm:t>
        <a:bodyPr/>
        <a:lstStyle/>
        <a:p>
          <a:r>
            <a:rPr lang="en-US">
              <a:latin typeface="Calibri"/>
              <a:ea typeface="Calibri"/>
              <a:cs typeface="Calibri"/>
              <a:sym typeface="Calibri"/>
            </a:rPr>
            <a:t>Too many circuits to implement</a:t>
          </a:r>
        </a:p>
      </dgm:t>
    </dgm:pt>
    <dgm:pt modelId="{E7D8E149-EC01-3B44-849F-F016FAB41BD5}" type="parTrans" cxnId="{0F2E1BD3-4A39-934C-9028-5BE57F3AA5D5}">
      <dgm:prSet/>
      <dgm:spPr/>
      <dgm:t>
        <a:bodyPr/>
        <a:lstStyle/>
        <a:p>
          <a:endParaRPr lang="en-GB"/>
        </a:p>
      </dgm:t>
    </dgm:pt>
    <dgm:pt modelId="{819051FD-14B6-514B-9A26-768BD75EFB07}" type="sibTrans" cxnId="{0F2E1BD3-4A39-934C-9028-5BE57F3AA5D5}">
      <dgm:prSet/>
      <dgm:spPr/>
      <dgm:t>
        <a:bodyPr/>
        <a:lstStyle/>
        <a:p>
          <a:endParaRPr lang="en-GB"/>
        </a:p>
      </dgm:t>
    </dgm:pt>
    <dgm:pt modelId="{9619C84D-A680-C244-8F27-2E8C369B3246}">
      <dgm:prSet/>
      <dgm:spPr>
        <a:solidFill>
          <a:schemeClr val="accent4">
            <a:hueOff val="0"/>
            <a:satOff val="0"/>
            <a:lumOff val="0"/>
            <a:alpha val="65000"/>
          </a:schemeClr>
        </a:solidFill>
      </dgm:spPr>
      <dgm:t>
        <a:bodyPr/>
        <a:lstStyle/>
        <a:p>
          <a:r>
            <a:rPr lang="en-US">
              <a:latin typeface="Calibri"/>
              <a:ea typeface="Calibri"/>
              <a:cs typeface="Calibri"/>
              <a:sym typeface="Calibri"/>
            </a:rPr>
            <a:t>No clear quantum advantage</a:t>
          </a:r>
          <a:endParaRPr lang="en-US"/>
        </a:p>
      </dgm:t>
    </dgm:pt>
    <dgm:pt modelId="{7426C314-386D-7947-B580-5A933FD0B420}" type="parTrans" cxnId="{FD955813-7995-D04F-A993-6E883518D156}">
      <dgm:prSet/>
      <dgm:spPr/>
      <dgm:t>
        <a:bodyPr/>
        <a:lstStyle/>
        <a:p>
          <a:endParaRPr lang="en-GB"/>
        </a:p>
      </dgm:t>
    </dgm:pt>
    <dgm:pt modelId="{8233CE19-6DB7-DA4A-81E5-8FF993DE7AE5}" type="sibTrans" cxnId="{FD955813-7995-D04F-A993-6E883518D156}">
      <dgm:prSet/>
      <dgm:spPr/>
      <dgm:t>
        <a:bodyPr/>
        <a:lstStyle/>
        <a:p>
          <a:endParaRPr lang="en-GB"/>
        </a:p>
      </dgm:t>
    </dgm:pt>
    <dgm:pt modelId="{F6C6CC96-7E95-EC49-A5B4-71F4EC7CAF1E}">
      <dgm:prSet/>
      <dgm:spPr/>
      <dgm:t>
        <a:bodyPr/>
        <a:lstStyle/>
        <a:p>
          <a:r>
            <a:rPr lang="en-US">
              <a:latin typeface="Calibri"/>
              <a:ea typeface="Calibri"/>
              <a:cs typeface="Calibri"/>
              <a:sym typeface="Calibri"/>
            </a:rPr>
            <a:t>(50000 vocab size)</a:t>
          </a:r>
          <a:endParaRPr lang="en-GB"/>
        </a:p>
      </dgm:t>
    </dgm:pt>
    <dgm:pt modelId="{65E6EB79-C6EF-5C42-BE8F-03455E2C245A}" type="parTrans" cxnId="{C933E6C1-4A1A-8D49-95BB-A3A8C1DF154F}">
      <dgm:prSet/>
      <dgm:spPr/>
      <dgm:t>
        <a:bodyPr/>
        <a:lstStyle/>
        <a:p>
          <a:endParaRPr lang="en-GB"/>
        </a:p>
      </dgm:t>
    </dgm:pt>
    <dgm:pt modelId="{8196BEFC-5A9B-4B4E-AF28-4B4CACA10D59}" type="sibTrans" cxnId="{C933E6C1-4A1A-8D49-95BB-A3A8C1DF154F}">
      <dgm:prSet/>
      <dgm:spPr/>
      <dgm:t>
        <a:bodyPr/>
        <a:lstStyle/>
        <a:p>
          <a:endParaRPr lang="en-GB"/>
        </a:p>
      </dgm:t>
    </dgm:pt>
    <dgm:pt modelId="{06CF83B8-432B-7E46-9952-C013827EA4D7}" type="pres">
      <dgm:prSet presAssocID="{D72A04DD-C4DB-6D4B-982E-FB075A3738B1}" presName="CompostProcess" presStyleCnt="0">
        <dgm:presLayoutVars>
          <dgm:dir/>
          <dgm:resizeHandles val="exact"/>
        </dgm:presLayoutVars>
      </dgm:prSet>
      <dgm:spPr/>
    </dgm:pt>
    <dgm:pt modelId="{7E22E3FF-3ECA-8648-B364-D83A30650581}" type="pres">
      <dgm:prSet presAssocID="{D72A04DD-C4DB-6D4B-982E-FB075A3738B1}" presName="arrow" presStyleLbl="bgShp" presStyleIdx="0" presStyleCnt="1"/>
      <dgm:spPr/>
    </dgm:pt>
    <dgm:pt modelId="{80670A68-A49C-9E47-B289-EED7FB3C3684}" type="pres">
      <dgm:prSet presAssocID="{D72A04DD-C4DB-6D4B-982E-FB075A3738B1}" presName="linearProcess" presStyleCnt="0"/>
      <dgm:spPr/>
    </dgm:pt>
    <dgm:pt modelId="{11ACD4FF-9B5A-D74F-839D-F277B9EA6EA2}" type="pres">
      <dgm:prSet presAssocID="{24B57F19-07E5-474F-BC39-57941BAA3945}" presName="textNode" presStyleLbl="node1" presStyleIdx="0" presStyleCnt="3">
        <dgm:presLayoutVars>
          <dgm:bulletEnabled val="1"/>
        </dgm:presLayoutVars>
      </dgm:prSet>
      <dgm:spPr/>
    </dgm:pt>
    <dgm:pt modelId="{2BD30206-7130-0A43-A9BA-0885B18C3AB6}" type="pres">
      <dgm:prSet presAssocID="{91A7EE5B-9D7C-104E-886D-C5DB2DBDFCFF}" presName="sibTrans" presStyleCnt="0"/>
      <dgm:spPr/>
    </dgm:pt>
    <dgm:pt modelId="{A5101BF0-C155-5B45-B9DC-4B71D83CFE22}" type="pres">
      <dgm:prSet presAssocID="{30B9B590-93ED-5F41-9AEB-B188EAE43678}" presName="textNode" presStyleLbl="node1" presStyleIdx="1" presStyleCnt="3">
        <dgm:presLayoutVars>
          <dgm:bulletEnabled val="1"/>
        </dgm:presLayoutVars>
      </dgm:prSet>
      <dgm:spPr/>
    </dgm:pt>
    <dgm:pt modelId="{5395D0A9-599C-7A40-8608-087689189327}" type="pres">
      <dgm:prSet presAssocID="{819051FD-14B6-514B-9A26-768BD75EFB07}" presName="sibTrans" presStyleCnt="0"/>
      <dgm:spPr/>
    </dgm:pt>
    <dgm:pt modelId="{8B5801A9-EF63-454B-8EA9-A54C0A77FF1B}" type="pres">
      <dgm:prSet presAssocID="{9619C84D-A680-C244-8F27-2E8C369B3246}" presName="textNode" presStyleLbl="node1" presStyleIdx="2" presStyleCnt="3">
        <dgm:presLayoutVars>
          <dgm:bulletEnabled val="1"/>
        </dgm:presLayoutVars>
      </dgm:prSet>
      <dgm:spPr/>
    </dgm:pt>
  </dgm:ptLst>
  <dgm:cxnLst>
    <dgm:cxn modelId="{70716E02-5300-EB44-A9E3-FB66D1BDB6CB}" type="presOf" srcId="{F6C6CC96-7E95-EC49-A5B4-71F4EC7CAF1E}" destId="{11ACD4FF-9B5A-D74F-839D-F277B9EA6EA2}" srcOrd="0" destOrd="1" presId="urn:microsoft.com/office/officeart/2005/8/layout/hProcess9"/>
    <dgm:cxn modelId="{FD955813-7995-D04F-A993-6E883518D156}" srcId="{D72A04DD-C4DB-6D4B-982E-FB075A3738B1}" destId="{9619C84D-A680-C244-8F27-2E8C369B3246}" srcOrd="2" destOrd="0" parTransId="{7426C314-386D-7947-B580-5A933FD0B420}" sibTransId="{8233CE19-6DB7-DA4A-81E5-8FF993DE7AE5}"/>
    <dgm:cxn modelId="{167D1F2D-6911-A44B-9E9F-D33BECEA031F}" type="presOf" srcId="{24B57F19-07E5-474F-BC39-57941BAA3945}" destId="{11ACD4FF-9B5A-D74F-839D-F277B9EA6EA2}" srcOrd="0" destOrd="0" presId="urn:microsoft.com/office/officeart/2005/8/layout/hProcess9"/>
    <dgm:cxn modelId="{86E09C53-3D3D-0646-A4E7-76B27FDB6B59}" type="presOf" srcId="{9619C84D-A680-C244-8F27-2E8C369B3246}" destId="{8B5801A9-EF63-454B-8EA9-A54C0A77FF1B}" srcOrd="0" destOrd="0" presId="urn:microsoft.com/office/officeart/2005/8/layout/hProcess9"/>
    <dgm:cxn modelId="{0E45037C-7B87-184A-B40B-2213BBA5509E}" srcId="{D72A04DD-C4DB-6D4B-982E-FB075A3738B1}" destId="{24B57F19-07E5-474F-BC39-57941BAA3945}" srcOrd="0" destOrd="0" parTransId="{AE973BB6-3F4F-2F41-A9B4-B1B5E414FBBE}" sibTransId="{91A7EE5B-9D7C-104E-886D-C5DB2DBDFCFF}"/>
    <dgm:cxn modelId="{7162C07C-9D19-EC4E-BCDD-C20C9FEF332E}" type="presOf" srcId="{30B9B590-93ED-5F41-9AEB-B188EAE43678}" destId="{A5101BF0-C155-5B45-B9DC-4B71D83CFE22}" srcOrd="0" destOrd="0" presId="urn:microsoft.com/office/officeart/2005/8/layout/hProcess9"/>
    <dgm:cxn modelId="{DD7AC199-9A82-B149-89F9-4C9F40C38B0C}" type="presOf" srcId="{D72A04DD-C4DB-6D4B-982E-FB075A3738B1}" destId="{06CF83B8-432B-7E46-9952-C013827EA4D7}" srcOrd="0" destOrd="0" presId="urn:microsoft.com/office/officeart/2005/8/layout/hProcess9"/>
    <dgm:cxn modelId="{C933E6C1-4A1A-8D49-95BB-A3A8C1DF154F}" srcId="{24B57F19-07E5-474F-BC39-57941BAA3945}" destId="{F6C6CC96-7E95-EC49-A5B4-71F4EC7CAF1E}" srcOrd="0" destOrd="0" parTransId="{65E6EB79-C6EF-5C42-BE8F-03455E2C245A}" sibTransId="{8196BEFC-5A9B-4B4E-AF28-4B4CACA10D59}"/>
    <dgm:cxn modelId="{0F2E1BD3-4A39-934C-9028-5BE57F3AA5D5}" srcId="{D72A04DD-C4DB-6D4B-982E-FB075A3738B1}" destId="{30B9B590-93ED-5F41-9AEB-B188EAE43678}" srcOrd="1" destOrd="0" parTransId="{E7D8E149-EC01-3B44-849F-F016FAB41BD5}" sibTransId="{819051FD-14B6-514B-9A26-768BD75EFB07}"/>
    <dgm:cxn modelId="{02C617BA-08A7-7641-97E1-29FEB6683EA0}" type="presParOf" srcId="{06CF83B8-432B-7E46-9952-C013827EA4D7}" destId="{7E22E3FF-3ECA-8648-B364-D83A30650581}" srcOrd="0" destOrd="0" presId="urn:microsoft.com/office/officeart/2005/8/layout/hProcess9"/>
    <dgm:cxn modelId="{CB0A280A-44D3-454A-812F-954F84002694}" type="presParOf" srcId="{06CF83B8-432B-7E46-9952-C013827EA4D7}" destId="{80670A68-A49C-9E47-B289-EED7FB3C3684}" srcOrd="1" destOrd="0" presId="urn:microsoft.com/office/officeart/2005/8/layout/hProcess9"/>
    <dgm:cxn modelId="{0AEFA168-05F6-AA49-A769-F50A61D435FA}" type="presParOf" srcId="{80670A68-A49C-9E47-B289-EED7FB3C3684}" destId="{11ACD4FF-9B5A-D74F-839D-F277B9EA6EA2}" srcOrd="0" destOrd="0" presId="urn:microsoft.com/office/officeart/2005/8/layout/hProcess9"/>
    <dgm:cxn modelId="{DBC98C9D-E7F8-EE42-B8C7-B3D9C93E400D}" type="presParOf" srcId="{80670A68-A49C-9E47-B289-EED7FB3C3684}" destId="{2BD30206-7130-0A43-A9BA-0885B18C3AB6}" srcOrd="1" destOrd="0" presId="urn:microsoft.com/office/officeart/2005/8/layout/hProcess9"/>
    <dgm:cxn modelId="{8A46E486-692B-F346-AE4F-93D98BD32A70}" type="presParOf" srcId="{80670A68-A49C-9E47-B289-EED7FB3C3684}" destId="{A5101BF0-C155-5B45-B9DC-4B71D83CFE22}" srcOrd="2" destOrd="0" presId="urn:microsoft.com/office/officeart/2005/8/layout/hProcess9"/>
    <dgm:cxn modelId="{F5D64669-F057-FD47-9B0B-377CE98341D5}" type="presParOf" srcId="{80670A68-A49C-9E47-B289-EED7FB3C3684}" destId="{5395D0A9-599C-7A40-8608-087689189327}" srcOrd="3" destOrd="0" presId="urn:microsoft.com/office/officeart/2005/8/layout/hProcess9"/>
    <dgm:cxn modelId="{CED0ADC5-048B-ED4C-BC54-251358C48483}" type="presParOf" srcId="{80670A68-A49C-9E47-B289-EED7FB3C3684}" destId="{8B5801A9-EF63-454B-8EA9-A54C0A77FF1B}"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CED69D-2DCF-6D48-8549-95A5860E9CB6}" type="doc">
      <dgm:prSet loTypeId="urn:microsoft.com/office/officeart/2009/layout/CircleArrowProcess" loCatId="" qsTypeId="urn:microsoft.com/office/officeart/2005/8/quickstyle/simple1" qsCatId="simple" csTypeId="urn:microsoft.com/office/officeart/2005/8/colors/accent1_2" csCatId="accent1" phldr="1"/>
      <dgm:spPr/>
      <dgm:t>
        <a:bodyPr/>
        <a:lstStyle/>
        <a:p>
          <a:endParaRPr lang="en-GB"/>
        </a:p>
      </dgm:t>
    </dgm:pt>
    <dgm:pt modelId="{EB5DFD85-23B8-9C46-A4B2-9074E543D4A5}">
      <dgm:prSet phldrT="[Text]" custT="1"/>
      <dgm:spPr/>
      <dgm:t>
        <a:bodyPr/>
        <a:lstStyle/>
        <a:p>
          <a:pPr>
            <a:buClr>
              <a:schemeClr val="dk1"/>
            </a:buClr>
            <a:buSzPts val="2800"/>
          </a:pPr>
          <a:r>
            <a:rPr lang="en-US" sz="1600">
              <a:solidFill>
                <a:schemeClr val="dk1"/>
              </a:solidFill>
              <a:latin typeface="Calibri"/>
              <a:ea typeface="Calibri"/>
              <a:cs typeface="Calibri"/>
              <a:sym typeface="Calibri"/>
            </a:rPr>
            <a:t>Quantum transformer for Text</a:t>
          </a:r>
          <a:endParaRPr lang="en-GB" sz="1600"/>
        </a:p>
      </dgm:t>
    </dgm:pt>
    <dgm:pt modelId="{97ED142F-739F-7D46-906C-A931282B1223}" type="parTrans" cxnId="{43FB618C-1998-1C4C-9A78-1E99CD3119E9}">
      <dgm:prSet/>
      <dgm:spPr/>
      <dgm:t>
        <a:bodyPr/>
        <a:lstStyle/>
        <a:p>
          <a:endParaRPr lang="en-GB"/>
        </a:p>
      </dgm:t>
    </dgm:pt>
    <dgm:pt modelId="{B6E17924-FF37-8444-A95B-7A781BB557EF}" type="sibTrans" cxnId="{43FB618C-1998-1C4C-9A78-1E99CD3119E9}">
      <dgm:prSet/>
      <dgm:spPr/>
      <dgm:t>
        <a:bodyPr/>
        <a:lstStyle/>
        <a:p>
          <a:endParaRPr lang="en-GB"/>
        </a:p>
      </dgm:t>
    </dgm:pt>
    <dgm:pt modelId="{E8FFE1B1-5D10-8941-BB70-624F2523A735}">
      <dgm:prSet phldrT="[Text]" custT="1"/>
      <dgm:spPr/>
      <dgm:t>
        <a:bodyPr/>
        <a:lstStyle/>
        <a:p>
          <a:pPr>
            <a:buClr>
              <a:schemeClr val="dk1"/>
            </a:buClr>
            <a:buSzPts val="2800"/>
          </a:pPr>
          <a:r>
            <a:rPr lang="en-US" sz="1600">
              <a:solidFill>
                <a:schemeClr val="dk1"/>
              </a:solidFill>
              <a:latin typeface="Calibri"/>
              <a:ea typeface="Calibri"/>
              <a:cs typeface="Calibri"/>
              <a:sym typeface="Calibri"/>
            </a:rPr>
            <a:t>Quantum transformer for Images</a:t>
          </a:r>
          <a:endParaRPr lang="en-GB" sz="1600"/>
        </a:p>
      </dgm:t>
    </dgm:pt>
    <dgm:pt modelId="{E2393888-56B6-D74C-9386-0B53A270870D}" type="parTrans" cxnId="{D29E8DCE-4898-AB4E-B913-5FA52FC0CFC0}">
      <dgm:prSet/>
      <dgm:spPr/>
      <dgm:t>
        <a:bodyPr/>
        <a:lstStyle/>
        <a:p>
          <a:endParaRPr lang="en-GB"/>
        </a:p>
      </dgm:t>
    </dgm:pt>
    <dgm:pt modelId="{82C4CE7E-10D6-CD4D-99DB-031F591C22AC}" type="sibTrans" cxnId="{D29E8DCE-4898-AB4E-B913-5FA52FC0CFC0}">
      <dgm:prSet/>
      <dgm:spPr/>
      <dgm:t>
        <a:bodyPr/>
        <a:lstStyle/>
        <a:p>
          <a:endParaRPr lang="en-GB"/>
        </a:p>
      </dgm:t>
    </dgm:pt>
    <dgm:pt modelId="{8FFF6B7D-5693-3A4C-B3A4-3DE7279D52EF}" type="pres">
      <dgm:prSet presAssocID="{83CED69D-2DCF-6D48-8549-95A5860E9CB6}" presName="Name0" presStyleCnt="0">
        <dgm:presLayoutVars>
          <dgm:chMax val="7"/>
          <dgm:chPref val="7"/>
          <dgm:dir/>
          <dgm:animLvl val="lvl"/>
        </dgm:presLayoutVars>
      </dgm:prSet>
      <dgm:spPr/>
    </dgm:pt>
    <dgm:pt modelId="{E389FA79-0230-0B45-9119-68B32C5665D4}" type="pres">
      <dgm:prSet presAssocID="{EB5DFD85-23B8-9C46-A4B2-9074E543D4A5}" presName="Accent1" presStyleCnt="0"/>
      <dgm:spPr/>
    </dgm:pt>
    <dgm:pt modelId="{05E4CE3F-C85F-624E-9E33-A8E169A1447E}" type="pres">
      <dgm:prSet presAssocID="{EB5DFD85-23B8-9C46-A4B2-9074E543D4A5}" presName="Accent" presStyleLbl="node1" presStyleIdx="0" presStyleCnt="2" custScaleX="150280" custScaleY="185390"/>
      <dgm:spPr/>
    </dgm:pt>
    <dgm:pt modelId="{ADBF051A-7C78-B045-80D8-12B39B4B0BB7}" type="pres">
      <dgm:prSet presAssocID="{EB5DFD85-23B8-9C46-A4B2-9074E543D4A5}" presName="Parent1" presStyleLbl="revTx" presStyleIdx="0" presStyleCnt="2" custScaleX="159792" custScaleY="255771">
        <dgm:presLayoutVars>
          <dgm:chMax val="1"/>
          <dgm:chPref val="1"/>
          <dgm:bulletEnabled val="1"/>
        </dgm:presLayoutVars>
      </dgm:prSet>
      <dgm:spPr/>
    </dgm:pt>
    <dgm:pt modelId="{70C9AC40-9782-4C4D-B87E-2CA978F52734}" type="pres">
      <dgm:prSet presAssocID="{E8FFE1B1-5D10-8941-BB70-624F2523A735}" presName="Accent2" presStyleCnt="0"/>
      <dgm:spPr/>
    </dgm:pt>
    <dgm:pt modelId="{D0E08299-7F87-0C48-873D-D7E072314C84}" type="pres">
      <dgm:prSet presAssocID="{E8FFE1B1-5D10-8941-BB70-624F2523A735}" presName="Accent" presStyleLbl="node1" presStyleIdx="1" presStyleCnt="2" custScaleX="150391" custScaleY="248408" custLinFactNeighborX="-9213" custLinFactNeighborY="67517"/>
      <dgm:spPr/>
    </dgm:pt>
    <dgm:pt modelId="{B640995E-229C-AD4A-A00C-F8C6FA504087}" type="pres">
      <dgm:prSet presAssocID="{E8FFE1B1-5D10-8941-BB70-624F2523A735}" presName="Parent2" presStyleLbl="revTx" presStyleIdx="1" presStyleCnt="2" custScaleX="185373" custScaleY="123037" custLinFactY="100000" custLinFactNeighborX="-4903" custLinFactNeighborY="125579">
        <dgm:presLayoutVars>
          <dgm:chMax val="1"/>
          <dgm:chPref val="1"/>
          <dgm:bulletEnabled val="1"/>
        </dgm:presLayoutVars>
      </dgm:prSet>
      <dgm:spPr/>
    </dgm:pt>
  </dgm:ptLst>
  <dgm:cxnLst>
    <dgm:cxn modelId="{E2A52938-ADCE-4743-82F6-B8E4A1867035}" type="presOf" srcId="{E8FFE1B1-5D10-8941-BB70-624F2523A735}" destId="{B640995E-229C-AD4A-A00C-F8C6FA504087}" srcOrd="0" destOrd="0" presId="urn:microsoft.com/office/officeart/2009/layout/CircleArrowProcess"/>
    <dgm:cxn modelId="{43FB618C-1998-1C4C-9A78-1E99CD3119E9}" srcId="{83CED69D-2DCF-6D48-8549-95A5860E9CB6}" destId="{EB5DFD85-23B8-9C46-A4B2-9074E543D4A5}" srcOrd="0" destOrd="0" parTransId="{97ED142F-739F-7D46-906C-A931282B1223}" sibTransId="{B6E17924-FF37-8444-A95B-7A781BB557EF}"/>
    <dgm:cxn modelId="{D28FD28F-6FAC-7748-8C6F-C876A321033D}" type="presOf" srcId="{EB5DFD85-23B8-9C46-A4B2-9074E543D4A5}" destId="{ADBF051A-7C78-B045-80D8-12B39B4B0BB7}" srcOrd="0" destOrd="0" presId="urn:microsoft.com/office/officeart/2009/layout/CircleArrowProcess"/>
    <dgm:cxn modelId="{F8F27E9F-2C90-8749-9957-65281509AB59}" type="presOf" srcId="{83CED69D-2DCF-6D48-8549-95A5860E9CB6}" destId="{8FFF6B7D-5693-3A4C-B3A4-3DE7279D52EF}" srcOrd="0" destOrd="0" presId="urn:microsoft.com/office/officeart/2009/layout/CircleArrowProcess"/>
    <dgm:cxn modelId="{D29E8DCE-4898-AB4E-B913-5FA52FC0CFC0}" srcId="{83CED69D-2DCF-6D48-8549-95A5860E9CB6}" destId="{E8FFE1B1-5D10-8941-BB70-624F2523A735}" srcOrd="1" destOrd="0" parTransId="{E2393888-56B6-D74C-9386-0B53A270870D}" sibTransId="{82C4CE7E-10D6-CD4D-99DB-031F591C22AC}"/>
    <dgm:cxn modelId="{465E93BC-3F97-AD4F-A50E-CCE4C376B100}" type="presParOf" srcId="{8FFF6B7D-5693-3A4C-B3A4-3DE7279D52EF}" destId="{E389FA79-0230-0B45-9119-68B32C5665D4}" srcOrd="0" destOrd="0" presId="urn:microsoft.com/office/officeart/2009/layout/CircleArrowProcess"/>
    <dgm:cxn modelId="{E8674DB8-45FA-B14D-999A-7A793B753564}" type="presParOf" srcId="{E389FA79-0230-0B45-9119-68B32C5665D4}" destId="{05E4CE3F-C85F-624E-9E33-A8E169A1447E}" srcOrd="0" destOrd="0" presId="urn:microsoft.com/office/officeart/2009/layout/CircleArrowProcess"/>
    <dgm:cxn modelId="{F4DAFBFE-F744-1F4B-B901-6D2C56A57720}" type="presParOf" srcId="{8FFF6B7D-5693-3A4C-B3A4-3DE7279D52EF}" destId="{ADBF051A-7C78-B045-80D8-12B39B4B0BB7}" srcOrd="1" destOrd="0" presId="urn:microsoft.com/office/officeart/2009/layout/CircleArrowProcess"/>
    <dgm:cxn modelId="{2F625CCB-D3A4-864F-9232-2A13AF0D2AB4}" type="presParOf" srcId="{8FFF6B7D-5693-3A4C-B3A4-3DE7279D52EF}" destId="{70C9AC40-9782-4C4D-B87E-2CA978F52734}" srcOrd="2" destOrd="0" presId="urn:microsoft.com/office/officeart/2009/layout/CircleArrowProcess"/>
    <dgm:cxn modelId="{6BA39C9F-0ACE-9240-9D7E-0E285F5F6038}" type="presParOf" srcId="{70C9AC40-9782-4C4D-B87E-2CA978F52734}" destId="{D0E08299-7F87-0C48-873D-D7E072314C84}" srcOrd="0" destOrd="0" presId="urn:microsoft.com/office/officeart/2009/layout/CircleArrowProcess"/>
    <dgm:cxn modelId="{7EB8E86F-587B-9046-9A3F-D605B2B4DD3D}" type="presParOf" srcId="{8FFF6B7D-5693-3A4C-B3A4-3DE7279D52EF}" destId="{B640995E-229C-AD4A-A00C-F8C6FA504087}" srcOrd="3" destOrd="0" presId="urn:microsoft.com/office/officeart/2009/layout/CircleArrow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2A04DD-C4DB-6D4B-982E-FB075A3738B1}" type="doc">
      <dgm:prSet loTypeId="urn:microsoft.com/office/officeart/2005/8/layout/hProcess9" loCatId="" qsTypeId="urn:microsoft.com/office/officeart/2005/8/quickstyle/simple1" qsCatId="simple" csTypeId="urn:microsoft.com/office/officeart/2005/8/colors/colorful1" csCatId="colorful" phldr="1"/>
      <dgm:spPr/>
    </dgm:pt>
    <dgm:pt modelId="{24B57F19-07E5-474F-BC39-57941BAA3945}">
      <dgm:prSet phldrT="[Text]" custT="1"/>
      <dgm: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dgm:spPr>
      <dgm:t>
        <a:bodyPr/>
        <a:lstStyle/>
        <a:p>
          <a:pPr>
            <a:buClr>
              <a:schemeClr val="dk1"/>
            </a:buClr>
            <a:buSzPts val="1800"/>
            <a:buFont typeface="Calibri"/>
            <a:buChar char="○"/>
          </a:pPr>
          <a:r>
            <a:rPr lang="en-US" sz="1600">
              <a:solidFill>
                <a:schemeClr val="dk1"/>
              </a:solidFill>
              <a:latin typeface="Calibri"/>
              <a:ea typeface="Calibri"/>
              <a:cs typeface="Calibri"/>
              <a:sym typeface="Calibri"/>
            </a:rPr>
            <a:t>Data Encoding: Patches of images are encoded into the quantum circuits with unary embedding technique, where the number of data points that can be encoded into the circuit scale linearly with the number of qubits.</a:t>
          </a:r>
          <a:endParaRPr lang="en-GB" sz="1600"/>
        </a:p>
      </dgm:t>
    </dgm:pt>
    <dgm:pt modelId="{AE973BB6-3F4F-2F41-A9B4-B1B5E414FBBE}" type="parTrans" cxnId="{0E45037C-7B87-184A-B40B-2213BBA5509E}">
      <dgm:prSet/>
      <dgm:spPr/>
      <dgm:t>
        <a:bodyPr/>
        <a:lstStyle/>
        <a:p>
          <a:endParaRPr lang="en-GB"/>
        </a:p>
      </dgm:t>
    </dgm:pt>
    <dgm:pt modelId="{91A7EE5B-9D7C-104E-886D-C5DB2DBDFCFF}" type="sibTrans" cxnId="{0E45037C-7B87-184A-B40B-2213BBA5509E}">
      <dgm:prSet/>
      <dgm:spPr/>
      <dgm:t>
        <a:bodyPr/>
        <a:lstStyle/>
        <a:p>
          <a:endParaRPr lang="en-GB"/>
        </a:p>
      </dgm:t>
    </dgm:pt>
    <dgm:pt modelId="{30B9B590-93ED-5F41-9AEB-B188EAE43678}">
      <dgm:prSet custT="1"/>
      <dgm:spPr>
        <a:gradFill flip="none" rotWithShape="1">
          <a:gsLst>
            <a:gs pos="0">
              <a:schemeClr val="accent3">
                <a:lumMod val="0"/>
                <a:lumOff val="100000"/>
              </a:schemeClr>
            </a:gs>
            <a:gs pos="35000">
              <a:schemeClr val="accent3">
                <a:lumMod val="0"/>
                <a:lumOff val="100000"/>
              </a:schemeClr>
            </a:gs>
            <a:gs pos="100000">
              <a:schemeClr val="accent3">
                <a:lumMod val="100000"/>
              </a:schemeClr>
            </a:gs>
          </a:gsLst>
          <a:lin ang="2700000" scaled="1"/>
          <a:tileRect/>
        </a:gradFill>
      </dgm:spPr>
      <dgm:t>
        <a:bodyPr/>
        <a:lstStyle/>
        <a:p>
          <a:endParaRPr lang="en-IN" sz="1200">
            <a:solidFill>
              <a:schemeClr val="dk1"/>
            </a:solidFill>
            <a:latin typeface="Calibri"/>
            <a:ea typeface="Calibri"/>
            <a:cs typeface="Calibri"/>
            <a:sym typeface="Calibri"/>
          </a:endParaRPr>
        </a:p>
        <a:p>
          <a:pPr>
            <a:buClr>
              <a:schemeClr val="dk1"/>
            </a:buClr>
            <a:buSzPts val="1800"/>
            <a:buFont typeface="Calibri"/>
            <a:buChar char="○"/>
          </a:pPr>
          <a:r>
            <a:rPr lang="en-US" sz="1600">
              <a:solidFill>
                <a:schemeClr val="dk1"/>
              </a:solidFill>
              <a:latin typeface="Calibri"/>
              <a:ea typeface="Calibri"/>
              <a:cs typeface="Calibri"/>
              <a:sym typeface="Calibri"/>
            </a:rPr>
            <a:t>Not Leveraging the Quantum Enough: The construction of quantum vision transformers does a literal translation from classical transformers and hence there is no clear advantage to the results.</a:t>
          </a:r>
          <a:endParaRPr lang="en-US" sz="1600">
            <a:latin typeface="Calibri"/>
            <a:ea typeface="Calibri"/>
            <a:cs typeface="Calibri"/>
            <a:sym typeface="Calibri"/>
          </a:endParaRPr>
        </a:p>
      </dgm:t>
    </dgm:pt>
    <dgm:pt modelId="{E7D8E149-EC01-3B44-849F-F016FAB41BD5}" type="parTrans" cxnId="{0F2E1BD3-4A39-934C-9028-5BE57F3AA5D5}">
      <dgm:prSet/>
      <dgm:spPr/>
      <dgm:t>
        <a:bodyPr/>
        <a:lstStyle/>
        <a:p>
          <a:endParaRPr lang="en-GB"/>
        </a:p>
      </dgm:t>
    </dgm:pt>
    <dgm:pt modelId="{819051FD-14B6-514B-9A26-768BD75EFB07}" type="sibTrans" cxnId="{0F2E1BD3-4A39-934C-9028-5BE57F3AA5D5}">
      <dgm:prSet/>
      <dgm:spPr/>
      <dgm:t>
        <a:bodyPr/>
        <a:lstStyle/>
        <a:p>
          <a:endParaRPr lang="en-GB"/>
        </a:p>
      </dgm:t>
    </dgm:pt>
    <dgm:pt modelId="{9619C84D-A680-C244-8F27-2E8C369B3246}">
      <dgm:prSet/>
      <dgm:spPr>
        <a:solidFill>
          <a:schemeClr val="accent4">
            <a:hueOff val="0"/>
            <a:satOff val="0"/>
            <a:lumOff val="0"/>
            <a:alpha val="60000"/>
          </a:schemeClr>
        </a:solidFill>
      </dgm:spPr>
      <dgm:t>
        <a:bodyPr/>
        <a:lstStyle/>
        <a:p>
          <a:r>
            <a:rPr lang="en-US">
              <a:solidFill>
                <a:schemeClr val="dk1"/>
              </a:solidFill>
              <a:latin typeface="Calibri"/>
              <a:ea typeface="Calibri"/>
              <a:cs typeface="Calibri"/>
              <a:sym typeface="Calibri"/>
            </a:rPr>
            <a:t>Quantum Compound Transformers: The construction and working of the compound transformer is yet to be understood.</a:t>
          </a:r>
          <a:endParaRPr lang="en-US"/>
        </a:p>
      </dgm:t>
    </dgm:pt>
    <dgm:pt modelId="{7426C314-386D-7947-B580-5A933FD0B420}" type="parTrans" cxnId="{FD955813-7995-D04F-A993-6E883518D156}">
      <dgm:prSet/>
      <dgm:spPr/>
      <dgm:t>
        <a:bodyPr/>
        <a:lstStyle/>
        <a:p>
          <a:endParaRPr lang="en-GB"/>
        </a:p>
      </dgm:t>
    </dgm:pt>
    <dgm:pt modelId="{8233CE19-6DB7-DA4A-81E5-8FF993DE7AE5}" type="sibTrans" cxnId="{FD955813-7995-D04F-A993-6E883518D156}">
      <dgm:prSet/>
      <dgm:spPr/>
      <dgm:t>
        <a:bodyPr/>
        <a:lstStyle/>
        <a:p>
          <a:endParaRPr lang="en-GB"/>
        </a:p>
      </dgm:t>
    </dgm:pt>
    <dgm:pt modelId="{06CF83B8-432B-7E46-9952-C013827EA4D7}" type="pres">
      <dgm:prSet presAssocID="{D72A04DD-C4DB-6D4B-982E-FB075A3738B1}" presName="CompostProcess" presStyleCnt="0">
        <dgm:presLayoutVars>
          <dgm:dir/>
          <dgm:resizeHandles val="exact"/>
        </dgm:presLayoutVars>
      </dgm:prSet>
      <dgm:spPr/>
    </dgm:pt>
    <dgm:pt modelId="{7E22E3FF-3ECA-8648-B364-D83A30650581}" type="pres">
      <dgm:prSet presAssocID="{D72A04DD-C4DB-6D4B-982E-FB075A3738B1}" presName="arrow" presStyleLbl="bgShp" presStyleIdx="0" presStyleCnt="1"/>
      <dgm:spPr/>
    </dgm:pt>
    <dgm:pt modelId="{80670A68-A49C-9E47-B289-EED7FB3C3684}" type="pres">
      <dgm:prSet presAssocID="{D72A04DD-C4DB-6D4B-982E-FB075A3738B1}" presName="linearProcess" presStyleCnt="0"/>
      <dgm:spPr/>
    </dgm:pt>
    <dgm:pt modelId="{11ACD4FF-9B5A-D74F-839D-F277B9EA6EA2}" type="pres">
      <dgm:prSet presAssocID="{24B57F19-07E5-474F-BC39-57941BAA3945}" presName="textNode" presStyleLbl="node1" presStyleIdx="0" presStyleCnt="3" custScaleX="137655" custScaleY="154335">
        <dgm:presLayoutVars>
          <dgm:bulletEnabled val="1"/>
        </dgm:presLayoutVars>
      </dgm:prSet>
      <dgm:spPr/>
    </dgm:pt>
    <dgm:pt modelId="{2BD30206-7130-0A43-A9BA-0885B18C3AB6}" type="pres">
      <dgm:prSet presAssocID="{91A7EE5B-9D7C-104E-886D-C5DB2DBDFCFF}" presName="sibTrans" presStyleCnt="0"/>
      <dgm:spPr/>
    </dgm:pt>
    <dgm:pt modelId="{A5101BF0-C155-5B45-B9DC-4B71D83CFE22}" type="pres">
      <dgm:prSet presAssocID="{30B9B590-93ED-5F41-9AEB-B188EAE43678}" presName="textNode" presStyleLbl="node1" presStyleIdx="1" presStyleCnt="3" custScaleX="155302" custScaleY="136278">
        <dgm:presLayoutVars>
          <dgm:bulletEnabled val="1"/>
        </dgm:presLayoutVars>
      </dgm:prSet>
      <dgm:spPr/>
    </dgm:pt>
    <dgm:pt modelId="{5395D0A9-599C-7A40-8608-087689189327}" type="pres">
      <dgm:prSet presAssocID="{819051FD-14B6-514B-9A26-768BD75EFB07}" presName="sibTrans" presStyleCnt="0"/>
      <dgm:spPr/>
    </dgm:pt>
    <dgm:pt modelId="{8B5801A9-EF63-454B-8EA9-A54C0A77FF1B}" type="pres">
      <dgm:prSet presAssocID="{9619C84D-A680-C244-8F27-2E8C369B3246}" presName="textNode" presStyleLbl="node1" presStyleIdx="2" presStyleCnt="3" custScaleX="116993" custScaleY="131764">
        <dgm:presLayoutVars>
          <dgm:bulletEnabled val="1"/>
        </dgm:presLayoutVars>
      </dgm:prSet>
      <dgm:spPr/>
    </dgm:pt>
  </dgm:ptLst>
  <dgm:cxnLst>
    <dgm:cxn modelId="{FD955813-7995-D04F-A993-6E883518D156}" srcId="{D72A04DD-C4DB-6D4B-982E-FB075A3738B1}" destId="{9619C84D-A680-C244-8F27-2E8C369B3246}" srcOrd="2" destOrd="0" parTransId="{7426C314-386D-7947-B580-5A933FD0B420}" sibTransId="{8233CE19-6DB7-DA4A-81E5-8FF993DE7AE5}"/>
    <dgm:cxn modelId="{167D1F2D-6911-A44B-9E9F-D33BECEA031F}" type="presOf" srcId="{24B57F19-07E5-474F-BC39-57941BAA3945}" destId="{11ACD4FF-9B5A-D74F-839D-F277B9EA6EA2}" srcOrd="0" destOrd="0" presId="urn:microsoft.com/office/officeart/2005/8/layout/hProcess9"/>
    <dgm:cxn modelId="{86E09C53-3D3D-0646-A4E7-76B27FDB6B59}" type="presOf" srcId="{9619C84D-A680-C244-8F27-2E8C369B3246}" destId="{8B5801A9-EF63-454B-8EA9-A54C0A77FF1B}" srcOrd="0" destOrd="0" presId="urn:microsoft.com/office/officeart/2005/8/layout/hProcess9"/>
    <dgm:cxn modelId="{0E45037C-7B87-184A-B40B-2213BBA5509E}" srcId="{D72A04DD-C4DB-6D4B-982E-FB075A3738B1}" destId="{24B57F19-07E5-474F-BC39-57941BAA3945}" srcOrd="0" destOrd="0" parTransId="{AE973BB6-3F4F-2F41-A9B4-B1B5E414FBBE}" sibTransId="{91A7EE5B-9D7C-104E-886D-C5DB2DBDFCFF}"/>
    <dgm:cxn modelId="{7162C07C-9D19-EC4E-BCDD-C20C9FEF332E}" type="presOf" srcId="{30B9B590-93ED-5F41-9AEB-B188EAE43678}" destId="{A5101BF0-C155-5B45-B9DC-4B71D83CFE22}" srcOrd="0" destOrd="0" presId="urn:microsoft.com/office/officeart/2005/8/layout/hProcess9"/>
    <dgm:cxn modelId="{DD7AC199-9A82-B149-89F9-4C9F40C38B0C}" type="presOf" srcId="{D72A04DD-C4DB-6D4B-982E-FB075A3738B1}" destId="{06CF83B8-432B-7E46-9952-C013827EA4D7}" srcOrd="0" destOrd="0" presId="urn:microsoft.com/office/officeart/2005/8/layout/hProcess9"/>
    <dgm:cxn modelId="{0F2E1BD3-4A39-934C-9028-5BE57F3AA5D5}" srcId="{D72A04DD-C4DB-6D4B-982E-FB075A3738B1}" destId="{30B9B590-93ED-5F41-9AEB-B188EAE43678}" srcOrd="1" destOrd="0" parTransId="{E7D8E149-EC01-3B44-849F-F016FAB41BD5}" sibTransId="{819051FD-14B6-514B-9A26-768BD75EFB07}"/>
    <dgm:cxn modelId="{02C617BA-08A7-7641-97E1-29FEB6683EA0}" type="presParOf" srcId="{06CF83B8-432B-7E46-9952-C013827EA4D7}" destId="{7E22E3FF-3ECA-8648-B364-D83A30650581}" srcOrd="0" destOrd="0" presId="urn:microsoft.com/office/officeart/2005/8/layout/hProcess9"/>
    <dgm:cxn modelId="{CB0A280A-44D3-454A-812F-954F84002694}" type="presParOf" srcId="{06CF83B8-432B-7E46-9952-C013827EA4D7}" destId="{80670A68-A49C-9E47-B289-EED7FB3C3684}" srcOrd="1" destOrd="0" presId="urn:microsoft.com/office/officeart/2005/8/layout/hProcess9"/>
    <dgm:cxn modelId="{0AEFA168-05F6-AA49-A769-F50A61D435FA}" type="presParOf" srcId="{80670A68-A49C-9E47-B289-EED7FB3C3684}" destId="{11ACD4FF-9B5A-D74F-839D-F277B9EA6EA2}" srcOrd="0" destOrd="0" presId="urn:microsoft.com/office/officeart/2005/8/layout/hProcess9"/>
    <dgm:cxn modelId="{DBC98C9D-E7F8-EE42-B8C7-B3D9C93E400D}" type="presParOf" srcId="{80670A68-A49C-9E47-B289-EED7FB3C3684}" destId="{2BD30206-7130-0A43-A9BA-0885B18C3AB6}" srcOrd="1" destOrd="0" presId="urn:microsoft.com/office/officeart/2005/8/layout/hProcess9"/>
    <dgm:cxn modelId="{8A46E486-692B-F346-AE4F-93D98BD32A70}" type="presParOf" srcId="{80670A68-A49C-9E47-B289-EED7FB3C3684}" destId="{A5101BF0-C155-5B45-B9DC-4B71D83CFE22}" srcOrd="2" destOrd="0" presId="urn:microsoft.com/office/officeart/2005/8/layout/hProcess9"/>
    <dgm:cxn modelId="{F5D64669-F057-FD47-9B0B-377CE98341D5}" type="presParOf" srcId="{80670A68-A49C-9E47-B289-EED7FB3C3684}" destId="{5395D0A9-599C-7A40-8608-087689189327}" srcOrd="3" destOrd="0" presId="urn:microsoft.com/office/officeart/2005/8/layout/hProcess9"/>
    <dgm:cxn modelId="{CED0ADC5-048B-ED4C-BC54-251358C48483}" type="presParOf" srcId="{80670A68-A49C-9E47-B289-EED7FB3C3684}" destId="{8B5801A9-EF63-454B-8EA9-A54C0A77FF1B}" srcOrd="4" destOrd="0" presId="urn:microsoft.com/office/officeart/2005/8/layout/hProcess9"/>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5771B60-C2C7-F944-BE52-1DD610DF8314}" type="doc">
      <dgm:prSet loTypeId="urn:microsoft.com/office/officeart/2005/8/layout/hierarchy4" loCatId="" qsTypeId="urn:microsoft.com/office/officeart/2005/8/quickstyle/simple1" qsCatId="simple" csTypeId="urn:microsoft.com/office/officeart/2005/8/colors/accent1_2" csCatId="accent1" phldr="1"/>
      <dgm:spPr/>
      <dgm:t>
        <a:bodyPr/>
        <a:lstStyle/>
        <a:p>
          <a:endParaRPr lang="en-GB"/>
        </a:p>
      </dgm:t>
    </dgm:pt>
    <dgm:pt modelId="{2F997FEF-CF67-C249-BFCE-DAC03AC5B283}">
      <dgm:prSet phldrT="[Text]"/>
      <dgm:spPr>
        <a:solidFill>
          <a:srgbClr val="002060"/>
        </a:solidFill>
      </dgm:spPr>
      <dgm:t>
        <a:bodyPr/>
        <a:lstStyle/>
        <a:p>
          <a:r>
            <a:rPr lang="en-GB"/>
            <a:t>Scoping Phase</a:t>
          </a:r>
        </a:p>
      </dgm:t>
    </dgm:pt>
    <dgm:pt modelId="{C998C288-AFC4-BE45-86D0-CC9470BD44DF}" type="parTrans" cxnId="{7854B5FD-0780-114D-8760-AA08759F0B22}">
      <dgm:prSet/>
      <dgm:spPr/>
      <dgm:t>
        <a:bodyPr/>
        <a:lstStyle/>
        <a:p>
          <a:endParaRPr lang="en-GB"/>
        </a:p>
      </dgm:t>
    </dgm:pt>
    <dgm:pt modelId="{92F1F9E0-6D5C-EA44-9E1A-251E9204E5A3}" type="sibTrans" cxnId="{7854B5FD-0780-114D-8760-AA08759F0B22}">
      <dgm:prSet/>
      <dgm:spPr/>
      <dgm:t>
        <a:bodyPr/>
        <a:lstStyle/>
        <a:p>
          <a:endParaRPr lang="en-GB"/>
        </a:p>
      </dgm:t>
    </dgm:pt>
    <dgm:pt modelId="{1392A6FF-58F5-9844-A054-9F9DB67FEA82}">
      <dgm:prSet phldrT="[Text]" custT="1"/>
      <dgm:spPr>
        <a:solidFill>
          <a:srgbClr val="002060"/>
        </a:solidFill>
      </dgm:spPr>
      <dgm:t>
        <a:bodyPr/>
        <a:lstStyle/>
        <a:p>
          <a:pPr rtl="0">
            <a:buClr>
              <a:schemeClr val="dk1"/>
            </a:buClr>
            <a:buSzPts val="2800"/>
            <a:buFont typeface="Wingdings" pitchFamily="2" charset="2"/>
            <a:buChar char="q"/>
          </a:pPr>
          <a:r>
            <a:rPr lang="en-US" sz="1400"/>
            <a:t>Tested code from</a:t>
          </a:r>
          <a:r>
            <a:rPr lang="en-US" sz="1400">
              <a:latin typeface="Calibri Light" panose="020F0302020204030204"/>
            </a:rPr>
            <a:t> </a:t>
          </a:r>
          <a:r>
            <a:rPr lang="en-US" sz="1400"/>
            <a:t> repositories to obtain an understanding of classical and quantum transformer models.</a:t>
          </a:r>
          <a:endParaRPr lang="en-GB" sz="1400"/>
        </a:p>
      </dgm:t>
    </dgm:pt>
    <dgm:pt modelId="{C2DDDD25-4F2C-484F-B040-E0CF20578E6A}" type="parTrans" cxnId="{87F09A59-6702-2F44-980A-4EE108A91185}">
      <dgm:prSet/>
      <dgm:spPr/>
      <dgm:t>
        <a:bodyPr/>
        <a:lstStyle/>
        <a:p>
          <a:endParaRPr lang="en-GB"/>
        </a:p>
      </dgm:t>
    </dgm:pt>
    <dgm:pt modelId="{756B1871-E2CD-D441-A914-8E1496FAAA3E}" type="sibTrans" cxnId="{87F09A59-6702-2F44-980A-4EE108A91185}">
      <dgm:prSet/>
      <dgm:spPr/>
      <dgm:t>
        <a:bodyPr/>
        <a:lstStyle/>
        <a:p>
          <a:endParaRPr lang="en-GB"/>
        </a:p>
      </dgm:t>
    </dgm:pt>
    <dgm:pt modelId="{8F466CD0-1805-3644-98F3-70B9B6EE66F4}">
      <dgm:prSet custT="1"/>
      <dgm:spPr>
        <a:solidFill>
          <a:srgbClr val="002060"/>
        </a:solidFill>
      </dgm:spPr>
      <dgm:t>
        <a:bodyPr/>
        <a:lstStyle/>
        <a:p>
          <a:pPr>
            <a:buFont typeface="Wingdings" pitchFamily="2" charset="2"/>
            <a:buChar char="Ø"/>
          </a:pPr>
          <a:r>
            <a:rPr lang="en-US" sz="1400"/>
            <a:t>Surveyed literature on transformer models Text</a:t>
          </a:r>
        </a:p>
      </dgm:t>
    </dgm:pt>
    <dgm:pt modelId="{CBC0CCA8-1356-FB41-9D73-523D2BE69976}" type="parTrans" cxnId="{0FB34E90-763B-F944-B17C-415BFB2C36C7}">
      <dgm:prSet/>
      <dgm:spPr/>
      <dgm:t>
        <a:bodyPr/>
        <a:lstStyle/>
        <a:p>
          <a:endParaRPr lang="en-GB"/>
        </a:p>
      </dgm:t>
    </dgm:pt>
    <dgm:pt modelId="{B557A240-7F7C-B843-80B2-51D32B211030}" type="sibTrans" cxnId="{0FB34E90-763B-F944-B17C-415BFB2C36C7}">
      <dgm:prSet/>
      <dgm:spPr/>
      <dgm:t>
        <a:bodyPr/>
        <a:lstStyle/>
        <a:p>
          <a:endParaRPr lang="en-GB"/>
        </a:p>
      </dgm:t>
    </dgm:pt>
    <dgm:pt modelId="{756FEC68-B167-8C41-B6F4-065643A2149F}">
      <dgm:prSet phldrT="[Text]"/>
      <dgm:spPr>
        <a:solidFill>
          <a:srgbClr val="4549AE"/>
        </a:solidFill>
      </dgm:spPr>
      <dgm:t>
        <a:bodyPr/>
        <a:lstStyle/>
        <a:p>
          <a:pPr>
            <a:buClr>
              <a:schemeClr val="dk1"/>
            </a:buClr>
            <a:buSzPts val="2800"/>
            <a:buFont typeface="Wingdings" pitchFamily="2" charset="2"/>
            <a:buChar char="q"/>
          </a:pPr>
          <a:r>
            <a:rPr lang="en-GB"/>
            <a:t>Coding/Research Phase</a:t>
          </a:r>
        </a:p>
      </dgm:t>
    </dgm:pt>
    <dgm:pt modelId="{16AA64E8-EEF0-3D4A-A34D-5ED21C1CAD16}" type="parTrans" cxnId="{509AB8BB-8935-3042-8CCA-EBAEBEDFC0EE}">
      <dgm:prSet/>
      <dgm:spPr/>
      <dgm:t>
        <a:bodyPr/>
        <a:lstStyle/>
        <a:p>
          <a:endParaRPr lang="en-GB"/>
        </a:p>
      </dgm:t>
    </dgm:pt>
    <dgm:pt modelId="{26BB2BA3-3127-AB49-AF28-2B918325E7BD}" type="sibTrans" cxnId="{509AB8BB-8935-3042-8CCA-EBAEBEDFC0EE}">
      <dgm:prSet/>
      <dgm:spPr/>
      <dgm:t>
        <a:bodyPr/>
        <a:lstStyle/>
        <a:p>
          <a:endParaRPr lang="en-GB"/>
        </a:p>
      </dgm:t>
    </dgm:pt>
    <dgm:pt modelId="{C2B0B6F8-7D5B-A94D-B034-3C74DBB3ADF1}">
      <dgm:prSet phldrT="[Text]" custT="1"/>
      <dgm:spPr>
        <a:solidFill>
          <a:srgbClr val="4549AE"/>
        </a:solidFill>
      </dgm:spPr>
      <dgm:t>
        <a:bodyPr/>
        <a:lstStyle/>
        <a:p>
          <a:pPr>
            <a:buClr>
              <a:schemeClr val="dk1"/>
            </a:buClr>
            <a:buSzPts val="2800"/>
            <a:buFont typeface="Wingdings" pitchFamily="2" charset="2"/>
            <a:buChar char="q"/>
          </a:pPr>
          <a:r>
            <a:rPr lang="en-US" sz="1400"/>
            <a:t>Start Writing the Survey Paper</a:t>
          </a:r>
          <a:endParaRPr lang="en-GB" sz="1400"/>
        </a:p>
      </dgm:t>
    </dgm:pt>
    <dgm:pt modelId="{28AF7DC5-0968-4F47-BC61-8DE6C68E1ABA}" type="parTrans" cxnId="{3994038C-5F78-864D-A649-4E5B00F303F9}">
      <dgm:prSet/>
      <dgm:spPr/>
      <dgm:t>
        <a:bodyPr/>
        <a:lstStyle/>
        <a:p>
          <a:endParaRPr lang="en-GB"/>
        </a:p>
      </dgm:t>
    </dgm:pt>
    <dgm:pt modelId="{ED6DF7AE-44D2-1447-93C3-16239E1DF917}" type="sibTrans" cxnId="{3994038C-5F78-864D-A649-4E5B00F303F9}">
      <dgm:prSet/>
      <dgm:spPr/>
      <dgm:t>
        <a:bodyPr/>
        <a:lstStyle/>
        <a:p>
          <a:endParaRPr lang="en-GB"/>
        </a:p>
      </dgm:t>
    </dgm:pt>
    <dgm:pt modelId="{ED9E3C9D-12B6-944C-8ECD-6995855D79C6}">
      <dgm:prSet phldrT="[Text]" custT="1"/>
      <dgm:spPr>
        <a:solidFill>
          <a:srgbClr val="4549AE"/>
        </a:solidFill>
      </dgm:spPr>
      <dgm:t>
        <a:bodyPr/>
        <a:lstStyle/>
        <a:p>
          <a:pPr>
            <a:buClr>
              <a:schemeClr val="dk1"/>
            </a:buClr>
            <a:buSzPts val="2800"/>
            <a:buFont typeface="Wingdings" pitchFamily="2" charset="2"/>
            <a:buChar char="q"/>
          </a:pPr>
          <a:r>
            <a:rPr lang="en-US" sz="1400"/>
            <a:t>To propose and implement an extension.</a:t>
          </a:r>
          <a:endParaRPr lang="en-GB" sz="1400"/>
        </a:p>
      </dgm:t>
    </dgm:pt>
    <dgm:pt modelId="{B5202EB7-7D00-3949-8033-F9083BEA6C4C}" type="parTrans" cxnId="{7B07098F-4FBB-7F4A-8000-04DF29B12B23}">
      <dgm:prSet/>
      <dgm:spPr/>
      <dgm:t>
        <a:bodyPr/>
        <a:lstStyle/>
        <a:p>
          <a:endParaRPr lang="en-GB"/>
        </a:p>
      </dgm:t>
    </dgm:pt>
    <dgm:pt modelId="{BCD24802-F6D3-064C-B153-FF95645BBE05}" type="sibTrans" cxnId="{7B07098F-4FBB-7F4A-8000-04DF29B12B23}">
      <dgm:prSet/>
      <dgm:spPr/>
      <dgm:t>
        <a:bodyPr/>
        <a:lstStyle/>
        <a:p>
          <a:endParaRPr lang="en-GB"/>
        </a:p>
      </dgm:t>
    </dgm:pt>
    <dgm:pt modelId="{35091588-7513-B443-A081-D14A2665E7E1}">
      <dgm:prSet phldrT="[Text]"/>
      <dgm:spPr>
        <a:solidFill>
          <a:schemeClr val="accent4">
            <a:lumMod val="75000"/>
          </a:schemeClr>
        </a:solidFill>
      </dgm:spPr>
      <dgm:t>
        <a:bodyPr/>
        <a:lstStyle/>
        <a:p>
          <a:pPr>
            <a:buClr>
              <a:schemeClr val="dk1"/>
            </a:buClr>
            <a:buSzPts val="2800"/>
            <a:buFont typeface="Wingdings" pitchFamily="2" charset="2"/>
            <a:buChar char="q"/>
          </a:pPr>
          <a:r>
            <a:rPr lang="en-GB"/>
            <a:t>Experimental Phase</a:t>
          </a:r>
        </a:p>
      </dgm:t>
    </dgm:pt>
    <dgm:pt modelId="{67107DFC-DBCC-7E41-BD5E-6169ADB33E3E}" type="parTrans" cxnId="{F48C9024-717F-7D47-BA7F-0B9C942B50E1}">
      <dgm:prSet/>
      <dgm:spPr/>
      <dgm:t>
        <a:bodyPr/>
        <a:lstStyle/>
        <a:p>
          <a:endParaRPr lang="en-GB"/>
        </a:p>
      </dgm:t>
    </dgm:pt>
    <dgm:pt modelId="{E1806ADC-7927-6344-BB08-3199388A8389}" type="sibTrans" cxnId="{F48C9024-717F-7D47-BA7F-0B9C942B50E1}">
      <dgm:prSet/>
      <dgm:spPr/>
      <dgm:t>
        <a:bodyPr/>
        <a:lstStyle/>
        <a:p>
          <a:endParaRPr lang="en-GB"/>
        </a:p>
      </dgm:t>
    </dgm:pt>
    <dgm:pt modelId="{978CD0AB-3A7E-9042-8151-D455CB3765B7}">
      <dgm:prSet phldrT="[Text]" custT="1"/>
      <dgm:spPr>
        <a:solidFill>
          <a:schemeClr val="accent4">
            <a:lumMod val="75000"/>
          </a:schemeClr>
        </a:solidFill>
      </dgm:spPr>
      <dgm:t>
        <a:bodyPr/>
        <a:lstStyle/>
        <a:p>
          <a:pPr>
            <a:buClr>
              <a:schemeClr val="dk1"/>
            </a:buClr>
            <a:buSzPts val="2800"/>
            <a:buFont typeface="Wingdings" pitchFamily="2" charset="2"/>
            <a:buChar char="q"/>
          </a:pPr>
          <a:r>
            <a:rPr lang="en-US" sz="1400">
              <a:solidFill>
                <a:schemeClr val="bg1"/>
              </a:solidFill>
              <a:latin typeface="Calibri"/>
              <a:ea typeface="Calibri"/>
              <a:cs typeface="Calibri"/>
              <a:sym typeface="Calibri"/>
            </a:rPr>
            <a:t>To </a:t>
          </a:r>
          <a:r>
            <a:rPr lang="en-US" sz="1400">
              <a:solidFill>
                <a:schemeClr val="bg1"/>
              </a:solidFill>
            </a:rPr>
            <a:t>do </a:t>
          </a:r>
          <a:r>
            <a:rPr lang="en-US" sz="1400">
              <a:solidFill>
                <a:schemeClr val="bg1"/>
              </a:solidFill>
              <a:latin typeface="Calibri"/>
              <a:ea typeface="Calibri"/>
              <a:cs typeface="Calibri"/>
              <a:sym typeface="Calibri"/>
            </a:rPr>
            <a:t>experimental analysis.</a:t>
          </a:r>
          <a:endParaRPr lang="en-GB" sz="1400">
            <a:solidFill>
              <a:schemeClr val="bg1"/>
            </a:solidFill>
          </a:endParaRPr>
        </a:p>
      </dgm:t>
    </dgm:pt>
    <dgm:pt modelId="{C1FDE16D-8E5D-FE40-84EE-9D38D076FD02}" type="parTrans" cxnId="{D06F5291-02E8-BC45-A4C5-8089E104E26E}">
      <dgm:prSet/>
      <dgm:spPr/>
      <dgm:t>
        <a:bodyPr/>
        <a:lstStyle/>
        <a:p>
          <a:endParaRPr lang="en-GB"/>
        </a:p>
      </dgm:t>
    </dgm:pt>
    <dgm:pt modelId="{E2131800-8962-8445-BF5E-2CA191664CC8}" type="sibTrans" cxnId="{D06F5291-02E8-BC45-A4C5-8089E104E26E}">
      <dgm:prSet/>
      <dgm:spPr/>
      <dgm:t>
        <a:bodyPr/>
        <a:lstStyle/>
        <a:p>
          <a:endParaRPr lang="en-GB"/>
        </a:p>
      </dgm:t>
    </dgm:pt>
    <dgm:pt modelId="{B1E0B22D-28C1-344A-8809-A664FE056B9E}">
      <dgm:prSet phldrT="[Text]" custT="1"/>
      <dgm:spPr>
        <a:solidFill>
          <a:schemeClr val="accent4">
            <a:lumMod val="75000"/>
          </a:schemeClr>
        </a:solidFill>
      </dgm:spPr>
      <dgm:t>
        <a:bodyPr/>
        <a:lstStyle/>
        <a:p>
          <a:pPr>
            <a:buClr>
              <a:schemeClr val="dk1"/>
            </a:buClr>
            <a:buSzPts val="2800"/>
            <a:buFont typeface="Wingdings" pitchFamily="2" charset="2"/>
            <a:buChar char="q"/>
          </a:pPr>
          <a:r>
            <a:rPr lang="en-US" sz="1400">
              <a:solidFill>
                <a:schemeClr val="bg1"/>
              </a:solidFill>
              <a:latin typeface="Calibri"/>
              <a:ea typeface="Calibri"/>
              <a:cs typeface="Calibri"/>
              <a:sym typeface="Calibri"/>
            </a:rPr>
            <a:t>To do a comparative study</a:t>
          </a:r>
          <a:endParaRPr lang="en-GB" sz="1400">
            <a:solidFill>
              <a:schemeClr val="bg1"/>
            </a:solidFill>
          </a:endParaRPr>
        </a:p>
      </dgm:t>
    </dgm:pt>
    <dgm:pt modelId="{3891539A-E602-604C-9CC9-CD810F56E13E}" type="parTrans" cxnId="{2955EB9C-5697-854A-A948-6EB2F0E499BE}">
      <dgm:prSet/>
      <dgm:spPr/>
      <dgm:t>
        <a:bodyPr/>
        <a:lstStyle/>
        <a:p>
          <a:endParaRPr lang="en-GB"/>
        </a:p>
      </dgm:t>
    </dgm:pt>
    <dgm:pt modelId="{9FC599D6-13D2-8A46-8BEA-56F359CB0FE3}" type="sibTrans" cxnId="{2955EB9C-5697-854A-A948-6EB2F0E499BE}">
      <dgm:prSet/>
      <dgm:spPr/>
      <dgm:t>
        <a:bodyPr/>
        <a:lstStyle/>
        <a:p>
          <a:endParaRPr lang="en-GB"/>
        </a:p>
      </dgm:t>
    </dgm:pt>
    <dgm:pt modelId="{85C9EC5E-E980-5E42-A1EF-331CD49281AA}">
      <dgm:prSet phldrT="[Text]" custT="1"/>
      <dgm:spPr>
        <a:solidFill>
          <a:srgbClr val="4549AE"/>
        </a:solidFill>
      </dgm:spPr>
      <dgm:t>
        <a:bodyPr/>
        <a:lstStyle/>
        <a:p>
          <a:pPr>
            <a:buClr>
              <a:schemeClr val="dk1"/>
            </a:buClr>
            <a:buSzPts val="2800"/>
            <a:buFont typeface="Wingdings" pitchFamily="2" charset="2"/>
            <a:buChar char="q"/>
          </a:pPr>
          <a:r>
            <a:rPr lang="en-US" sz="1400"/>
            <a:t>Found and assembled required code such as converting parameterized circuits to </a:t>
          </a:r>
          <a:r>
            <a:rPr lang="en-US" sz="1400" err="1"/>
            <a:t>PyTorch</a:t>
          </a:r>
          <a:r>
            <a:rPr lang="en-US" sz="1400"/>
            <a:t> Tensor.</a:t>
          </a:r>
          <a:endParaRPr lang="en-GB" sz="1400"/>
        </a:p>
      </dgm:t>
    </dgm:pt>
    <dgm:pt modelId="{499C6D6B-5040-994F-8998-09343D64A5A4}" type="parTrans" cxnId="{5ECED711-46B8-C44C-9D12-A6A2346C56F1}">
      <dgm:prSet/>
      <dgm:spPr/>
      <dgm:t>
        <a:bodyPr/>
        <a:lstStyle/>
        <a:p>
          <a:endParaRPr lang="en-GB"/>
        </a:p>
      </dgm:t>
    </dgm:pt>
    <dgm:pt modelId="{C720E95C-4EFD-4E49-B2E9-D327F551D2A1}" type="sibTrans" cxnId="{5ECED711-46B8-C44C-9D12-A6A2346C56F1}">
      <dgm:prSet/>
      <dgm:spPr/>
      <dgm:t>
        <a:bodyPr/>
        <a:lstStyle/>
        <a:p>
          <a:endParaRPr lang="en-GB"/>
        </a:p>
      </dgm:t>
    </dgm:pt>
    <dgm:pt modelId="{CB8A93EA-2297-3B42-AE08-51E20808F2F2}">
      <dgm:prSet phldrT="[Text]" custT="1"/>
      <dgm:spPr>
        <a:solidFill>
          <a:schemeClr val="accent4">
            <a:lumMod val="75000"/>
          </a:schemeClr>
        </a:solidFill>
      </dgm:spPr>
      <dgm:t>
        <a:bodyPr/>
        <a:lstStyle/>
        <a:p>
          <a:pPr rtl="0">
            <a:buClr>
              <a:schemeClr val="dk1"/>
            </a:buClr>
            <a:buSzPts val="2800"/>
            <a:buFont typeface="Wingdings" pitchFamily="2" charset="2"/>
            <a:buChar char="q"/>
          </a:pPr>
          <a:r>
            <a:rPr lang="en-US" sz="1400">
              <a:solidFill>
                <a:schemeClr val="bg1"/>
              </a:solidFill>
              <a:latin typeface="Calibri"/>
              <a:ea typeface="Calibri"/>
              <a:cs typeface="Calibri"/>
              <a:sym typeface="Calibri"/>
            </a:rPr>
            <a:t> To validate the proposed implementation</a:t>
          </a:r>
          <a:endParaRPr lang="en-GB" sz="1400">
            <a:solidFill>
              <a:schemeClr val="bg1"/>
            </a:solidFill>
          </a:endParaRPr>
        </a:p>
      </dgm:t>
    </dgm:pt>
    <dgm:pt modelId="{DA6F4BDF-8215-904B-8E0A-0E1C04F303B7}" type="parTrans" cxnId="{6BF2A9EC-44AD-1343-B71C-06009C625519}">
      <dgm:prSet/>
      <dgm:spPr/>
      <dgm:t>
        <a:bodyPr/>
        <a:lstStyle/>
        <a:p>
          <a:endParaRPr lang="en-GB"/>
        </a:p>
      </dgm:t>
    </dgm:pt>
    <dgm:pt modelId="{71D228EE-B089-6D46-8F29-D429DD4D6299}" type="sibTrans" cxnId="{6BF2A9EC-44AD-1343-B71C-06009C625519}">
      <dgm:prSet/>
      <dgm:spPr/>
      <dgm:t>
        <a:bodyPr/>
        <a:lstStyle/>
        <a:p>
          <a:endParaRPr lang="en-GB"/>
        </a:p>
      </dgm:t>
    </dgm:pt>
    <dgm:pt modelId="{EC550A71-3793-1944-A78B-9BB7E101E637}">
      <dgm:prSet custT="1"/>
      <dgm:spPr>
        <a:solidFill>
          <a:srgbClr val="002060"/>
        </a:solidFill>
      </dgm:spPr>
      <dgm:t>
        <a:bodyPr/>
        <a:lstStyle/>
        <a:p>
          <a:pPr>
            <a:buFont typeface="Wingdings" pitchFamily="2" charset="2"/>
            <a:buChar char="Ø"/>
          </a:pPr>
          <a:r>
            <a:rPr lang="en-US" sz="1400"/>
            <a:t>Surveyed literature on transformer models Image</a:t>
          </a:r>
        </a:p>
      </dgm:t>
    </dgm:pt>
    <dgm:pt modelId="{161E8B2B-0923-F64F-B2AF-68899FBE6C6E}" type="parTrans" cxnId="{9E0AD6F0-5A75-0C49-AF21-7D4C9541A666}">
      <dgm:prSet/>
      <dgm:spPr/>
      <dgm:t>
        <a:bodyPr/>
        <a:lstStyle/>
        <a:p>
          <a:endParaRPr lang="en-GB"/>
        </a:p>
      </dgm:t>
    </dgm:pt>
    <dgm:pt modelId="{25B069C6-B5B7-1845-889D-738F3CDF2F2F}" type="sibTrans" cxnId="{9E0AD6F0-5A75-0C49-AF21-7D4C9541A666}">
      <dgm:prSet/>
      <dgm:spPr/>
      <dgm:t>
        <a:bodyPr/>
        <a:lstStyle/>
        <a:p>
          <a:endParaRPr lang="en-GB"/>
        </a:p>
      </dgm:t>
    </dgm:pt>
    <dgm:pt modelId="{2786514B-0173-834E-9C42-7602CE7F309E}" type="pres">
      <dgm:prSet presAssocID="{F5771B60-C2C7-F944-BE52-1DD610DF8314}" presName="Name0" presStyleCnt="0">
        <dgm:presLayoutVars>
          <dgm:chPref val="1"/>
          <dgm:dir/>
          <dgm:animOne val="branch"/>
          <dgm:animLvl val="lvl"/>
          <dgm:resizeHandles/>
        </dgm:presLayoutVars>
      </dgm:prSet>
      <dgm:spPr/>
    </dgm:pt>
    <dgm:pt modelId="{530D3A31-F326-434C-B5C1-4CBA835C5E0B}" type="pres">
      <dgm:prSet presAssocID="{2F997FEF-CF67-C249-BFCE-DAC03AC5B283}" presName="vertOne" presStyleCnt="0"/>
      <dgm:spPr/>
    </dgm:pt>
    <dgm:pt modelId="{7E4A10BE-B546-2D45-B6A2-94D111D6D360}" type="pres">
      <dgm:prSet presAssocID="{2F997FEF-CF67-C249-BFCE-DAC03AC5B283}" presName="txOne" presStyleLbl="node0" presStyleIdx="0" presStyleCnt="3">
        <dgm:presLayoutVars>
          <dgm:chPref val="3"/>
        </dgm:presLayoutVars>
      </dgm:prSet>
      <dgm:spPr/>
    </dgm:pt>
    <dgm:pt modelId="{11A5AE40-E67A-D141-B75D-129869F075CE}" type="pres">
      <dgm:prSet presAssocID="{2F997FEF-CF67-C249-BFCE-DAC03AC5B283}" presName="parTransOne" presStyleCnt="0"/>
      <dgm:spPr/>
    </dgm:pt>
    <dgm:pt modelId="{BE66CDFF-F5F5-7246-A441-108F999C71EC}" type="pres">
      <dgm:prSet presAssocID="{2F997FEF-CF67-C249-BFCE-DAC03AC5B283}" presName="horzOne" presStyleCnt="0"/>
      <dgm:spPr/>
    </dgm:pt>
    <dgm:pt modelId="{E2DB3E36-E456-424A-AE9D-43E09768CB8A}" type="pres">
      <dgm:prSet presAssocID="{8F466CD0-1805-3644-98F3-70B9B6EE66F4}" presName="vertTwo" presStyleCnt="0"/>
      <dgm:spPr/>
    </dgm:pt>
    <dgm:pt modelId="{1F32E6FA-F1E5-4B4B-AA58-2A3C37B0AA32}" type="pres">
      <dgm:prSet presAssocID="{8F466CD0-1805-3644-98F3-70B9B6EE66F4}" presName="txTwo" presStyleLbl="node2" presStyleIdx="0" presStyleCnt="9">
        <dgm:presLayoutVars>
          <dgm:chPref val="3"/>
        </dgm:presLayoutVars>
      </dgm:prSet>
      <dgm:spPr/>
    </dgm:pt>
    <dgm:pt modelId="{23ABE493-9CC8-F44B-AE59-43E77EA9BE08}" type="pres">
      <dgm:prSet presAssocID="{8F466CD0-1805-3644-98F3-70B9B6EE66F4}" presName="horzTwo" presStyleCnt="0"/>
      <dgm:spPr/>
    </dgm:pt>
    <dgm:pt modelId="{D4117312-B8B9-B944-B254-022BAC922CC4}" type="pres">
      <dgm:prSet presAssocID="{B557A240-7F7C-B843-80B2-51D32B211030}" presName="sibSpaceTwo" presStyleCnt="0"/>
      <dgm:spPr/>
    </dgm:pt>
    <dgm:pt modelId="{D85FC8DA-E618-E349-9729-1CEEA2242E14}" type="pres">
      <dgm:prSet presAssocID="{EC550A71-3793-1944-A78B-9BB7E101E637}" presName="vertTwo" presStyleCnt="0"/>
      <dgm:spPr/>
    </dgm:pt>
    <dgm:pt modelId="{90BD6050-7DD2-044F-B98C-6DC784E9D247}" type="pres">
      <dgm:prSet presAssocID="{EC550A71-3793-1944-A78B-9BB7E101E637}" presName="txTwo" presStyleLbl="node2" presStyleIdx="1" presStyleCnt="9">
        <dgm:presLayoutVars>
          <dgm:chPref val="3"/>
        </dgm:presLayoutVars>
      </dgm:prSet>
      <dgm:spPr/>
    </dgm:pt>
    <dgm:pt modelId="{CCF2231E-5A71-0040-BFA9-ADCE435C7085}" type="pres">
      <dgm:prSet presAssocID="{EC550A71-3793-1944-A78B-9BB7E101E637}" presName="horzTwo" presStyleCnt="0"/>
      <dgm:spPr/>
    </dgm:pt>
    <dgm:pt modelId="{C90B88D7-EBC1-F143-BF1E-33434F5917C5}" type="pres">
      <dgm:prSet presAssocID="{25B069C6-B5B7-1845-889D-738F3CDF2F2F}" presName="sibSpaceTwo" presStyleCnt="0"/>
      <dgm:spPr/>
    </dgm:pt>
    <dgm:pt modelId="{B0F86060-AC13-EC4B-B05D-B66726F3A2A3}" type="pres">
      <dgm:prSet presAssocID="{1392A6FF-58F5-9844-A054-9F9DB67FEA82}" presName="vertTwo" presStyleCnt="0"/>
      <dgm:spPr/>
    </dgm:pt>
    <dgm:pt modelId="{F7DBAE6C-5830-9642-AD93-AFCAE321F121}" type="pres">
      <dgm:prSet presAssocID="{1392A6FF-58F5-9844-A054-9F9DB67FEA82}" presName="txTwo" presStyleLbl="node2" presStyleIdx="2" presStyleCnt="9">
        <dgm:presLayoutVars>
          <dgm:chPref val="3"/>
        </dgm:presLayoutVars>
      </dgm:prSet>
      <dgm:spPr/>
    </dgm:pt>
    <dgm:pt modelId="{CD552D67-21BF-0D47-98FE-20AC5640959B}" type="pres">
      <dgm:prSet presAssocID="{1392A6FF-58F5-9844-A054-9F9DB67FEA82}" presName="horzTwo" presStyleCnt="0"/>
      <dgm:spPr/>
    </dgm:pt>
    <dgm:pt modelId="{95D3123A-4E75-414C-8B47-C016DF682AC2}" type="pres">
      <dgm:prSet presAssocID="{92F1F9E0-6D5C-EA44-9E1A-251E9204E5A3}" presName="sibSpaceOne" presStyleCnt="0"/>
      <dgm:spPr/>
    </dgm:pt>
    <dgm:pt modelId="{0C7D9F6B-92D8-C940-A7C2-2A3B9782B669}" type="pres">
      <dgm:prSet presAssocID="{756FEC68-B167-8C41-B6F4-065643A2149F}" presName="vertOne" presStyleCnt="0"/>
      <dgm:spPr/>
    </dgm:pt>
    <dgm:pt modelId="{7A94CA62-DF70-5B44-B447-4700745C9A39}" type="pres">
      <dgm:prSet presAssocID="{756FEC68-B167-8C41-B6F4-065643A2149F}" presName="txOne" presStyleLbl="node0" presStyleIdx="1" presStyleCnt="3">
        <dgm:presLayoutVars>
          <dgm:chPref val="3"/>
        </dgm:presLayoutVars>
      </dgm:prSet>
      <dgm:spPr/>
    </dgm:pt>
    <dgm:pt modelId="{001ED7D2-3E46-5D4B-BFF6-2D58A370D494}" type="pres">
      <dgm:prSet presAssocID="{756FEC68-B167-8C41-B6F4-065643A2149F}" presName="parTransOne" presStyleCnt="0"/>
      <dgm:spPr/>
    </dgm:pt>
    <dgm:pt modelId="{6EA6DBBD-5C71-7E4A-BC88-3557FEFBF2A7}" type="pres">
      <dgm:prSet presAssocID="{756FEC68-B167-8C41-B6F4-065643A2149F}" presName="horzOne" presStyleCnt="0"/>
      <dgm:spPr/>
    </dgm:pt>
    <dgm:pt modelId="{5484C28D-D8C0-BF47-B38A-BE785C013B42}" type="pres">
      <dgm:prSet presAssocID="{C2B0B6F8-7D5B-A94D-B034-3C74DBB3ADF1}" presName="vertTwo" presStyleCnt="0"/>
      <dgm:spPr/>
    </dgm:pt>
    <dgm:pt modelId="{D630BD17-07F2-8143-9390-017A2BC69369}" type="pres">
      <dgm:prSet presAssocID="{C2B0B6F8-7D5B-A94D-B034-3C74DBB3ADF1}" presName="txTwo" presStyleLbl="node2" presStyleIdx="3" presStyleCnt="9">
        <dgm:presLayoutVars>
          <dgm:chPref val="3"/>
        </dgm:presLayoutVars>
      </dgm:prSet>
      <dgm:spPr/>
    </dgm:pt>
    <dgm:pt modelId="{D5307716-9496-9E49-8CA5-3570F3AA8C9F}" type="pres">
      <dgm:prSet presAssocID="{C2B0B6F8-7D5B-A94D-B034-3C74DBB3ADF1}" presName="horzTwo" presStyleCnt="0"/>
      <dgm:spPr/>
    </dgm:pt>
    <dgm:pt modelId="{80F5510B-1A33-0943-AEAA-F4C33F3D71E4}" type="pres">
      <dgm:prSet presAssocID="{ED6DF7AE-44D2-1447-93C3-16239E1DF917}" presName="sibSpaceTwo" presStyleCnt="0"/>
      <dgm:spPr/>
    </dgm:pt>
    <dgm:pt modelId="{C73DBE01-AF21-2241-8C9D-6F1086BFA377}" type="pres">
      <dgm:prSet presAssocID="{ED9E3C9D-12B6-944C-8ECD-6995855D79C6}" presName="vertTwo" presStyleCnt="0"/>
      <dgm:spPr/>
    </dgm:pt>
    <dgm:pt modelId="{275050B7-FA30-3844-A7F8-13BD687CD1F7}" type="pres">
      <dgm:prSet presAssocID="{ED9E3C9D-12B6-944C-8ECD-6995855D79C6}" presName="txTwo" presStyleLbl="node2" presStyleIdx="4" presStyleCnt="9">
        <dgm:presLayoutVars>
          <dgm:chPref val="3"/>
        </dgm:presLayoutVars>
      </dgm:prSet>
      <dgm:spPr/>
    </dgm:pt>
    <dgm:pt modelId="{4C1E6E41-BE8C-C74C-8ADB-A4509FF47216}" type="pres">
      <dgm:prSet presAssocID="{ED9E3C9D-12B6-944C-8ECD-6995855D79C6}" presName="horzTwo" presStyleCnt="0"/>
      <dgm:spPr/>
    </dgm:pt>
    <dgm:pt modelId="{37BA2B80-D19F-5E45-A7CC-97E199C67C27}" type="pres">
      <dgm:prSet presAssocID="{BCD24802-F6D3-064C-B153-FF95645BBE05}" presName="sibSpaceTwo" presStyleCnt="0"/>
      <dgm:spPr/>
    </dgm:pt>
    <dgm:pt modelId="{1BD480E1-AC13-3843-9EC5-4144D0C828EE}" type="pres">
      <dgm:prSet presAssocID="{85C9EC5E-E980-5E42-A1EF-331CD49281AA}" presName="vertTwo" presStyleCnt="0"/>
      <dgm:spPr/>
    </dgm:pt>
    <dgm:pt modelId="{430A7638-0A42-8E4C-BDA8-DA3968FA6BE4}" type="pres">
      <dgm:prSet presAssocID="{85C9EC5E-E980-5E42-A1EF-331CD49281AA}" presName="txTwo" presStyleLbl="node2" presStyleIdx="5" presStyleCnt="9">
        <dgm:presLayoutVars>
          <dgm:chPref val="3"/>
        </dgm:presLayoutVars>
      </dgm:prSet>
      <dgm:spPr/>
    </dgm:pt>
    <dgm:pt modelId="{58AF09F4-0E8D-F44C-A54F-E72F3E82303D}" type="pres">
      <dgm:prSet presAssocID="{85C9EC5E-E980-5E42-A1EF-331CD49281AA}" presName="horzTwo" presStyleCnt="0"/>
      <dgm:spPr/>
    </dgm:pt>
    <dgm:pt modelId="{8F13CA9E-8052-A742-9D1C-3B654B561EA1}" type="pres">
      <dgm:prSet presAssocID="{26BB2BA3-3127-AB49-AF28-2B918325E7BD}" presName="sibSpaceOne" presStyleCnt="0"/>
      <dgm:spPr/>
    </dgm:pt>
    <dgm:pt modelId="{1764A9B9-5631-E043-8200-892C3BE1B098}" type="pres">
      <dgm:prSet presAssocID="{35091588-7513-B443-A081-D14A2665E7E1}" presName="vertOne" presStyleCnt="0"/>
      <dgm:spPr/>
    </dgm:pt>
    <dgm:pt modelId="{9B852E33-FC10-974F-9DD0-CBDF0D8701D0}" type="pres">
      <dgm:prSet presAssocID="{35091588-7513-B443-A081-D14A2665E7E1}" presName="txOne" presStyleLbl="node0" presStyleIdx="2" presStyleCnt="3">
        <dgm:presLayoutVars>
          <dgm:chPref val="3"/>
        </dgm:presLayoutVars>
      </dgm:prSet>
      <dgm:spPr/>
    </dgm:pt>
    <dgm:pt modelId="{BAB74F05-1849-734F-956C-A542B467BD64}" type="pres">
      <dgm:prSet presAssocID="{35091588-7513-B443-A081-D14A2665E7E1}" presName="parTransOne" presStyleCnt="0"/>
      <dgm:spPr/>
    </dgm:pt>
    <dgm:pt modelId="{B4996B97-4EFC-4344-89DE-5AE58F39BD91}" type="pres">
      <dgm:prSet presAssocID="{35091588-7513-B443-A081-D14A2665E7E1}" presName="horzOne" presStyleCnt="0"/>
      <dgm:spPr/>
    </dgm:pt>
    <dgm:pt modelId="{BF304E87-E287-6A42-A6A7-CE2D89AA3A9F}" type="pres">
      <dgm:prSet presAssocID="{978CD0AB-3A7E-9042-8151-D455CB3765B7}" presName="vertTwo" presStyleCnt="0"/>
      <dgm:spPr/>
    </dgm:pt>
    <dgm:pt modelId="{B0F4C4BE-06DD-7B4F-A347-73C78BCEB245}" type="pres">
      <dgm:prSet presAssocID="{978CD0AB-3A7E-9042-8151-D455CB3765B7}" presName="txTwo" presStyleLbl="node2" presStyleIdx="6" presStyleCnt="9">
        <dgm:presLayoutVars>
          <dgm:chPref val="3"/>
        </dgm:presLayoutVars>
      </dgm:prSet>
      <dgm:spPr/>
    </dgm:pt>
    <dgm:pt modelId="{3FA500F6-9B72-C74D-972C-6E02F54B4F37}" type="pres">
      <dgm:prSet presAssocID="{978CD0AB-3A7E-9042-8151-D455CB3765B7}" presName="horzTwo" presStyleCnt="0"/>
      <dgm:spPr/>
    </dgm:pt>
    <dgm:pt modelId="{03DBEB0F-4F8C-8948-B91B-150EF9D0653D}" type="pres">
      <dgm:prSet presAssocID="{E2131800-8962-8445-BF5E-2CA191664CC8}" presName="sibSpaceTwo" presStyleCnt="0"/>
      <dgm:spPr/>
    </dgm:pt>
    <dgm:pt modelId="{D3B9AC4C-4F37-9147-8365-C475C678605A}" type="pres">
      <dgm:prSet presAssocID="{CB8A93EA-2297-3B42-AE08-51E20808F2F2}" presName="vertTwo" presStyleCnt="0"/>
      <dgm:spPr/>
    </dgm:pt>
    <dgm:pt modelId="{EC9D2615-51FA-BF42-B69A-5457EEF14EE9}" type="pres">
      <dgm:prSet presAssocID="{CB8A93EA-2297-3B42-AE08-51E20808F2F2}" presName="txTwo" presStyleLbl="node2" presStyleIdx="7" presStyleCnt="9">
        <dgm:presLayoutVars>
          <dgm:chPref val="3"/>
        </dgm:presLayoutVars>
      </dgm:prSet>
      <dgm:spPr/>
    </dgm:pt>
    <dgm:pt modelId="{D4318170-17E5-504C-BEE8-A91BA1DC3171}" type="pres">
      <dgm:prSet presAssocID="{CB8A93EA-2297-3B42-AE08-51E20808F2F2}" presName="horzTwo" presStyleCnt="0"/>
      <dgm:spPr/>
    </dgm:pt>
    <dgm:pt modelId="{24A954A6-7CCD-4E4A-86A6-AB72700FBC3D}" type="pres">
      <dgm:prSet presAssocID="{71D228EE-B089-6D46-8F29-D429DD4D6299}" presName="sibSpaceTwo" presStyleCnt="0"/>
      <dgm:spPr/>
    </dgm:pt>
    <dgm:pt modelId="{C8372FBE-9402-6343-9FB6-037D2E645473}" type="pres">
      <dgm:prSet presAssocID="{B1E0B22D-28C1-344A-8809-A664FE056B9E}" presName="vertTwo" presStyleCnt="0"/>
      <dgm:spPr/>
    </dgm:pt>
    <dgm:pt modelId="{BDB23E50-C469-754A-BB69-D34C40841ED3}" type="pres">
      <dgm:prSet presAssocID="{B1E0B22D-28C1-344A-8809-A664FE056B9E}" presName="txTwo" presStyleLbl="node2" presStyleIdx="8" presStyleCnt="9">
        <dgm:presLayoutVars>
          <dgm:chPref val="3"/>
        </dgm:presLayoutVars>
      </dgm:prSet>
      <dgm:spPr/>
    </dgm:pt>
    <dgm:pt modelId="{CDD36D37-784F-1F4D-A91A-3A5131734F97}" type="pres">
      <dgm:prSet presAssocID="{B1E0B22D-28C1-344A-8809-A664FE056B9E}" presName="horzTwo" presStyleCnt="0"/>
      <dgm:spPr/>
    </dgm:pt>
  </dgm:ptLst>
  <dgm:cxnLst>
    <dgm:cxn modelId="{5ECED711-46B8-C44C-9D12-A6A2346C56F1}" srcId="{756FEC68-B167-8C41-B6F4-065643A2149F}" destId="{85C9EC5E-E980-5E42-A1EF-331CD49281AA}" srcOrd="2" destOrd="0" parTransId="{499C6D6B-5040-994F-8998-09343D64A5A4}" sibTransId="{C720E95C-4EFD-4E49-B2E9-D327F551D2A1}"/>
    <dgm:cxn modelId="{16ED2C17-836B-2E45-9159-945BC3CA86F3}" type="presOf" srcId="{EC550A71-3793-1944-A78B-9BB7E101E637}" destId="{90BD6050-7DD2-044F-B98C-6DC784E9D247}" srcOrd="0" destOrd="0" presId="urn:microsoft.com/office/officeart/2005/8/layout/hierarchy4"/>
    <dgm:cxn modelId="{F48C9024-717F-7D47-BA7F-0B9C942B50E1}" srcId="{F5771B60-C2C7-F944-BE52-1DD610DF8314}" destId="{35091588-7513-B443-A081-D14A2665E7E1}" srcOrd="2" destOrd="0" parTransId="{67107DFC-DBCC-7E41-BD5E-6169ADB33E3E}" sibTransId="{E1806ADC-7927-6344-BB08-3199388A8389}"/>
    <dgm:cxn modelId="{CF435844-D830-614A-A8FB-B40DAC07B7D5}" type="presOf" srcId="{978CD0AB-3A7E-9042-8151-D455CB3765B7}" destId="{B0F4C4BE-06DD-7B4F-A347-73C78BCEB245}" srcOrd="0" destOrd="0" presId="urn:microsoft.com/office/officeart/2005/8/layout/hierarchy4"/>
    <dgm:cxn modelId="{DFC71767-0073-A040-9275-78B91D6A7221}" type="presOf" srcId="{8F466CD0-1805-3644-98F3-70B9B6EE66F4}" destId="{1F32E6FA-F1E5-4B4B-AA58-2A3C37B0AA32}" srcOrd="0" destOrd="0" presId="urn:microsoft.com/office/officeart/2005/8/layout/hierarchy4"/>
    <dgm:cxn modelId="{74FE2967-D07E-3546-9BB7-FC94A2469452}" type="presOf" srcId="{85C9EC5E-E980-5E42-A1EF-331CD49281AA}" destId="{430A7638-0A42-8E4C-BDA8-DA3968FA6BE4}" srcOrd="0" destOrd="0" presId="urn:microsoft.com/office/officeart/2005/8/layout/hierarchy4"/>
    <dgm:cxn modelId="{F08AA16A-170D-644C-90E1-B29503AFFFE7}" type="presOf" srcId="{35091588-7513-B443-A081-D14A2665E7E1}" destId="{9B852E33-FC10-974F-9DD0-CBDF0D8701D0}" srcOrd="0" destOrd="0" presId="urn:microsoft.com/office/officeart/2005/8/layout/hierarchy4"/>
    <dgm:cxn modelId="{C9CE476B-025B-074B-B4B0-DA4B9F80AD1F}" type="presOf" srcId="{C2B0B6F8-7D5B-A94D-B034-3C74DBB3ADF1}" destId="{D630BD17-07F2-8143-9390-017A2BC69369}" srcOrd="0" destOrd="0" presId="urn:microsoft.com/office/officeart/2005/8/layout/hierarchy4"/>
    <dgm:cxn modelId="{BCB9D74D-0F49-AC47-B2AC-1EC327337A7F}" type="presOf" srcId="{ED9E3C9D-12B6-944C-8ECD-6995855D79C6}" destId="{275050B7-FA30-3844-A7F8-13BD687CD1F7}" srcOrd="0" destOrd="0" presId="urn:microsoft.com/office/officeart/2005/8/layout/hierarchy4"/>
    <dgm:cxn modelId="{9610614F-8CA5-C749-B8BA-03093DCC318B}" type="presOf" srcId="{2F997FEF-CF67-C249-BFCE-DAC03AC5B283}" destId="{7E4A10BE-B546-2D45-B6A2-94D111D6D360}" srcOrd="0" destOrd="0" presId="urn:microsoft.com/office/officeart/2005/8/layout/hierarchy4"/>
    <dgm:cxn modelId="{87F09A59-6702-2F44-980A-4EE108A91185}" srcId="{2F997FEF-CF67-C249-BFCE-DAC03AC5B283}" destId="{1392A6FF-58F5-9844-A054-9F9DB67FEA82}" srcOrd="2" destOrd="0" parTransId="{C2DDDD25-4F2C-484F-B040-E0CF20578E6A}" sibTransId="{756B1871-E2CD-D441-A914-8E1496FAAA3E}"/>
    <dgm:cxn modelId="{7F424F83-930F-5841-B1A1-E0341DF7B289}" type="presOf" srcId="{B1E0B22D-28C1-344A-8809-A664FE056B9E}" destId="{BDB23E50-C469-754A-BB69-D34C40841ED3}" srcOrd="0" destOrd="0" presId="urn:microsoft.com/office/officeart/2005/8/layout/hierarchy4"/>
    <dgm:cxn modelId="{3994038C-5F78-864D-A649-4E5B00F303F9}" srcId="{756FEC68-B167-8C41-B6F4-065643A2149F}" destId="{C2B0B6F8-7D5B-A94D-B034-3C74DBB3ADF1}" srcOrd="0" destOrd="0" parTransId="{28AF7DC5-0968-4F47-BC61-8DE6C68E1ABA}" sibTransId="{ED6DF7AE-44D2-1447-93C3-16239E1DF917}"/>
    <dgm:cxn modelId="{8AC4FD8D-63EE-F54B-B3BE-7ADFAE5914A4}" type="presOf" srcId="{756FEC68-B167-8C41-B6F4-065643A2149F}" destId="{7A94CA62-DF70-5B44-B447-4700745C9A39}" srcOrd="0" destOrd="0" presId="urn:microsoft.com/office/officeart/2005/8/layout/hierarchy4"/>
    <dgm:cxn modelId="{7B07098F-4FBB-7F4A-8000-04DF29B12B23}" srcId="{756FEC68-B167-8C41-B6F4-065643A2149F}" destId="{ED9E3C9D-12B6-944C-8ECD-6995855D79C6}" srcOrd="1" destOrd="0" parTransId="{B5202EB7-7D00-3949-8033-F9083BEA6C4C}" sibTransId="{BCD24802-F6D3-064C-B153-FF95645BBE05}"/>
    <dgm:cxn modelId="{0FB34E90-763B-F944-B17C-415BFB2C36C7}" srcId="{2F997FEF-CF67-C249-BFCE-DAC03AC5B283}" destId="{8F466CD0-1805-3644-98F3-70B9B6EE66F4}" srcOrd="0" destOrd="0" parTransId="{CBC0CCA8-1356-FB41-9D73-523D2BE69976}" sibTransId="{B557A240-7F7C-B843-80B2-51D32B211030}"/>
    <dgm:cxn modelId="{D06F5291-02E8-BC45-A4C5-8089E104E26E}" srcId="{35091588-7513-B443-A081-D14A2665E7E1}" destId="{978CD0AB-3A7E-9042-8151-D455CB3765B7}" srcOrd="0" destOrd="0" parTransId="{C1FDE16D-8E5D-FE40-84EE-9D38D076FD02}" sibTransId="{E2131800-8962-8445-BF5E-2CA191664CC8}"/>
    <dgm:cxn modelId="{2955EB9C-5697-854A-A948-6EB2F0E499BE}" srcId="{35091588-7513-B443-A081-D14A2665E7E1}" destId="{B1E0B22D-28C1-344A-8809-A664FE056B9E}" srcOrd="2" destOrd="0" parTransId="{3891539A-E602-604C-9CC9-CD810F56E13E}" sibTransId="{9FC599D6-13D2-8A46-8BEA-56F359CB0FE3}"/>
    <dgm:cxn modelId="{4CCCF0AB-E3B5-0D42-8DA7-7C0AB3D9DEDB}" type="presOf" srcId="{F5771B60-C2C7-F944-BE52-1DD610DF8314}" destId="{2786514B-0173-834E-9C42-7602CE7F309E}" srcOrd="0" destOrd="0" presId="urn:microsoft.com/office/officeart/2005/8/layout/hierarchy4"/>
    <dgm:cxn modelId="{FA3740B2-3EC8-F748-B52F-3364129B608A}" type="presOf" srcId="{1392A6FF-58F5-9844-A054-9F9DB67FEA82}" destId="{F7DBAE6C-5830-9642-AD93-AFCAE321F121}" srcOrd="0" destOrd="0" presId="urn:microsoft.com/office/officeart/2005/8/layout/hierarchy4"/>
    <dgm:cxn modelId="{509AB8BB-8935-3042-8CCA-EBAEBEDFC0EE}" srcId="{F5771B60-C2C7-F944-BE52-1DD610DF8314}" destId="{756FEC68-B167-8C41-B6F4-065643A2149F}" srcOrd="1" destOrd="0" parTransId="{16AA64E8-EEF0-3D4A-A34D-5ED21C1CAD16}" sibTransId="{26BB2BA3-3127-AB49-AF28-2B918325E7BD}"/>
    <dgm:cxn modelId="{6BF2A9EC-44AD-1343-B71C-06009C625519}" srcId="{35091588-7513-B443-A081-D14A2665E7E1}" destId="{CB8A93EA-2297-3B42-AE08-51E20808F2F2}" srcOrd="1" destOrd="0" parTransId="{DA6F4BDF-8215-904B-8E0A-0E1C04F303B7}" sibTransId="{71D228EE-B089-6D46-8F29-D429DD4D6299}"/>
    <dgm:cxn modelId="{9E0AD6F0-5A75-0C49-AF21-7D4C9541A666}" srcId="{2F997FEF-CF67-C249-BFCE-DAC03AC5B283}" destId="{EC550A71-3793-1944-A78B-9BB7E101E637}" srcOrd="1" destOrd="0" parTransId="{161E8B2B-0923-F64F-B2AF-68899FBE6C6E}" sibTransId="{25B069C6-B5B7-1845-889D-738F3CDF2F2F}"/>
    <dgm:cxn modelId="{CB9F95F5-DDD0-4349-8916-E1D1BAB97877}" type="presOf" srcId="{CB8A93EA-2297-3B42-AE08-51E20808F2F2}" destId="{EC9D2615-51FA-BF42-B69A-5457EEF14EE9}" srcOrd="0" destOrd="0" presId="urn:microsoft.com/office/officeart/2005/8/layout/hierarchy4"/>
    <dgm:cxn modelId="{7854B5FD-0780-114D-8760-AA08759F0B22}" srcId="{F5771B60-C2C7-F944-BE52-1DD610DF8314}" destId="{2F997FEF-CF67-C249-BFCE-DAC03AC5B283}" srcOrd="0" destOrd="0" parTransId="{C998C288-AFC4-BE45-86D0-CC9470BD44DF}" sibTransId="{92F1F9E0-6D5C-EA44-9E1A-251E9204E5A3}"/>
    <dgm:cxn modelId="{8953C619-514F-0B4F-A3F8-CD073A98F7F3}" type="presParOf" srcId="{2786514B-0173-834E-9C42-7602CE7F309E}" destId="{530D3A31-F326-434C-B5C1-4CBA835C5E0B}" srcOrd="0" destOrd="0" presId="urn:microsoft.com/office/officeart/2005/8/layout/hierarchy4"/>
    <dgm:cxn modelId="{FAF4B5A5-70BC-9D4D-8E6E-EE725B6A130C}" type="presParOf" srcId="{530D3A31-F326-434C-B5C1-4CBA835C5E0B}" destId="{7E4A10BE-B546-2D45-B6A2-94D111D6D360}" srcOrd="0" destOrd="0" presId="urn:microsoft.com/office/officeart/2005/8/layout/hierarchy4"/>
    <dgm:cxn modelId="{E9AC9129-44BD-3B46-AC0C-A806FE235321}" type="presParOf" srcId="{530D3A31-F326-434C-B5C1-4CBA835C5E0B}" destId="{11A5AE40-E67A-D141-B75D-129869F075CE}" srcOrd="1" destOrd="0" presId="urn:microsoft.com/office/officeart/2005/8/layout/hierarchy4"/>
    <dgm:cxn modelId="{0C7F7B03-AA3E-CD40-AE08-FB87199C69D9}" type="presParOf" srcId="{530D3A31-F326-434C-B5C1-4CBA835C5E0B}" destId="{BE66CDFF-F5F5-7246-A441-108F999C71EC}" srcOrd="2" destOrd="0" presId="urn:microsoft.com/office/officeart/2005/8/layout/hierarchy4"/>
    <dgm:cxn modelId="{188E813F-A80B-C54C-92CB-44EFE4CC94AA}" type="presParOf" srcId="{BE66CDFF-F5F5-7246-A441-108F999C71EC}" destId="{E2DB3E36-E456-424A-AE9D-43E09768CB8A}" srcOrd="0" destOrd="0" presId="urn:microsoft.com/office/officeart/2005/8/layout/hierarchy4"/>
    <dgm:cxn modelId="{31223B34-08A2-3149-998B-518E1D272808}" type="presParOf" srcId="{E2DB3E36-E456-424A-AE9D-43E09768CB8A}" destId="{1F32E6FA-F1E5-4B4B-AA58-2A3C37B0AA32}" srcOrd="0" destOrd="0" presId="urn:microsoft.com/office/officeart/2005/8/layout/hierarchy4"/>
    <dgm:cxn modelId="{500A1889-DDB6-B34A-8651-0A7BD465EE9A}" type="presParOf" srcId="{E2DB3E36-E456-424A-AE9D-43E09768CB8A}" destId="{23ABE493-9CC8-F44B-AE59-43E77EA9BE08}" srcOrd="1" destOrd="0" presId="urn:microsoft.com/office/officeart/2005/8/layout/hierarchy4"/>
    <dgm:cxn modelId="{DC32745C-EEC2-1941-8EA8-35B233E089AB}" type="presParOf" srcId="{BE66CDFF-F5F5-7246-A441-108F999C71EC}" destId="{D4117312-B8B9-B944-B254-022BAC922CC4}" srcOrd="1" destOrd="0" presId="urn:microsoft.com/office/officeart/2005/8/layout/hierarchy4"/>
    <dgm:cxn modelId="{28C380B1-C539-D14F-A566-215B22D818B8}" type="presParOf" srcId="{BE66CDFF-F5F5-7246-A441-108F999C71EC}" destId="{D85FC8DA-E618-E349-9729-1CEEA2242E14}" srcOrd="2" destOrd="0" presId="urn:microsoft.com/office/officeart/2005/8/layout/hierarchy4"/>
    <dgm:cxn modelId="{E94B1B8A-B766-A44B-8A4E-3841C4A38D32}" type="presParOf" srcId="{D85FC8DA-E618-E349-9729-1CEEA2242E14}" destId="{90BD6050-7DD2-044F-B98C-6DC784E9D247}" srcOrd="0" destOrd="0" presId="urn:microsoft.com/office/officeart/2005/8/layout/hierarchy4"/>
    <dgm:cxn modelId="{324050BE-D9C9-B249-834A-5923091148E6}" type="presParOf" srcId="{D85FC8DA-E618-E349-9729-1CEEA2242E14}" destId="{CCF2231E-5A71-0040-BFA9-ADCE435C7085}" srcOrd="1" destOrd="0" presId="urn:microsoft.com/office/officeart/2005/8/layout/hierarchy4"/>
    <dgm:cxn modelId="{9E7E057F-74A6-794D-8D0A-F06088C76C21}" type="presParOf" srcId="{BE66CDFF-F5F5-7246-A441-108F999C71EC}" destId="{C90B88D7-EBC1-F143-BF1E-33434F5917C5}" srcOrd="3" destOrd="0" presId="urn:microsoft.com/office/officeart/2005/8/layout/hierarchy4"/>
    <dgm:cxn modelId="{317E663C-7F69-FE41-B663-0652C904899C}" type="presParOf" srcId="{BE66CDFF-F5F5-7246-A441-108F999C71EC}" destId="{B0F86060-AC13-EC4B-B05D-B66726F3A2A3}" srcOrd="4" destOrd="0" presId="urn:microsoft.com/office/officeart/2005/8/layout/hierarchy4"/>
    <dgm:cxn modelId="{15292B8C-AD12-C44A-A454-0C9FDF7A901B}" type="presParOf" srcId="{B0F86060-AC13-EC4B-B05D-B66726F3A2A3}" destId="{F7DBAE6C-5830-9642-AD93-AFCAE321F121}" srcOrd="0" destOrd="0" presId="urn:microsoft.com/office/officeart/2005/8/layout/hierarchy4"/>
    <dgm:cxn modelId="{D77B086D-DE90-014F-A22E-DCFFD24F2BB7}" type="presParOf" srcId="{B0F86060-AC13-EC4B-B05D-B66726F3A2A3}" destId="{CD552D67-21BF-0D47-98FE-20AC5640959B}" srcOrd="1" destOrd="0" presId="urn:microsoft.com/office/officeart/2005/8/layout/hierarchy4"/>
    <dgm:cxn modelId="{F64E7DE3-1101-8E4A-ABC8-40AF26C8B373}" type="presParOf" srcId="{2786514B-0173-834E-9C42-7602CE7F309E}" destId="{95D3123A-4E75-414C-8B47-C016DF682AC2}" srcOrd="1" destOrd="0" presId="urn:microsoft.com/office/officeart/2005/8/layout/hierarchy4"/>
    <dgm:cxn modelId="{86AB7864-C143-E748-9999-DD917DE6BBF6}" type="presParOf" srcId="{2786514B-0173-834E-9C42-7602CE7F309E}" destId="{0C7D9F6B-92D8-C940-A7C2-2A3B9782B669}" srcOrd="2" destOrd="0" presId="urn:microsoft.com/office/officeart/2005/8/layout/hierarchy4"/>
    <dgm:cxn modelId="{8EFD348A-3F78-0046-8BB7-8F0B00274472}" type="presParOf" srcId="{0C7D9F6B-92D8-C940-A7C2-2A3B9782B669}" destId="{7A94CA62-DF70-5B44-B447-4700745C9A39}" srcOrd="0" destOrd="0" presId="urn:microsoft.com/office/officeart/2005/8/layout/hierarchy4"/>
    <dgm:cxn modelId="{2C958B34-4796-A748-8198-7B20EBF68A1E}" type="presParOf" srcId="{0C7D9F6B-92D8-C940-A7C2-2A3B9782B669}" destId="{001ED7D2-3E46-5D4B-BFF6-2D58A370D494}" srcOrd="1" destOrd="0" presId="urn:microsoft.com/office/officeart/2005/8/layout/hierarchy4"/>
    <dgm:cxn modelId="{50C0BAF9-345F-4646-BECB-BEB147F03FB3}" type="presParOf" srcId="{0C7D9F6B-92D8-C940-A7C2-2A3B9782B669}" destId="{6EA6DBBD-5C71-7E4A-BC88-3557FEFBF2A7}" srcOrd="2" destOrd="0" presId="urn:microsoft.com/office/officeart/2005/8/layout/hierarchy4"/>
    <dgm:cxn modelId="{E94A2C14-9FD4-4542-A692-6EE6510BCBB8}" type="presParOf" srcId="{6EA6DBBD-5C71-7E4A-BC88-3557FEFBF2A7}" destId="{5484C28D-D8C0-BF47-B38A-BE785C013B42}" srcOrd="0" destOrd="0" presId="urn:microsoft.com/office/officeart/2005/8/layout/hierarchy4"/>
    <dgm:cxn modelId="{4E5D19A0-8645-FA46-9692-18DFB90D76E2}" type="presParOf" srcId="{5484C28D-D8C0-BF47-B38A-BE785C013B42}" destId="{D630BD17-07F2-8143-9390-017A2BC69369}" srcOrd="0" destOrd="0" presId="urn:microsoft.com/office/officeart/2005/8/layout/hierarchy4"/>
    <dgm:cxn modelId="{B3179CA0-377C-AE43-AF75-3631A697C067}" type="presParOf" srcId="{5484C28D-D8C0-BF47-B38A-BE785C013B42}" destId="{D5307716-9496-9E49-8CA5-3570F3AA8C9F}" srcOrd="1" destOrd="0" presId="urn:microsoft.com/office/officeart/2005/8/layout/hierarchy4"/>
    <dgm:cxn modelId="{3E159956-D7CC-C847-A633-3F333FA71C58}" type="presParOf" srcId="{6EA6DBBD-5C71-7E4A-BC88-3557FEFBF2A7}" destId="{80F5510B-1A33-0943-AEAA-F4C33F3D71E4}" srcOrd="1" destOrd="0" presId="urn:microsoft.com/office/officeart/2005/8/layout/hierarchy4"/>
    <dgm:cxn modelId="{0448892D-7A55-294B-9D9D-91FFF94024BB}" type="presParOf" srcId="{6EA6DBBD-5C71-7E4A-BC88-3557FEFBF2A7}" destId="{C73DBE01-AF21-2241-8C9D-6F1086BFA377}" srcOrd="2" destOrd="0" presId="urn:microsoft.com/office/officeart/2005/8/layout/hierarchy4"/>
    <dgm:cxn modelId="{DB10DF01-7049-4C4C-AA2D-6E9DDBD20C0C}" type="presParOf" srcId="{C73DBE01-AF21-2241-8C9D-6F1086BFA377}" destId="{275050B7-FA30-3844-A7F8-13BD687CD1F7}" srcOrd="0" destOrd="0" presId="urn:microsoft.com/office/officeart/2005/8/layout/hierarchy4"/>
    <dgm:cxn modelId="{3FC37176-A854-994E-983B-27C8E92C152B}" type="presParOf" srcId="{C73DBE01-AF21-2241-8C9D-6F1086BFA377}" destId="{4C1E6E41-BE8C-C74C-8ADB-A4509FF47216}" srcOrd="1" destOrd="0" presId="urn:microsoft.com/office/officeart/2005/8/layout/hierarchy4"/>
    <dgm:cxn modelId="{CE96855A-2D94-B04B-913B-8A9C868D0E5A}" type="presParOf" srcId="{6EA6DBBD-5C71-7E4A-BC88-3557FEFBF2A7}" destId="{37BA2B80-D19F-5E45-A7CC-97E199C67C27}" srcOrd="3" destOrd="0" presId="urn:microsoft.com/office/officeart/2005/8/layout/hierarchy4"/>
    <dgm:cxn modelId="{B1453027-70BF-094F-9BFB-50F4DC6B11EB}" type="presParOf" srcId="{6EA6DBBD-5C71-7E4A-BC88-3557FEFBF2A7}" destId="{1BD480E1-AC13-3843-9EC5-4144D0C828EE}" srcOrd="4" destOrd="0" presId="urn:microsoft.com/office/officeart/2005/8/layout/hierarchy4"/>
    <dgm:cxn modelId="{4C5BBC9F-79A6-F248-BC5E-5E5432F7FB75}" type="presParOf" srcId="{1BD480E1-AC13-3843-9EC5-4144D0C828EE}" destId="{430A7638-0A42-8E4C-BDA8-DA3968FA6BE4}" srcOrd="0" destOrd="0" presId="urn:microsoft.com/office/officeart/2005/8/layout/hierarchy4"/>
    <dgm:cxn modelId="{B963835F-6587-BE4C-A1D6-A20EA2FB59E6}" type="presParOf" srcId="{1BD480E1-AC13-3843-9EC5-4144D0C828EE}" destId="{58AF09F4-0E8D-F44C-A54F-E72F3E82303D}" srcOrd="1" destOrd="0" presId="urn:microsoft.com/office/officeart/2005/8/layout/hierarchy4"/>
    <dgm:cxn modelId="{7EE689BE-C76A-6049-A14B-774772D53633}" type="presParOf" srcId="{2786514B-0173-834E-9C42-7602CE7F309E}" destId="{8F13CA9E-8052-A742-9D1C-3B654B561EA1}" srcOrd="3" destOrd="0" presId="urn:microsoft.com/office/officeart/2005/8/layout/hierarchy4"/>
    <dgm:cxn modelId="{54DC610A-377D-E74C-8F53-B62C95E906F7}" type="presParOf" srcId="{2786514B-0173-834E-9C42-7602CE7F309E}" destId="{1764A9B9-5631-E043-8200-892C3BE1B098}" srcOrd="4" destOrd="0" presId="urn:microsoft.com/office/officeart/2005/8/layout/hierarchy4"/>
    <dgm:cxn modelId="{E49F24FD-FB70-0341-9F84-5974CD137550}" type="presParOf" srcId="{1764A9B9-5631-E043-8200-892C3BE1B098}" destId="{9B852E33-FC10-974F-9DD0-CBDF0D8701D0}" srcOrd="0" destOrd="0" presId="urn:microsoft.com/office/officeart/2005/8/layout/hierarchy4"/>
    <dgm:cxn modelId="{E74D7B56-4FE7-954B-9410-7CD59E11BAD1}" type="presParOf" srcId="{1764A9B9-5631-E043-8200-892C3BE1B098}" destId="{BAB74F05-1849-734F-956C-A542B467BD64}" srcOrd="1" destOrd="0" presId="urn:microsoft.com/office/officeart/2005/8/layout/hierarchy4"/>
    <dgm:cxn modelId="{8DB73ECB-52E5-D04C-8F2D-38F857C13C64}" type="presParOf" srcId="{1764A9B9-5631-E043-8200-892C3BE1B098}" destId="{B4996B97-4EFC-4344-89DE-5AE58F39BD91}" srcOrd="2" destOrd="0" presId="urn:microsoft.com/office/officeart/2005/8/layout/hierarchy4"/>
    <dgm:cxn modelId="{740AD266-2F2F-1145-B3A2-297531D3EE13}" type="presParOf" srcId="{B4996B97-4EFC-4344-89DE-5AE58F39BD91}" destId="{BF304E87-E287-6A42-A6A7-CE2D89AA3A9F}" srcOrd="0" destOrd="0" presId="urn:microsoft.com/office/officeart/2005/8/layout/hierarchy4"/>
    <dgm:cxn modelId="{3A47550F-4E73-F949-9C6A-CC867276A996}" type="presParOf" srcId="{BF304E87-E287-6A42-A6A7-CE2D89AA3A9F}" destId="{B0F4C4BE-06DD-7B4F-A347-73C78BCEB245}" srcOrd="0" destOrd="0" presId="urn:microsoft.com/office/officeart/2005/8/layout/hierarchy4"/>
    <dgm:cxn modelId="{2C61C580-D763-0341-BDBC-2235F5956016}" type="presParOf" srcId="{BF304E87-E287-6A42-A6A7-CE2D89AA3A9F}" destId="{3FA500F6-9B72-C74D-972C-6E02F54B4F37}" srcOrd="1" destOrd="0" presId="urn:microsoft.com/office/officeart/2005/8/layout/hierarchy4"/>
    <dgm:cxn modelId="{0EE21030-E69E-8144-AE2F-EB5EFC3129A2}" type="presParOf" srcId="{B4996B97-4EFC-4344-89DE-5AE58F39BD91}" destId="{03DBEB0F-4F8C-8948-B91B-150EF9D0653D}" srcOrd="1" destOrd="0" presId="urn:microsoft.com/office/officeart/2005/8/layout/hierarchy4"/>
    <dgm:cxn modelId="{81F773CB-42B8-2D4C-A8C7-D0B5D67C535C}" type="presParOf" srcId="{B4996B97-4EFC-4344-89DE-5AE58F39BD91}" destId="{D3B9AC4C-4F37-9147-8365-C475C678605A}" srcOrd="2" destOrd="0" presId="urn:microsoft.com/office/officeart/2005/8/layout/hierarchy4"/>
    <dgm:cxn modelId="{B23E39A3-D483-3D45-B36A-F0936D8122CE}" type="presParOf" srcId="{D3B9AC4C-4F37-9147-8365-C475C678605A}" destId="{EC9D2615-51FA-BF42-B69A-5457EEF14EE9}" srcOrd="0" destOrd="0" presId="urn:microsoft.com/office/officeart/2005/8/layout/hierarchy4"/>
    <dgm:cxn modelId="{D6881C55-6DA7-6E4B-AB20-96A6F84B7499}" type="presParOf" srcId="{D3B9AC4C-4F37-9147-8365-C475C678605A}" destId="{D4318170-17E5-504C-BEE8-A91BA1DC3171}" srcOrd="1" destOrd="0" presId="urn:microsoft.com/office/officeart/2005/8/layout/hierarchy4"/>
    <dgm:cxn modelId="{017A289F-B479-A442-AA5E-17D82DE7FFA7}" type="presParOf" srcId="{B4996B97-4EFC-4344-89DE-5AE58F39BD91}" destId="{24A954A6-7CCD-4E4A-86A6-AB72700FBC3D}" srcOrd="3" destOrd="0" presId="urn:microsoft.com/office/officeart/2005/8/layout/hierarchy4"/>
    <dgm:cxn modelId="{C3ACE706-075A-D249-BB41-A9337238114D}" type="presParOf" srcId="{B4996B97-4EFC-4344-89DE-5AE58F39BD91}" destId="{C8372FBE-9402-6343-9FB6-037D2E645473}" srcOrd="4" destOrd="0" presId="urn:microsoft.com/office/officeart/2005/8/layout/hierarchy4"/>
    <dgm:cxn modelId="{D3894E65-4C48-F048-A533-09DB79C4F79C}" type="presParOf" srcId="{C8372FBE-9402-6343-9FB6-037D2E645473}" destId="{BDB23E50-C469-754A-BB69-D34C40841ED3}" srcOrd="0" destOrd="0" presId="urn:microsoft.com/office/officeart/2005/8/layout/hierarchy4"/>
    <dgm:cxn modelId="{A35885EC-91E1-0348-A7F6-05D24C1300F0}" type="presParOf" srcId="{C8372FBE-9402-6343-9FB6-037D2E645473}" destId="{CDD36D37-784F-1F4D-A91A-3A5131734F97}"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22E3FF-3ECA-8648-B364-D83A30650581}">
      <dsp:nvSpPr>
        <dsp:cNvPr id="0" name=""/>
        <dsp:cNvSpPr/>
      </dsp:nvSpPr>
      <dsp:spPr>
        <a:xfrm>
          <a:off x="598050" y="0"/>
          <a:ext cx="6777910" cy="3165047"/>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ACD4FF-9B5A-D74F-839D-F277B9EA6EA2}">
      <dsp:nvSpPr>
        <dsp:cNvPr id="0" name=""/>
        <dsp:cNvSpPr/>
      </dsp:nvSpPr>
      <dsp:spPr>
        <a:xfrm>
          <a:off x="8565" y="949514"/>
          <a:ext cx="2566635" cy="126601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Clr>
              <a:schemeClr val="dk1"/>
            </a:buClr>
            <a:buSzPts val="1800"/>
            <a:buFont typeface="Calibri"/>
            <a:buNone/>
          </a:pPr>
          <a:r>
            <a:rPr lang="en-US" sz="1800" kern="1200">
              <a:latin typeface="Calibri"/>
              <a:ea typeface="Calibri"/>
              <a:cs typeface="Calibri"/>
              <a:sym typeface="Calibri"/>
            </a:rPr>
            <a:t>Cost a lot of time to train for 1 epoch -100hrs</a:t>
          </a:r>
          <a:endParaRPr lang="en-GB" sz="1800" kern="1200"/>
        </a:p>
        <a:p>
          <a:pPr marL="114300" lvl="1" indent="-114300" algn="l" defTabSz="622300">
            <a:lnSpc>
              <a:spcPct val="90000"/>
            </a:lnSpc>
            <a:spcBef>
              <a:spcPct val="0"/>
            </a:spcBef>
            <a:spcAft>
              <a:spcPct val="15000"/>
            </a:spcAft>
            <a:buChar char="•"/>
          </a:pPr>
          <a:r>
            <a:rPr lang="en-US" sz="1400" kern="1200">
              <a:latin typeface="Calibri"/>
              <a:ea typeface="Calibri"/>
              <a:cs typeface="Calibri"/>
              <a:sym typeface="Calibri"/>
            </a:rPr>
            <a:t>(50000 vocab size)</a:t>
          </a:r>
          <a:endParaRPr lang="en-GB" sz="1400" kern="1200"/>
        </a:p>
      </dsp:txBody>
      <dsp:txXfrm>
        <a:off x="70367" y="1011316"/>
        <a:ext cx="2443031" cy="1142414"/>
      </dsp:txXfrm>
    </dsp:sp>
    <dsp:sp modelId="{A5101BF0-C155-5B45-B9DC-4B71D83CFE22}">
      <dsp:nvSpPr>
        <dsp:cNvPr id="0" name=""/>
        <dsp:cNvSpPr/>
      </dsp:nvSpPr>
      <dsp:spPr>
        <a:xfrm>
          <a:off x="2703688" y="949514"/>
          <a:ext cx="2566635" cy="126601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Calibri"/>
              <a:ea typeface="Calibri"/>
              <a:cs typeface="Calibri"/>
              <a:sym typeface="Calibri"/>
            </a:rPr>
            <a:t>Too many circuits to implement</a:t>
          </a:r>
        </a:p>
      </dsp:txBody>
      <dsp:txXfrm>
        <a:off x="2765490" y="1011316"/>
        <a:ext cx="2443031" cy="1142414"/>
      </dsp:txXfrm>
    </dsp:sp>
    <dsp:sp modelId="{8B5801A9-EF63-454B-8EA9-A54C0A77FF1B}">
      <dsp:nvSpPr>
        <dsp:cNvPr id="0" name=""/>
        <dsp:cNvSpPr/>
      </dsp:nvSpPr>
      <dsp:spPr>
        <a:xfrm>
          <a:off x="5398811" y="949514"/>
          <a:ext cx="2566635" cy="1266018"/>
        </a:xfrm>
        <a:prstGeom prst="roundRect">
          <a:avLst/>
        </a:prstGeom>
        <a:solidFill>
          <a:schemeClr val="accent4">
            <a:hueOff val="0"/>
            <a:satOff val="0"/>
            <a:lumOff val="0"/>
            <a:alpha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Calibri"/>
              <a:ea typeface="Calibri"/>
              <a:cs typeface="Calibri"/>
              <a:sym typeface="Calibri"/>
            </a:rPr>
            <a:t>No clear quantum advantage</a:t>
          </a:r>
          <a:endParaRPr lang="en-US" sz="1800" kern="1200"/>
        </a:p>
      </dsp:txBody>
      <dsp:txXfrm>
        <a:off x="5460613" y="1011316"/>
        <a:ext cx="2443031" cy="11424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4CE3F-C85F-624E-9E33-A8E169A1447E}">
      <dsp:nvSpPr>
        <dsp:cNvPr id="0" name=""/>
        <dsp:cNvSpPr/>
      </dsp:nvSpPr>
      <dsp:spPr>
        <a:xfrm>
          <a:off x="360057" y="841659"/>
          <a:ext cx="2287564" cy="2822090"/>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BF051A-7C78-B045-80D8-12B39B4B0BB7}">
      <dsp:nvSpPr>
        <dsp:cNvPr id="0" name=""/>
        <dsp:cNvSpPr/>
      </dsp:nvSpPr>
      <dsp:spPr>
        <a:xfrm>
          <a:off x="825033" y="1712006"/>
          <a:ext cx="1357063" cy="1085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Clr>
              <a:schemeClr val="dk1"/>
            </a:buClr>
            <a:buSzPts val="2800"/>
            <a:buNone/>
          </a:pPr>
          <a:r>
            <a:rPr lang="en-US" sz="1600" kern="1200">
              <a:solidFill>
                <a:schemeClr val="dk1"/>
              </a:solidFill>
              <a:latin typeface="Calibri"/>
              <a:ea typeface="Calibri"/>
              <a:cs typeface="Calibri"/>
              <a:sym typeface="Calibri"/>
            </a:rPr>
            <a:t>Quantum transformer for Text</a:t>
          </a:r>
          <a:endParaRPr lang="en-GB" sz="1600" kern="1200"/>
        </a:p>
      </dsp:txBody>
      <dsp:txXfrm>
        <a:off x="825033" y="1712006"/>
        <a:ext cx="1357063" cy="1085963"/>
      </dsp:txXfrm>
    </dsp:sp>
    <dsp:sp modelId="{D0E08299-7F87-0C48-873D-D7E072314C84}">
      <dsp:nvSpPr>
        <dsp:cNvPr id="0" name=""/>
        <dsp:cNvSpPr/>
      </dsp:nvSpPr>
      <dsp:spPr>
        <a:xfrm>
          <a:off x="-21434" y="2379798"/>
          <a:ext cx="1966643" cy="3249773"/>
        </a:xfrm>
        <a:prstGeom prst="blockArc">
          <a:avLst>
            <a:gd name="adj1" fmla="val 0"/>
            <a:gd name="adj2" fmla="val 189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40995E-229C-AD4A-A00C-F8C6FA504087}">
      <dsp:nvSpPr>
        <dsp:cNvPr id="0" name=""/>
        <dsp:cNvSpPr/>
      </dsp:nvSpPr>
      <dsp:spPr>
        <a:xfrm>
          <a:off x="250133" y="3827911"/>
          <a:ext cx="1574315" cy="522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Clr>
              <a:schemeClr val="dk1"/>
            </a:buClr>
            <a:buSzPts val="2800"/>
            <a:buNone/>
          </a:pPr>
          <a:r>
            <a:rPr lang="en-US" sz="1600" kern="1200">
              <a:solidFill>
                <a:schemeClr val="dk1"/>
              </a:solidFill>
              <a:latin typeface="Calibri"/>
              <a:ea typeface="Calibri"/>
              <a:cs typeface="Calibri"/>
              <a:sym typeface="Calibri"/>
            </a:rPr>
            <a:t>Quantum transformer for Images</a:t>
          </a:r>
          <a:endParaRPr lang="en-GB" sz="1600" kern="1200"/>
        </a:p>
      </dsp:txBody>
      <dsp:txXfrm>
        <a:off x="250133" y="3827911"/>
        <a:ext cx="1574315" cy="5223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22E3FF-3ECA-8648-B364-D83A30650581}">
      <dsp:nvSpPr>
        <dsp:cNvPr id="0" name=""/>
        <dsp:cNvSpPr/>
      </dsp:nvSpPr>
      <dsp:spPr>
        <a:xfrm>
          <a:off x="720447" y="0"/>
          <a:ext cx="8165067" cy="3445303"/>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ACD4FF-9B5A-D74F-839D-F277B9EA6EA2}">
      <dsp:nvSpPr>
        <dsp:cNvPr id="0" name=""/>
        <dsp:cNvSpPr/>
      </dsp:nvSpPr>
      <dsp:spPr>
        <a:xfrm>
          <a:off x="1744" y="659189"/>
          <a:ext cx="3147585" cy="2126923"/>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Clr>
              <a:schemeClr val="dk1"/>
            </a:buClr>
            <a:buSzPts val="1800"/>
            <a:buFont typeface="Calibri"/>
            <a:buNone/>
          </a:pPr>
          <a:r>
            <a:rPr lang="en-US" sz="1600" kern="1200">
              <a:solidFill>
                <a:schemeClr val="dk1"/>
              </a:solidFill>
              <a:latin typeface="Calibri"/>
              <a:ea typeface="Calibri"/>
              <a:cs typeface="Calibri"/>
              <a:sym typeface="Calibri"/>
            </a:rPr>
            <a:t>Data Encoding: Patches of images are encoded into the quantum circuits with unary embedding technique, where the number of data points that can be encoded into the circuit scale linearly with the number of qubits.</a:t>
          </a:r>
          <a:endParaRPr lang="en-GB" sz="1600" kern="1200"/>
        </a:p>
      </dsp:txBody>
      <dsp:txXfrm>
        <a:off x="105572" y="763017"/>
        <a:ext cx="2939929" cy="1919267"/>
      </dsp:txXfrm>
    </dsp:sp>
    <dsp:sp modelId="{A5101BF0-C155-5B45-B9DC-4B71D83CFE22}">
      <dsp:nvSpPr>
        <dsp:cNvPr id="0" name=""/>
        <dsp:cNvSpPr/>
      </dsp:nvSpPr>
      <dsp:spPr>
        <a:xfrm>
          <a:off x="3263658" y="783613"/>
          <a:ext cx="3551097" cy="1878076"/>
        </a:xfrm>
        <a:prstGeom prst="round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lin ang="27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IN" sz="1200" kern="1200">
            <a:solidFill>
              <a:schemeClr val="dk1"/>
            </a:solidFill>
            <a:latin typeface="Calibri"/>
            <a:ea typeface="Calibri"/>
            <a:cs typeface="Calibri"/>
            <a:sym typeface="Calibri"/>
          </a:endParaRPr>
        </a:p>
        <a:p>
          <a:pPr marL="0" lvl="0" indent="0" algn="ctr" defTabSz="533400">
            <a:lnSpc>
              <a:spcPct val="90000"/>
            </a:lnSpc>
            <a:spcBef>
              <a:spcPct val="0"/>
            </a:spcBef>
            <a:spcAft>
              <a:spcPct val="35000"/>
            </a:spcAft>
            <a:buClr>
              <a:schemeClr val="dk1"/>
            </a:buClr>
            <a:buSzPts val="1800"/>
            <a:buFont typeface="Calibri"/>
            <a:buNone/>
          </a:pPr>
          <a:r>
            <a:rPr lang="en-US" sz="1600" kern="1200">
              <a:solidFill>
                <a:schemeClr val="dk1"/>
              </a:solidFill>
              <a:latin typeface="Calibri"/>
              <a:ea typeface="Calibri"/>
              <a:cs typeface="Calibri"/>
              <a:sym typeface="Calibri"/>
            </a:rPr>
            <a:t>Not Leveraging the Quantum Enough: The construction of quantum vision transformers does a literal translation from classical transformers and hence there is no clear advantage to the results.</a:t>
          </a:r>
          <a:endParaRPr lang="en-US" sz="1600" kern="1200">
            <a:latin typeface="Calibri"/>
            <a:ea typeface="Calibri"/>
            <a:cs typeface="Calibri"/>
            <a:sym typeface="Calibri"/>
          </a:endParaRPr>
        </a:p>
      </dsp:txBody>
      <dsp:txXfrm>
        <a:off x="3355338" y="875293"/>
        <a:ext cx="3367737" cy="1694716"/>
      </dsp:txXfrm>
    </dsp:sp>
    <dsp:sp modelId="{8B5801A9-EF63-454B-8EA9-A54C0A77FF1B}">
      <dsp:nvSpPr>
        <dsp:cNvPr id="0" name=""/>
        <dsp:cNvSpPr/>
      </dsp:nvSpPr>
      <dsp:spPr>
        <a:xfrm>
          <a:off x="6929084" y="814717"/>
          <a:ext cx="2675133" cy="1815867"/>
        </a:xfrm>
        <a:prstGeom prst="roundRect">
          <a:avLst/>
        </a:prstGeom>
        <a:solidFill>
          <a:schemeClr val="accent4">
            <a:hueOff val="0"/>
            <a:satOff val="0"/>
            <a:lumOff val="0"/>
            <a:alpha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dk1"/>
              </a:solidFill>
              <a:latin typeface="Calibri"/>
              <a:ea typeface="Calibri"/>
              <a:cs typeface="Calibri"/>
              <a:sym typeface="Calibri"/>
            </a:rPr>
            <a:t>Quantum Compound Transformers: The construction and working of the compound transformer is yet to be understood.</a:t>
          </a:r>
          <a:endParaRPr lang="en-US" sz="1600" kern="1200"/>
        </a:p>
      </dsp:txBody>
      <dsp:txXfrm>
        <a:off x="7017727" y="903360"/>
        <a:ext cx="2497847" cy="16385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A10BE-B546-2D45-B6A2-94D111D6D360}">
      <dsp:nvSpPr>
        <dsp:cNvPr id="0" name=""/>
        <dsp:cNvSpPr/>
      </dsp:nvSpPr>
      <dsp:spPr>
        <a:xfrm>
          <a:off x="3335" y="419"/>
          <a:ext cx="3434472" cy="2035440"/>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GB" sz="3400" kern="1200"/>
            <a:t>Scoping Phase</a:t>
          </a:r>
        </a:p>
      </dsp:txBody>
      <dsp:txXfrm>
        <a:off x="62951" y="60035"/>
        <a:ext cx="3315240" cy="1916208"/>
      </dsp:txXfrm>
    </dsp:sp>
    <dsp:sp modelId="{1F32E6FA-F1E5-4B4B-AA58-2A3C37B0AA32}">
      <dsp:nvSpPr>
        <dsp:cNvPr id="0" name=""/>
        <dsp:cNvSpPr/>
      </dsp:nvSpPr>
      <dsp:spPr>
        <a:xfrm>
          <a:off x="3335" y="2315477"/>
          <a:ext cx="1084113" cy="2035440"/>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Wingdings" pitchFamily="2" charset="2"/>
            <a:buNone/>
          </a:pPr>
          <a:r>
            <a:rPr lang="en-US" sz="1400" kern="1200"/>
            <a:t>Surveyed literature on transformer models Text</a:t>
          </a:r>
        </a:p>
      </dsp:txBody>
      <dsp:txXfrm>
        <a:off x="35088" y="2347230"/>
        <a:ext cx="1020607" cy="1971934"/>
      </dsp:txXfrm>
    </dsp:sp>
    <dsp:sp modelId="{90BD6050-7DD2-044F-B98C-6DC784E9D247}">
      <dsp:nvSpPr>
        <dsp:cNvPr id="0" name=""/>
        <dsp:cNvSpPr/>
      </dsp:nvSpPr>
      <dsp:spPr>
        <a:xfrm>
          <a:off x="1178514" y="2315477"/>
          <a:ext cx="1084113" cy="2035440"/>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Wingdings" pitchFamily="2" charset="2"/>
            <a:buNone/>
          </a:pPr>
          <a:r>
            <a:rPr lang="en-US" sz="1400" kern="1200"/>
            <a:t>Surveyed literature on transformer models Image</a:t>
          </a:r>
        </a:p>
      </dsp:txBody>
      <dsp:txXfrm>
        <a:off x="1210267" y="2347230"/>
        <a:ext cx="1020607" cy="1971934"/>
      </dsp:txXfrm>
    </dsp:sp>
    <dsp:sp modelId="{F7DBAE6C-5830-9642-AD93-AFCAE321F121}">
      <dsp:nvSpPr>
        <dsp:cNvPr id="0" name=""/>
        <dsp:cNvSpPr/>
      </dsp:nvSpPr>
      <dsp:spPr>
        <a:xfrm>
          <a:off x="2353694" y="2315477"/>
          <a:ext cx="1084113" cy="2035440"/>
        </a:xfrm>
        <a:prstGeom prst="roundRect">
          <a:avLst>
            <a:gd name="adj" fmla="val 10000"/>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Clr>
              <a:schemeClr val="dk1"/>
            </a:buClr>
            <a:buSzPts val="2800"/>
            <a:buFont typeface="Wingdings" pitchFamily="2" charset="2"/>
            <a:buNone/>
          </a:pPr>
          <a:r>
            <a:rPr lang="en-US" sz="1400" kern="1200"/>
            <a:t>Tested code from</a:t>
          </a:r>
          <a:r>
            <a:rPr lang="en-US" sz="1400" kern="1200">
              <a:latin typeface="Calibri Light" panose="020F0302020204030204"/>
            </a:rPr>
            <a:t> </a:t>
          </a:r>
          <a:r>
            <a:rPr lang="en-US" sz="1400" kern="1200"/>
            <a:t> repositories to obtain an understanding of classical and quantum transformer models.</a:t>
          </a:r>
          <a:endParaRPr lang="en-GB" sz="1400" kern="1200"/>
        </a:p>
      </dsp:txBody>
      <dsp:txXfrm>
        <a:off x="2385447" y="2347230"/>
        <a:ext cx="1020607" cy="1971934"/>
      </dsp:txXfrm>
    </dsp:sp>
    <dsp:sp modelId="{7A94CA62-DF70-5B44-B447-4700745C9A39}">
      <dsp:nvSpPr>
        <dsp:cNvPr id="0" name=""/>
        <dsp:cNvSpPr/>
      </dsp:nvSpPr>
      <dsp:spPr>
        <a:xfrm>
          <a:off x="3619938" y="419"/>
          <a:ext cx="3434472" cy="2035440"/>
        </a:xfrm>
        <a:prstGeom prst="roundRect">
          <a:avLst>
            <a:gd name="adj" fmla="val 10000"/>
          </a:avLst>
        </a:prstGeom>
        <a:solidFill>
          <a:srgbClr val="4549A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Clr>
              <a:schemeClr val="dk1"/>
            </a:buClr>
            <a:buSzPts val="2800"/>
            <a:buFont typeface="Wingdings" pitchFamily="2" charset="2"/>
            <a:buNone/>
          </a:pPr>
          <a:r>
            <a:rPr lang="en-GB" sz="3400" kern="1200"/>
            <a:t>Coding/Research Phase</a:t>
          </a:r>
        </a:p>
      </dsp:txBody>
      <dsp:txXfrm>
        <a:off x="3679554" y="60035"/>
        <a:ext cx="3315240" cy="1916208"/>
      </dsp:txXfrm>
    </dsp:sp>
    <dsp:sp modelId="{D630BD17-07F2-8143-9390-017A2BC69369}">
      <dsp:nvSpPr>
        <dsp:cNvPr id="0" name=""/>
        <dsp:cNvSpPr/>
      </dsp:nvSpPr>
      <dsp:spPr>
        <a:xfrm>
          <a:off x="3619938" y="2315477"/>
          <a:ext cx="1084113" cy="2035440"/>
        </a:xfrm>
        <a:prstGeom prst="roundRect">
          <a:avLst>
            <a:gd name="adj" fmla="val 10000"/>
          </a:avLst>
        </a:prstGeom>
        <a:solidFill>
          <a:srgbClr val="4549A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Clr>
              <a:schemeClr val="dk1"/>
            </a:buClr>
            <a:buSzPts val="2800"/>
            <a:buFont typeface="Wingdings" pitchFamily="2" charset="2"/>
            <a:buNone/>
          </a:pPr>
          <a:r>
            <a:rPr lang="en-US" sz="1400" kern="1200"/>
            <a:t>Start Writing the Survey Paper</a:t>
          </a:r>
          <a:endParaRPr lang="en-GB" sz="1400" kern="1200"/>
        </a:p>
      </dsp:txBody>
      <dsp:txXfrm>
        <a:off x="3651691" y="2347230"/>
        <a:ext cx="1020607" cy="1971934"/>
      </dsp:txXfrm>
    </dsp:sp>
    <dsp:sp modelId="{275050B7-FA30-3844-A7F8-13BD687CD1F7}">
      <dsp:nvSpPr>
        <dsp:cNvPr id="0" name=""/>
        <dsp:cNvSpPr/>
      </dsp:nvSpPr>
      <dsp:spPr>
        <a:xfrm>
          <a:off x="4795118" y="2315477"/>
          <a:ext cx="1084113" cy="2035440"/>
        </a:xfrm>
        <a:prstGeom prst="roundRect">
          <a:avLst>
            <a:gd name="adj" fmla="val 10000"/>
          </a:avLst>
        </a:prstGeom>
        <a:solidFill>
          <a:srgbClr val="4549A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Clr>
              <a:schemeClr val="dk1"/>
            </a:buClr>
            <a:buSzPts val="2800"/>
            <a:buFont typeface="Wingdings" pitchFamily="2" charset="2"/>
            <a:buNone/>
          </a:pPr>
          <a:r>
            <a:rPr lang="en-US" sz="1400" kern="1200"/>
            <a:t>To propose and implement an extension.</a:t>
          </a:r>
          <a:endParaRPr lang="en-GB" sz="1400" kern="1200"/>
        </a:p>
      </dsp:txBody>
      <dsp:txXfrm>
        <a:off x="4826871" y="2347230"/>
        <a:ext cx="1020607" cy="1971934"/>
      </dsp:txXfrm>
    </dsp:sp>
    <dsp:sp modelId="{430A7638-0A42-8E4C-BDA8-DA3968FA6BE4}">
      <dsp:nvSpPr>
        <dsp:cNvPr id="0" name=""/>
        <dsp:cNvSpPr/>
      </dsp:nvSpPr>
      <dsp:spPr>
        <a:xfrm>
          <a:off x="5970297" y="2315477"/>
          <a:ext cx="1084113" cy="2035440"/>
        </a:xfrm>
        <a:prstGeom prst="roundRect">
          <a:avLst>
            <a:gd name="adj" fmla="val 10000"/>
          </a:avLst>
        </a:prstGeom>
        <a:solidFill>
          <a:srgbClr val="4549A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Clr>
              <a:schemeClr val="dk1"/>
            </a:buClr>
            <a:buSzPts val="2800"/>
            <a:buFont typeface="Wingdings" pitchFamily="2" charset="2"/>
            <a:buNone/>
          </a:pPr>
          <a:r>
            <a:rPr lang="en-US" sz="1400" kern="1200"/>
            <a:t>Found and assembled required code such as converting parameterized circuits to </a:t>
          </a:r>
          <a:r>
            <a:rPr lang="en-US" sz="1400" kern="1200" err="1"/>
            <a:t>PyTorch</a:t>
          </a:r>
          <a:r>
            <a:rPr lang="en-US" sz="1400" kern="1200"/>
            <a:t> Tensor.</a:t>
          </a:r>
          <a:endParaRPr lang="en-GB" sz="1400" kern="1200"/>
        </a:p>
      </dsp:txBody>
      <dsp:txXfrm>
        <a:off x="6002050" y="2347230"/>
        <a:ext cx="1020607" cy="1971934"/>
      </dsp:txXfrm>
    </dsp:sp>
    <dsp:sp modelId="{9B852E33-FC10-974F-9DD0-CBDF0D8701D0}">
      <dsp:nvSpPr>
        <dsp:cNvPr id="0" name=""/>
        <dsp:cNvSpPr/>
      </dsp:nvSpPr>
      <dsp:spPr>
        <a:xfrm>
          <a:off x="7236542" y="419"/>
          <a:ext cx="3434472" cy="2035440"/>
        </a:xfrm>
        <a:prstGeom prst="roundRect">
          <a:avLst>
            <a:gd name="adj" fmla="val 1000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Clr>
              <a:schemeClr val="dk1"/>
            </a:buClr>
            <a:buSzPts val="2800"/>
            <a:buFont typeface="Wingdings" pitchFamily="2" charset="2"/>
            <a:buNone/>
          </a:pPr>
          <a:r>
            <a:rPr lang="en-GB" sz="3400" kern="1200"/>
            <a:t>Experimental Phase</a:t>
          </a:r>
        </a:p>
      </dsp:txBody>
      <dsp:txXfrm>
        <a:off x="7296158" y="60035"/>
        <a:ext cx="3315240" cy="1916208"/>
      </dsp:txXfrm>
    </dsp:sp>
    <dsp:sp modelId="{B0F4C4BE-06DD-7B4F-A347-73C78BCEB245}">
      <dsp:nvSpPr>
        <dsp:cNvPr id="0" name=""/>
        <dsp:cNvSpPr/>
      </dsp:nvSpPr>
      <dsp:spPr>
        <a:xfrm>
          <a:off x="7236542" y="2315477"/>
          <a:ext cx="1084113" cy="2035440"/>
        </a:xfrm>
        <a:prstGeom prst="roundRect">
          <a:avLst>
            <a:gd name="adj" fmla="val 1000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Clr>
              <a:schemeClr val="dk1"/>
            </a:buClr>
            <a:buSzPts val="2800"/>
            <a:buFont typeface="Wingdings" pitchFamily="2" charset="2"/>
            <a:buNone/>
          </a:pPr>
          <a:r>
            <a:rPr lang="en-US" sz="1400" kern="1200">
              <a:solidFill>
                <a:schemeClr val="bg1"/>
              </a:solidFill>
              <a:latin typeface="Calibri"/>
              <a:ea typeface="Calibri"/>
              <a:cs typeface="Calibri"/>
              <a:sym typeface="Calibri"/>
            </a:rPr>
            <a:t>To </a:t>
          </a:r>
          <a:r>
            <a:rPr lang="en-US" sz="1400" kern="1200">
              <a:solidFill>
                <a:schemeClr val="bg1"/>
              </a:solidFill>
            </a:rPr>
            <a:t>do </a:t>
          </a:r>
          <a:r>
            <a:rPr lang="en-US" sz="1400" kern="1200">
              <a:solidFill>
                <a:schemeClr val="bg1"/>
              </a:solidFill>
              <a:latin typeface="Calibri"/>
              <a:ea typeface="Calibri"/>
              <a:cs typeface="Calibri"/>
              <a:sym typeface="Calibri"/>
            </a:rPr>
            <a:t>experimental analysis.</a:t>
          </a:r>
          <a:endParaRPr lang="en-GB" sz="1400" kern="1200">
            <a:solidFill>
              <a:schemeClr val="bg1"/>
            </a:solidFill>
          </a:endParaRPr>
        </a:p>
      </dsp:txBody>
      <dsp:txXfrm>
        <a:off x="7268295" y="2347230"/>
        <a:ext cx="1020607" cy="1971934"/>
      </dsp:txXfrm>
    </dsp:sp>
    <dsp:sp modelId="{EC9D2615-51FA-BF42-B69A-5457EEF14EE9}">
      <dsp:nvSpPr>
        <dsp:cNvPr id="0" name=""/>
        <dsp:cNvSpPr/>
      </dsp:nvSpPr>
      <dsp:spPr>
        <a:xfrm>
          <a:off x="8411721" y="2315477"/>
          <a:ext cx="1084113" cy="2035440"/>
        </a:xfrm>
        <a:prstGeom prst="roundRect">
          <a:avLst>
            <a:gd name="adj" fmla="val 1000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Clr>
              <a:schemeClr val="dk1"/>
            </a:buClr>
            <a:buSzPts val="2800"/>
            <a:buFont typeface="Wingdings" pitchFamily="2" charset="2"/>
            <a:buNone/>
          </a:pPr>
          <a:r>
            <a:rPr lang="en-US" sz="1400" kern="1200">
              <a:solidFill>
                <a:schemeClr val="bg1"/>
              </a:solidFill>
              <a:latin typeface="Calibri"/>
              <a:ea typeface="Calibri"/>
              <a:cs typeface="Calibri"/>
              <a:sym typeface="Calibri"/>
            </a:rPr>
            <a:t> To validate the proposed implementation</a:t>
          </a:r>
          <a:endParaRPr lang="en-GB" sz="1400" kern="1200">
            <a:solidFill>
              <a:schemeClr val="bg1"/>
            </a:solidFill>
          </a:endParaRPr>
        </a:p>
      </dsp:txBody>
      <dsp:txXfrm>
        <a:off x="8443474" y="2347230"/>
        <a:ext cx="1020607" cy="1971934"/>
      </dsp:txXfrm>
    </dsp:sp>
    <dsp:sp modelId="{BDB23E50-C469-754A-BB69-D34C40841ED3}">
      <dsp:nvSpPr>
        <dsp:cNvPr id="0" name=""/>
        <dsp:cNvSpPr/>
      </dsp:nvSpPr>
      <dsp:spPr>
        <a:xfrm>
          <a:off x="9586900" y="2315477"/>
          <a:ext cx="1084113" cy="2035440"/>
        </a:xfrm>
        <a:prstGeom prst="roundRect">
          <a:avLst>
            <a:gd name="adj" fmla="val 1000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Clr>
              <a:schemeClr val="dk1"/>
            </a:buClr>
            <a:buSzPts val="2800"/>
            <a:buFont typeface="Wingdings" pitchFamily="2" charset="2"/>
            <a:buNone/>
          </a:pPr>
          <a:r>
            <a:rPr lang="en-US" sz="1400" kern="1200">
              <a:solidFill>
                <a:schemeClr val="bg1"/>
              </a:solidFill>
              <a:latin typeface="Calibri"/>
              <a:ea typeface="Calibri"/>
              <a:cs typeface="Calibri"/>
              <a:sym typeface="Calibri"/>
            </a:rPr>
            <a:t>To do a comparative study</a:t>
          </a:r>
          <a:endParaRPr lang="en-GB" sz="1400" kern="1200">
            <a:solidFill>
              <a:schemeClr val="bg1"/>
            </a:solidFill>
          </a:endParaRPr>
        </a:p>
      </dsp:txBody>
      <dsp:txXfrm>
        <a:off x="9618653" y="2347230"/>
        <a:ext cx="1020607" cy="197193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US"/>
              <a:t>(Hypothesis is once we have a good Quantum transformer we can apply to anything)</a:t>
            </a:r>
            <a:endParaRPr/>
          </a:p>
          <a:p>
            <a:pPr marL="0" lvl="0" indent="0" algn="l" rtl="0">
              <a:spcBef>
                <a:spcPts val="0"/>
              </a:spcBef>
              <a:spcAft>
                <a:spcPts val="0"/>
              </a:spcAft>
              <a:buNone/>
            </a:pPr>
            <a:endParaRPr/>
          </a:p>
        </p:txBody>
      </p:sp>
      <p:sp>
        <p:nvSpPr>
          <p:cNvPr id="109" name="Google Shape;10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37749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42610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1023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20902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73707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37520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675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86555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45645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99395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40754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8679133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i-chi-chen-319187182" TargetMode="External"/><Relationship Id="rId3" Type="http://schemas.openxmlformats.org/officeDocument/2006/relationships/image" Target="../media/image1.png"/><Relationship Id="rId7" Type="http://schemas.openxmlformats.org/officeDocument/2006/relationships/hyperlink" Target="https://in.linkedin.com/in/harshdeepsingh3"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linkedin.com/in/brian-quanz" TargetMode="External"/><Relationship Id="rId5" Type="http://schemas.openxmlformats.org/officeDocument/2006/relationships/hyperlink" Target="https://in.linkedin.com/in/kavitha-yogaraj-b257aa30" TargetMode="External"/><Relationship Id="rId10" Type="http://schemas.openxmlformats.org/officeDocument/2006/relationships/hyperlink" Target="https://github.com/qiskit-advocate/qamp-spring-23/issues/31" TargetMode="External"/><Relationship Id="rId4" Type="http://schemas.openxmlformats.org/officeDocument/2006/relationships/image" Target="../media/image2.jpeg"/><Relationship Id="rId9" Type="http://schemas.openxmlformats.org/officeDocument/2006/relationships/hyperlink" Target="https://in.linkedin.com/in/anu-vadali-15597221b"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28.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osti.gov/servlets/purl/1842795" TargetMode="External"/><Relationship Id="rId3" Type="http://schemas.openxmlformats.org/officeDocument/2006/relationships/hyperlink" Target="https://www.nature.com/articles/s41598-021-93471-7" TargetMode="External"/><Relationship Id="rId7" Type="http://schemas.openxmlformats.org/officeDocument/2006/relationships/hyperlink" Target="https://arxiv.org/abs/1912.1105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arxiv.org/abs/2205.05625" TargetMode="External"/><Relationship Id="rId5" Type="http://schemas.openxmlformats.org/officeDocument/2006/relationships/hyperlink" Target="https://arxiv.org/pdf/2205.05625.pdf" TargetMode="External"/><Relationship Id="rId4" Type="http://schemas.openxmlformats.org/officeDocument/2006/relationships/hyperlink" Target="https://arxiv.org/abs/2209.08167" TargetMode="External"/><Relationship Id="rId9" Type="http://schemas.openxmlformats.org/officeDocument/2006/relationships/hyperlink" Target="https://arxiv.org/abs/2302.0324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arxiv.org/abs/2209.08167"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arxiv.org/abs/2209.08167"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arxiv.org/abs/2011.04446"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8.xml"/><Relationship Id="rId16" Type="http://schemas.openxmlformats.org/officeDocument/2006/relationships/image" Target="../media/image23.png"/><Relationship Id="rId20" Type="http://schemas.openxmlformats.org/officeDocument/2006/relationships/hyperlink" Target="https://arxiv.org/abs/2205.05625" TargetMode="Externa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9.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3"/>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89" name="Google Shape;89;p13" descr="A picture containing text, clipart&#10;&#10;Description automatically generated"/>
          <p:cNvPicPr preferRelativeResize="0"/>
          <p:nvPr/>
        </p:nvPicPr>
        <p:blipFill rotWithShape="1">
          <a:blip r:embed="rId3">
            <a:alphaModFix/>
          </a:blip>
          <a:srcRect/>
          <a:stretch/>
        </p:blipFill>
        <p:spPr>
          <a:xfrm>
            <a:off x="10424160" y="0"/>
            <a:ext cx="1767840" cy="598346"/>
          </a:xfrm>
          <a:prstGeom prst="rect">
            <a:avLst/>
          </a:prstGeom>
          <a:noFill/>
          <a:ln>
            <a:noFill/>
          </a:ln>
        </p:spPr>
      </p:pic>
      <p:grpSp>
        <p:nvGrpSpPr>
          <p:cNvPr id="90" name="Google Shape;90;p13"/>
          <p:cNvGrpSpPr/>
          <p:nvPr/>
        </p:nvGrpSpPr>
        <p:grpSpPr>
          <a:xfrm>
            <a:off x="0" y="3296011"/>
            <a:ext cx="12192000" cy="3561989"/>
            <a:chOff x="0" y="3296011"/>
            <a:chExt cx="12192000" cy="3561989"/>
          </a:xfrm>
        </p:grpSpPr>
        <p:grpSp>
          <p:nvGrpSpPr>
            <p:cNvPr id="91" name="Google Shape;91;p13"/>
            <p:cNvGrpSpPr/>
            <p:nvPr/>
          </p:nvGrpSpPr>
          <p:grpSpPr>
            <a:xfrm>
              <a:off x="0" y="3681702"/>
              <a:ext cx="12192000" cy="3176298"/>
              <a:chOff x="0" y="3681702"/>
              <a:chExt cx="12192000" cy="3176298"/>
            </a:xfrm>
          </p:grpSpPr>
          <p:sp>
            <p:nvSpPr>
              <p:cNvPr id="92" name="Google Shape;92;p13"/>
              <p:cNvSpPr/>
              <p:nvPr/>
            </p:nvSpPr>
            <p:spPr>
              <a:xfrm>
                <a:off x="0" y="3681702"/>
                <a:ext cx="12192000" cy="3176298"/>
              </a:xfrm>
              <a:custGeom>
                <a:avLst/>
                <a:gdLst/>
                <a:ahLst/>
                <a:cxnLst/>
                <a:rect l="l" t="t" r="r" b="b"/>
                <a:pathLst>
                  <a:path w="12192000" h="3176298" extrusionOk="0">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 name="Google Shape;93;p13"/>
              <p:cNvSpPr/>
              <p:nvPr/>
            </p:nvSpPr>
            <p:spPr>
              <a:xfrm>
                <a:off x="0" y="3681702"/>
                <a:ext cx="12192000" cy="3176298"/>
              </a:xfrm>
              <a:custGeom>
                <a:avLst/>
                <a:gdLst/>
                <a:ahLst/>
                <a:cxnLst/>
                <a:rect l="l" t="t" r="r" b="b"/>
                <a:pathLst>
                  <a:path w="12192000" h="3176298" extrusionOk="0">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lt1">
                  <a:alpha val="1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94" name="Google Shape;94;p13"/>
            <p:cNvGrpSpPr/>
            <p:nvPr/>
          </p:nvGrpSpPr>
          <p:grpSpPr>
            <a:xfrm>
              <a:off x="544" y="3296011"/>
              <a:ext cx="12191456" cy="2849975"/>
              <a:chOff x="544" y="3296011"/>
              <a:chExt cx="12191456" cy="2849975"/>
            </a:xfrm>
          </p:grpSpPr>
          <p:sp>
            <p:nvSpPr>
              <p:cNvPr id="95" name="Google Shape;95;p13"/>
              <p:cNvSpPr/>
              <p:nvPr/>
            </p:nvSpPr>
            <p:spPr>
              <a:xfrm>
                <a:off x="544" y="3296011"/>
                <a:ext cx="12191456" cy="2849975"/>
              </a:xfrm>
              <a:custGeom>
                <a:avLst/>
                <a:gdLst/>
                <a:ahLst/>
                <a:cxnLst/>
                <a:rect l="l" t="t" r="r" b="b"/>
                <a:pathLst>
                  <a:path w="6095524" h="1424940" extrusionOk="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3"/>
              <p:cNvSpPr/>
              <p:nvPr/>
            </p:nvSpPr>
            <p:spPr>
              <a:xfrm>
                <a:off x="544" y="3296011"/>
                <a:ext cx="12191456" cy="2849975"/>
              </a:xfrm>
              <a:custGeom>
                <a:avLst/>
                <a:gdLst/>
                <a:ahLst/>
                <a:cxnLst/>
                <a:rect l="l" t="t" r="r" b="b"/>
                <a:pathLst>
                  <a:path w="6095524" h="1424940" extrusionOk="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rotWithShape="1">
                <a:blip r:embed="rId4">
                  <a:alphaModFix amt="57000"/>
                </a:blip>
                <a:tile tx="0" ty="0" sx="100000" sy="10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sp>
        <p:nvSpPr>
          <p:cNvPr id="97" name="Google Shape;97;p13"/>
          <p:cNvSpPr txBox="1">
            <a:spLocks noGrp="1"/>
          </p:cNvSpPr>
          <p:nvPr>
            <p:ph type="ctrTitle"/>
          </p:nvPr>
        </p:nvSpPr>
        <p:spPr>
          <a:xfrm>
            <a:off x="838199" y="293215"/>
            <a:ext cx="7051767" cy="903194"/>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sz="6600" u="sng">
                <a:solidFill>
                  <a:schemeClr val="lt1"/>
                </a:solidFill>
                <a:latin typeface="Calibri"/>
                <a:ea typeface="Calibri"/>
                <a:cs typeface="Calibri"/>
                <a:sym typeface="Calibri"/>
              </a:rPr>
              <a:t>Quantum GPT Model</a:t>
            </a:r>
            <a:endParaRPr/>
          </a:p>
        </p:txBody>
      </p:sp>
      <p:sp>
        <p:nvSpPr>
          <p:cNvPr id="98" name="Google Shape;98;p13"/>
          <p:cNvSpPr txBox="1">
            <a:spLocks noGrp="1"/>
          </p:cNvSpPr>
          <p:nvPr>
            <p:ph type="subTitle" idx="1"/>
          </p:nvPr>
        </p:nvSpPr>
        <p:spPr>
          <a:xfrm>
            <a:off x="6792686" y="1324482"/>
            <a:ext cx="2325188" cy="394536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3200"/>
              <a:buNone/>
            </a:pPr>
            <a:r>
              <a:rPr lang="en-US" sz="3200" b="1" u="sng">
                <a:solidFill>
                  <a:schemeClr val="lt1"/>
                </a:solidFill>
                <a:latin typeface="Calibri"/>
                <a:ea typeface="Calibri"/>
                <a:cs typeface="Calibri"/>
                <a:sym typeface="Calibri"/>
              </a:rPr>
              <a:t>Mentors:</a:t>
            </a:r>
            <a:endParaRPr/>
          </a:p>
          <a:p>
            <a:pPr marL="0" lvl="0" indent="0" algn="l" rtl="0">
              <a:lnSpc>
                <a:spcPct val="90000"/>
              </a:lnSpc>
              <a:spcBef>
                <a:spcPts val="1000"/>
              </a:spcBef>
              <a:spcAft>
                <a:spcPts val="0"/>
              </a:spcAft>
              <a:buClr>
                <a:schemeClr val="lt1"/>
              </a:buClr>
              <a:buSzPts val="2400"/>
              <a:buNone/>
            </a:pPr>
            <a:r>
              <a:rPr lang="en-US" u="sng">
                <a:solidFill>
                  <a:schemeClr val="hlink"/>
                </a:solidFill>
                <a:latin typeface="Calibri"/>
                <a:ea typeface="Calibri"/>
                <a:cs typeface="Calibri"/>
                <a:sym typeface="Calibri"/>
                <a:hlinkClick r:id="rId5"/>
              </a:rPr>
              <a:t>Kavitha Yogaraj</a:t>
            </a:r>
            <a:endParaRPr u="sng">
              <a:solidFill>
                <a:schemeClr val="lt1"/>
              </a:solidFill>
              <a:latin typeface="Calibri"/>
              <a:ea typeface="Calibri"/>
              <a:cs typeface="Calibri"/>
              <a:sym typeface="Calibri"/>
            </a:endParaRPr>
          </a:p>
          <a:p>
            <a:pPr marL="0" lvl="0" indent="0" algn="l" rtl="0">
              <a:lnSpc>
                <a:spcPct val="90000"/>
              </a:lnSpc>
              <a:spcBef>
                <a:spcPts val="1000"/>
              </a:spcBef>
              <a:spcAft>
                <a:spcPts val="0"/>
              </a:spcAft>
              <a:buClr>
                <a:schemeClr val="lt1"/>
              </a:buClr>
              <a:buSzPts val="2400"/>
              <a:buNone/>
            </a:pPr>
            <a:r>
              <a:rPr lang="en-US" u="sng">
                <a:solidFill>
                  <a:schemeClr val="hlink"/>
                </a:solidFill>
                <a:hlinkClick r:id="rId6"/>
              </a:rPr>
              <a:t>Dr. Brian Quanz</a:t>
            </a:r>
            <a:endParaRPr u="sng">
              <a:solidFill>
                <a:schemeClr val="lt1"/>
              </a:solidFill>
              <a:latin typeface="Calibri"/>
              <a:ea typeface="Calibri"/>
              <a:cs typeface="Calibri"/>
              <a:sym typeface="Calibri"/>
            </a:endParaRPr>
          </a:p>
          <a:p>
            <a:pPr marL="0" lvl="0" indent="0" algn="l" rtl="0">
              <a:lnSpc>
                <a:spcPct val="90000"/>
              </a:lnSpc>
              <a:spcBef>
                <a:spcPts val="1000"/>
              </a:spcBef>
              <a:spcAft>
                <a:spcPts val="0"/>
              </a:spcAft>
              <a:buClr>
                <a:schemeClr val="lt1"/>
              </a:buClr>
              <a:buSzPts val="3200"/>
              <a:buNone/>
            </a:pPr>
            <a:r>
              <a:rPr lang="en-US" sz="3200" b="1" u="sng">
                <a:solidFill>
                  <a:schemeClr val="lt1"/>
                </a:solidFill>
                <a:latin typeface="Calibri"/>
                <a:ea typeface="Calibri"/>
                <a:cs typeface="Calibri"/>
                <a:sym typeface="Calibri"/>
              </a:rPr>
              <a:t>Mentees:</a:t>
            </a:r>
            <a:endParaRPr sz="3200" b="1" u="sng">
              <a:solidFill>
                <a:schemeClr val="lt1"/>
              </a:solidFill>
              <a:latin typeface="Calibri"/>
              <a:ea typeface="Calibri"/>
              <a:cs typeface="Calibri"/>
              <a:sym typeface="Calibri"/>
            </a:endParaRPr>
          </a:p>
          <a:p>
            <a:pPr marL="0" lvl="0" indent="0" algn="l" rtl="0">
              <a:lnSpc>
                <a:spcPct val="90000"/>
              </a:lnSpc>
              <a:spcBef>
                <a:spcPts val="1000"/>
              </a:spcBef>
              <a:spcAft>
                <a:spcPts val="0"/>
              </a:spcAft>
              <a:buClr>
                <a:schemeClr val="lt1"/>
              </a:buClr>
              <a:buSzPts val="2400"/>
              <a:buNone/>
            </a:pPr>
            <a:r>
              <a:rPr lang="en-US" u="sng">
                <a:solidFill>
                  <a:schemeClr val="hlink"/>
                </a:solidFill>
                <a:latin typeface="Calibri"/>
                <a:ea typeface="Calibri"/>
                <a:cs typeface="Calibri"/>
                <a:sym typeface="Calibri"/>
                <a:hlinkClick r:id="rId7"/>
              </a:rPr>
              <a:t>Harshdeep Singh</a:t>
            </a:r>
            <a:endParaRPr u="sng">
              <a:solidFill>
                <a:schemeClr val="lt1"/>
              </a:solidFill>
              <a:latin typeface="Calibri"/>
              <a:ea typeface="Calibri"/>
              <a:cs typeface="Calibri"/>
              <a:sym typeface="Calibri"/>
            </a:endParaRPr>
          </a:p>
          <a:p>
            <a:pPr marL="0" lvl="0" indent="0" algn="l" rtl="0">
              <a:lnSpc>
                <a:spcPct val="90000"/>
              </a:lnSpc>
              <a:spcBef>
                <a:spcPts val="1000"/>
              </a:spcBef>
              <a:spcAft>
                <a:spcPts val="0"/>
              </a:spcAft>
              <a:buClr>
                <a:schemeClr val="lt1"/>
              </a:buClr>
              <a:buSzPts val="2400"/>
              <a:buNone/>
            </a:pPr>
            <a:r>
              <a:rPr lang="en-US" u="sng">
                <a:solidFill>
                  <a:schemeClr val="hlink"/>
                </a:solidFill>
                <a:latin typeface="Calibri"/>
                <a:ea typeface="Calibri"/>
                <a:cs typeface="Calibri"/>
                <a:sym typeface="Calibri"/>
                <a:hlinkClick r:id="rId8"/>
              </a:rPr>
              <a:t>I-Chi Chen</a:t>
            </a:r>
            <a:endParaRPr u="sng">
              <a:solidFill>
                <a:schemeClr val="lt1"/>
              </a:solidFill>
              <a:latin typeface="Calibri"/>
              <a:ea typeface="Calibri"/>
              <a:cs typeface="Calibri"/>
              <a:sym typeface="Calibri"/>
            </a:endParaRPr>
          </a:p>
          <a:p>
            <a:pPr marL="0" lvl="0" indent="0" algn="l" rtl="0">
              <a:lnSpc>
                <a:spcPct val="90000"/>
              </a:lnSpc>
              <a:spcBef>
                <a:spcPts val="1000"/>
              </a:spcBef>
              <a:spcAft>
                <a:spcPts val="0"/>
              </a:spcAft>
              <a:buClr>
                <a:schemeClr val="lt1"/>
              </a:buClr>
              <a:buSzPts val="2400"/>
              <a:buNone/>
            </a:pPr>
            <a:r>
              <a:rPr lang="en-US" u="sng">
                <a:solidFill>
                  <a:schemeClr val="hlink"/>
                </a:solidFill>
                <a:latin typeface="Calibri"/>
                <a:ea typeface="Calibri"/>
                <a:cs typeface="Calibri"/>
                <a:sym typeface="Calibri"/>
                <a:hlinkClick r:id="rId9"/>
              </a:rPr>
              <a:t>Anu Vadali</a:t>
            </a:r>
            <a:endParaRPr u="sng">
              <a:solidFill>
                <a:schemeClr val="lt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3200"/>
              <a:buNone/>
            </a:pPr>
            <a:endParaRPr sz="3200" u="sng">
              <a:solidFill>
                <a:schemeClr val="lt1"/>
              </a:solidFill>
              <a:latin typeface="Calibri"/>
              <a:ea typeface="Calibri"/>
              <a:cs typeface="Calibri"/>
              <a:sym typeface="Calibri"/>
            </a:endParaRPr>
          </a:p>
        </p:txBody>
      </p:sp>
      <p:sp>
        <p:nvSpPr>
          <p:cNvPr id="99" name="Google Shape;99;p13"/>
          <p:cNvSpPr txBox="1"/>
          <p:nvPr/>
        </p:nvSpPr>
        <p:spPr>
          <a:xfrm>
            <a:off x="838198" y="1324482"/>
            <a:ext cx="5196842" cy="216982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b="0" i="0" u="sng" strike="noStrike" cap="none">
                <a:solidFill>
                  <a:schemeClr val="lt1"/>
                </a:solidFill>
                <a:latin typeface="Calibri"/>
                <a:ea typeface="Calibri"/>
                <a:cs typeface="Calibri"/>
                <a:sym typeface="Calibri"/>
              </a:rPr>
              <a:t># qgpt-issue-31 #</a:t>
            </a:r>
            <a:endParaRPr/>
          </a:p>
          <a:p>
            <a:pPr marL="0" marR="0" lvl="0" indent="0" algn="just" rtl="0">
              <a:spcBef>
                <a:spcPts val="600"/>
              </a:spcBef>
              <a:spcAft>
                <a:spcPts val="0"/>
              </a:spcAft>
              <a:buNone/>
            </a:pPr>
            <a:r>
              <a:rPr lang="en-US" sz="2400" b="0" i="0" u="none" strike="noStrike" cap="none">
                <a:solidFill>
                  <a:schemeClr val="lt1"/>
                </a:solidFill>
                <a:latin typeface="Calibri"/>
                <a:ea typeface="Calibri"/>
                <a:cs typeface="Calibri"/>
                <a:sym typeface="Calibri"/>
              </a:rPr>
              <a:t>Hybrid Algorithm to Explore Properties of GPT in Quantum Transformer Models.</a:t>
            </a:r>
            <a:endParaRPr/>
          </a:p>
          <a:p>
            <a:pPr marL="0" marR="0" lvl="0" indent="0" algn="just" rtl="0">
              <a:spcBef>
                <a:spcPts val="600"/>
              </a:spcBef>
              <a:spcAft>
                <a:spcPts val="0"/>
              </a:spcAft>
              <a:buNone/>
            </a:pPr>
            <a:endParaRPr sz="2400" b="0" i="0" u="none" strike="noStrike" cap="none">
              <a:solidFill>
                <a:schemeClr val="lt1"/>
              </a:solidFill>
              <a:latin typeface="Calibri"/>
              <a:ea typeface="Calibri"/>
              <a:cs typeface="Calibri"/>
              <a:sym typeface="Calibri"/>
            </a:endParaRPr>
          </a:p>
          <a:p>
            <a:pPr marL="0" marR="0" lvl="0" indent="0" algn="just" rtl="0">
              <a:spcBef>
                <a:spcPts val="600"/>
              </a:spcBef>
              <a:spcAft>
                <a:spcPts val="0"/>
              </a:spcAft>
              <a:buNone/>
            </a:pPr>
            <a:r>
              <a:rPr lang="en-US" sz="2400" b="0" i="0" u="sng" strike="noStrike" cap="none">
                <a:solidFill>
                  <a:schemeClr val="hlink"/>
                </a:solidFill>
                <a:latin typeface="Calibri"/>
                <a:ea typeface="Calibri"/>
                <a:cs typeface="Calibri"/>
                <a:sym typeface="Calibri"/>
                <a:hlinkClick r:id="rId10"/>
              </a:rPr>
              <a:t>GitHub Link</a:t>
            </a:r>
            <a:endParaRPr sz="24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2"/>
          <p:cNvSpPr txBox="1">
            <a:spLocks noGrp="1"/>
          </p:cNvSpPr>
          <p:nvPr>
            <p:ph type="title"/>
          </p:nvPr>
        </p:nvSpPr>
        <p:spPr>
          <a:xfrm>
            <a:off x="2043113" y="0"/>
            <a:ext cx="6767512" cy="104510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u="sng"/>
              <a:t>Plan</a:t>
            </a:r>
            <a:endParaRPr/>
          </a:p>
        </p:txBody>
      </p:sp>
      <p:sp>
        <p:nvSpPr>
          <p:cNvPr id="212" name="Google Shape;212;p2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lvl="0" indent="-457200" algn="just" rtl="0">
              <a:lnSpc>
                <a:spcPct val="90000"/>
              </a:lnSpc>
              <a:spcBef>
                <a:spcPts val="0"/>
              </a:spcBef>
              <a:spcAft>
                <a:spcPts val="0"/>
              </a:spcAft>
              <a:buClr>
                <a:schemeClr val="dk1"/>
              </a:buClr>
              <a:buSzPts val="2800"/>
              <a:buFont typeface="Wingdings" pitchFamily="2" charset="2"/>
              <a:buChar char="q"/>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graphicFrame>
        <p:nvGraphicFramePr>
          <p:cNvPr id="2" name="Diagram 1">
            <a:extLst>
              <a:ext uri="{FF2B5EF4-FFF2-40B4-BE49-F238E27FC236}">
                <a16:creationId xmlns:a16="http://schemas.microsoft.com/office/drawing/2014/main" id="{EF2F15FA-E2FB-A89D-F11A-991344F9DAAB}"/>
              </a:ext>
            </a:extLst>
          </p:cNvPr>
          <p:cNvGraphicFramePr/>
          <p:nvPr>
            <p:extLst>
              <p:ext uri="{D42A27DB-BD31-4B8C-83A1-F6EECF244321}">
                <p14:modId xmlns:p14="http://schemas.microsoft.com/office/powerpoint/2010/main" val="1610477427"/>
              </p:ext>
            </p:extLst>
          </p:nvPr>
        </p:nvGraphicFramePr>
        <p:xfrm>
          <a:off x="838200" y="1825625"/>
          <a:ext cx="1067435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Left-right Arrow 2">
            <a:extLst>
              <a:ext uri="{FF2B5EF4-FFF2-40B4-BE49-F238E27FC236}">
                <a16:creationId xmlns:a16="http://schemas.microsoft.com/office/drawing/2014/main" id="{81B6DA80-ED5B-8566-5A8F-04BCBF662EA1}"/>
              </a:ext>
            </a:extLst>
          </p:cNvPr>
          <p:cNvSpPr/>
          <p:nvPr/>
        </p:nvSpPr>
        <p:spPr>
          <a:xfrm>
            <a:off x="838200" y="1076956"/>
            <a:ext cx="10515600" cy="66012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Agile Methodology– Continuous Research – Continuous validation</a:t>
            </a:r>
          </a:p>
        </p:txBody>
      </p:sp>
      <p:pic>
        <p:nvPicPr>
          <p:cNvPr id="278" name="Graphic 278" descr="Checkmark with solid fill">
            <a:extLst>
              <a:ext uri="{FF2B5EF4-FFF2-40B4-BE49-F238E27FC236}">
                <a16:creationId xmlns:a16="http://schemas.microsoft.com/office/drawing/2014/main" id="{570D0E0E-11F3-BDC2-F1BE-93E256CE239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128157" y="1828800"/>
            <a:ext cx="914400" cy="914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1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01AB11C-91D5-499A-BBC7-744812E02B2B}"/>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a:latin typeface="+mj-lt"/>
                <a:ea typeface="+mj-ea"/>
                <a:cs typeface="+mj-cs"/>
              </a:rPr>
              <a:t>Thank you!</a:t>
            </a:r>
            <a:endParaRPr lang="en-US" sz="7200" b="1" kern="1200">
              <a:latin typeface="+mj-lt"/>
              <a:ea typeface="Calibri Light"/>
              <a:cs typeface="Calibri Light"/>
            </a:endParaRPr>
          </a:p>
        </p:txBody>
      </p:sp>
      <p:sp>
        <p:nvSpPr>
          <p:cNvPr id="23" name="Rectangle 2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1424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u="sng"/>
              <a:t>Outline</a:t>
            </a:r>
            <a:endParaRPr/>
          </a:p>
        </p:txBody>
      </p:sp>
      <p:sp>
        <p:nvSpPr>
          <p:cNvPr id="105" name="Google Shape;105;p1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Problem Statement</a:t>
            </a:r>
            <a:endParaRPr/>
          </a:p>
          <a:p>
            <a:pPr marL="228600" lvl="0" indent="-228600" algn="l" rtl="0">
              <a:lnSpc>
                <a:spcPct val="90000"/>
              </a:lnSpc>
              <a:spcBef>
                <a:spcPts val="1000"/>
              </a:spcBef>
              <a:spcAft>
                <a:spcPts val="0"/>
              </a:spcAft>
              <a:buClr>
                <a:schemeClr val="dk1"/>
              </a:buClr>
              <a:buSzPts val="2800"/>
              <a:buChar char="•"/>
            </a:pPr>
            <a:r>
              <a:rPr lang="en-US"/>
              <a:t>Literature Survey</a:t>
            </a:r>
            <a:endParaRPr/>
          </a:p>
          <a:p>
            <a:pPr marL="228600" lvl="0" indent="-228600" algn="l" rtl="0">
              <a:lnSpc>
                <a:spcPct val="90000"/>
              </a:lnSpc>
              <a:spcBef>
                <a:spcPts val="1000"/>
              </a:spcBef>
              <a:spcAft>
                <a:spcPts val="0"/>
              </a:spcAft>
              <a:buClr>
                <a:schemeClr val="dk1"/>
              </a:buClr>
              <a:buSzPts val="2800"/>
              <a:buChar char="•"/>
            </a:pPr>
            <a:r>
              <a:rPr lang="en-US"/>
              <a:t>Classical Vision Transformers</a:t>
            </a:r>
            <a:endParaRPr/>
          </a:p>
          <a:p>
            <a:pPr marL="228600" lvl="0" indent="-228600" algn="l" rtl="0">
              <a:lnSpc>
                <a:spcPct val="90000"/>
              </a:lnSpc>
              <a:spcBef>
                <a:spcPts val="1000"/>
              </a:spcBef>
              <a:spcAft>
                <a:spcPts val="0"/>
              </a:spcAft>
              <a:buClr>
                <a:schemeClr val="dk1"/>
              </a:buClr>
              <a:buSzPts val="2800"/>
              <a:buChar char="•"/>
            </a:pPr>
            <a:r>
              <a:rPr lang="en-US"/>
              <a:t>Quantum Vision Transformers</a:t>
            </a:r>
            <a:endParaRPr/>
          </a:p>
          <a:p>
            <a:pPr marL="228600" lvl="0" indent="-228600" algn="l" rtl="0">
              <a:lnSpc>
                <a:spcPct val="90000"/>
              </a:lnSpc>
              <a:spcBef>
                <a:spcPts val="1000"/>
              </a:spcBef>
              <a:spcAft>
                <a:spcPts val="0"/>
              </a:spcAft>
              <a:buClr>
                <a:schemeClr val="dk1"/>
              </a:buClr>
              <a:buSzPts val="2800"/>
              <a:buChar char="•"/>
            </a:pPr>
            <a:r>
              <a:rPr lang="en-US"/>
              <a:t>Classical text classification by Transformers</a:t>
            </a:r>
            <a:endParaRPr/>
          </a:p>
          <a:p>
            <a:pPr marL="228600" lvl="0" indent="-228600" algn="l" rtl="0">
              <a:lnSpc>
                <a:spcPct val="90000"/>
              </a:lnSpc>
              <a:spcBef>
                <a:spcPts val="1000"/>
              </a:spcBef>
              <a:spcAft>
                <a:spcPts val="0"/>
              </a:spcAft>
              <a:buClr>
                <a:schemeClr val="dk1"/>
              </a:buClr>
              <a:buSzPts val="2800"/>
              <a:buChar char="•"/>
            </a:pPr>
            <a:r>
              <a:rPr lang="en-US"/>
              <a:t>QSAN text classification</a:t>
            </a:r>
            <a:endParaRPr/>
          </a:p>
          <a:p>
            <a:pPr marL="228600" lvl="0" indent="-228600" algn="l" rtl="0">
              <a:lnSpc>
                <a:spcPct val="90000"/>
              </a:lnSpc>
              <a:spcBef>
                <a:spcPts val="1000"/>
              </a:spcBef>
              <a:spcAft>
                <a:spcPts val="0"/>
              </a:spcAft>
              <a:buClr>
                <a:schemeClr val="dk1"/>
              </a:buClr>
              <a:buSzPts val="2800"/>
              <a:buChar char="•"/>
            </a:pPr>
            <a:r>
              <a:rPr lang="en-US"/>
              <a:t>Challenges </a:t>
            </a:r>
            <a:endParaRPr/>
          </a:p>
          <a:p>
            <a:pPr marL="228600" lvl="0" indent="-228600" algn="l" rtl="0">
              <a:lnSpc>
                <a:spcPct val="90000"/>
              </a:lnSpc>
              <a:spcBef>
                <a:spcPts val="1000"/>
              </a:spcBef>
              <a:spcAft>
                <a:spcPts val="0"/>
              </a:spcAft>
              <a:buClr>
                <a:schemeClr val="dk1"/>
              </a:buClr>
              <a:buSzPts val="2800"/>
              <a:buChar char="•"/>
            </a:pPr>
            <a:r>
              <a:rPr lang="en-US"/>
              <a:t>Plan</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u="sng"/>
              <a:t>Problem Statement:</a:t>
            </a:r>
            <a:endParaRPr u="sng"/>
          </a:p>
        </p:txBody>
      </p:sp>
      <p:sp>
        <p:nvSpPr>
          <p:cNvPr id="112" name="Google Shape;112;p15"/>
          <p:cNvSpPr txBox="1">
            <a:spLocks noGrp="1"/>
          </p:cNvSpPr>
          <p:nvPr>
            <p:ph idx="1"/>
          </p:nvPr>
        </p:nvSpPr>
        <p:spPr>
          <a:xfrm>
            <a:off x="200025" y="1690688"/>
            <a:ext cx="11153775" cy="4486275"/>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ct val="100000"/>
              <a:buChar char="•"/>
            </a:pPr>
            <a:r>
              <a:rPr lang="en-US" sz="2000">
                <a:latin typeface="+mn-lt"/>
              </a:rPr>
              <a:t>Classical transformer models involve self-attention mechanisms to capture contextual relationships between the input tokens and effectively model long-range dependencies.</a:t>
            </a:r>
          </a:p>
          <a:p>
            <a:pPr marL="228600" lvl="0" indent="-228600" algn="just" rtl="0">
              <a:lnSpc>
                <a:spcPct val="90000"/>
              </a:lnSpc>
              <a:spcBef>
                <a:spcPts val="0"/>
              </a:spcBef>
              <a:spcAft>
                <a:spcPts val="0"/>
              </a:spcAft>
              <a:buClr>
                <a:schemeClr val="dk1"/>
              </a:buClr>
              <a:buSzPct val="100000"/>
              <a:buChar char="•"/>
            </a:pPr>
            <a:endParaRPr sz="2000">
              <a:latin typeface="+mn-lt"/>
            </a:endParaRPr>
          </a:p>
          <a:p>
            <a:pPr marL="228600" lvl="0" indent="-228600" algn="just" rtl="0">
              <a:lnSpc>
                <a:spcPct val="90000"/>
              </a:lnSpc>
              <a:spcBef>
                <a:spcPts val="1000"/>
              </a:spcBef>
              <a:spcAft>
                <a:spcPts val="0"/>
              </a:spcAft>
              <a:buClr>
                <a:schemeClr val="dk1"/>
              </a:buClr>
              <a:buSzPct val="100000"/>
              <a:buChar char="•"/>
            </a:pPr>
            <a:r>
              <a:rPr lang="en-US" sz="2000">
                <a:latin typeface="+mn-lt"/>
              </a:rPr>
              <a:t>The issue with developing Quantum Transformers is that transformers in general are large and require a lot of data to work effectively. </a:t>
            </a:r>
          </a:p>
          <a:p>
            <a:pPr marL="228600" lvl="0" indent="-228600" algn="just" rtl="0">
              <a:lnSpc>
                <a:spcPct val="90000"/>
              </a:lnSpc>
              <a:spcBef>
                <a:spcPts val="1000"/>
              </a:spcBef>
              <a:spcAft>
                <a:spcPts val="0"/>
              </a:spcAft>
              <a:buClr>
                <a:schemeClr val="dk1"/>
              </a:buClr>
              <a:buSzPct val="100000"/>
              <a:buChar char="•"/>
            </a:pPr>
            <a:endParaRPr sz="2000">
              <a:latin typeface="+mn-lt"/>
            </a:endParaRPr>
          </a:p>
          <a:p>
            <a:pPr marL="228600" lvl="0" indent="-228600" algn="just" rtl="0">
              <a:lnSpc>
                <a:spcPct val="90000"/>
              </a:lnSpc>
              <a:spcBef>
                <a:spcPts val="1000"/>
              </a:spcBef>
              <a:spcAft>
                <a:spcPts val="0"/>
              </a:spcAft>
              <a:buClr>
                <a:schemeClr val="dk1"/>
              </a:buClr>
              <a:buSzPct val="100000"/>
              <a:buChar char="•"/>
            </a:pPr>
            <a:r>
              <a:rPr lang="en-US" sz="2000">
                <a:latin typeface="+mn-lt"/>
              </a:rPr>
              <a:t>The core of the GPT models is the transformer architecture and hence here for the short time we have we would like to focus Quantum Transformer application on Images and Text. </a:t>
            </a:r>
            <a:endParaRPr sz="2000">
              <a:latin typeface="+mn-lt"/>
            </a:endParaRPr>
          </a:p>
          <a:p>
            <a:pPr marL="0" indent="0" algn="just">
              <a:buSzPct val="100000"/>
              <a:buNone/>
            </a:pPr>
            <a:endParaRPr lang="en-US" sz="2000">
              <a:latin typeface="+mn-lt"/>
            </a:endParaRPr>
          </a:p>
          <a:p>
            <a:pPr marL="228600" lvl="0" indent="-228600" algn="just" rtl="0">
              <a:lnSpc>
                <a:spcPct val="90000"/>
              </a:lnSpc>
              <a:spcBef>
                <a:spcPts val="1000"/>
              </a:spcBef>
              <a:spcAft>
                <a:spcPts val="0"/>
              </a:spcAft>
              <a:buClr>
                <a:schemeClr val="dk1"/>
              </a:buClr>
              <a:buSzPct val="100000"/>
              <a:buChar char="•"/>
            </a:pPr>
            <a:r>
              <a:rPr lang="en-US" sz="2000">
                <a:latin typeface="+mn-lt"/>
              </a:rPr>
              <a:t>The proposal is to survey available literature on quantum transformers for Text &amp; Image classification and provide a survey paper as a possible deliverable.</a:t>
            </a:r>
          </a:p>
          <a:p>
            <a:pPr marL="228600" lvl="0" indent="-228600" algn="just" rtl="0">
              <a:lnSpc>
                <a:spcPct val="90000"/>
              </a:lnSpc>
              <a:spcBef>
                <a:spcPts val="1000"/>
              </a:spcBef>
              <a:spcAft>
                <a:spcPts val="0"/>
              </a:spcAft>
              <a:buClr>
                <a:schemeClr val="dk1"/>
              </a:buClr>
              <a:buSzPct val="100000"/>
              <a:buChar char="•"/>
            </a:pPr>
            <a:endParaRPr sz="2000">
              <a:latin typeface="+mn-lt"/>
            </a:endParaRPr>
          </a:p>
          <a:p>
            <a:pPr marL="228600" lvl="0" indent="-228600" algn="just" rtl="0">
              <a:lnSpc>
                <a:spcPct val="90000"/>
              </a:lnSpc>
              <a:spcBef>
                <a:spcPts val="1000"/>
              </a:spcBef>
              <a:spcAft>
                <a:spcPts val="0"/>
              </a:spcAft>
              <a:buClr>
                <a:schemeClr val="dk1"/>
              </a:buClr>
              <a:buSzPct val="100000"/>
              <a:buChar char="•"/>
            </a:pPr>
            <a:r>
              <a:rPr lang="en-US" sz="2000">
                <a:latin typeface="+mn-lt"/>
              </a:rPr>
              <a:t>Also, to extend the current approaches and to do experimental analysis to validate the proposed implementation and do a comparative study.</a:t>
            </a:r>
            <a:endParaRPr sz="2000">
              <a:latin typeface="+mn-lt"/>
            </a:endParaRPr>
          </a:p>
          <a:p>
            <a:pPr marL="228600" lvl="0" indent="-64135" algn="just" rtl="0">
              <a:lnSpc>
                <a:spcPct val="90000"/>
              </a:lnSpc>
              <a:spcBef>
                <a:spcPts val="1000"/>
              </a:spcBef>
              <a:spcAft>
                <a:spcPts val="0"/>
              </a:spcAft>
              <a:buClr>
                <a:schemeClr val="dk1"/>
              </a:buClr>
              <a:buSzPct val="100000"/>
              <a:buNone/>
            </a:pPr>
            <a:endParaRPr sz="2000">
              <a:latin typeface="+mn-lt"/>
            </a:endParaRPr>
          </a:p>
        </p:txBody>
      </p:sp>
      <p:sp>
        <p:nvSpPr>
          <p:cNvPr id="113" name="Google Shape;113;p15"/>
          <p:cNvSpPr txBox="1"/>
          <p:nvPr/>
        </p:nvSpPr>
        <p:spPr>
          <a:xfrm>
            <a:off x="5696607" y="6211669"/>
            <a:ext cx="6096000" cy="2616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1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u="sng"/>
              <a:t>Literature Survey</a:t>
            </a:r>
            <a:endParaRPr/>
          </a:p>
        </p:txBody>
      </p:sp>
      <p:sp>
        <p:nvSpPr>
          <p:cNvPr id="119" name="Google Shape;119;p1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1600"/>
              <a:buChar char="•"/>
            </a:pPr>
            <a:r>
              <a:rPr lang="en-US" sz="1600" b="1" i="0">
                <a:solidFill>
                  <a:srgbClr val="000000"/>
                </a:solidFill>
              </a:rPr>
              <a:t>Quantum Transformers for </a:t>
            </a:r>
            <a:r>
              <a:rPr lang="en-US" sz="1600" b="1">
                <a:solidFill>
                  <a:srgbClr val="000000"/>
                </a:solidFill>
              </a:rPr>
              <a:t>Image Classification </a:t>
            </a:r>
            <a:endParaRPr/>
          </a:p>
          <a:p>
            <a:pPr marL="685800" lvl="1" indent="-228600" algn="l" rtl="0">
              <a:lnSpc>
                <a:spcPct val="90000"/>
              </a:lnSpc>
              <a:spcBef>
                <a:spcPts val="500"/>
              </a:spcBef>
              <a:spcAft>
                <a:spcPts val="0"/>
              </a:spcAft>
              <a:buClr>
                <a:srgbClr val="000000"/>
              </a:buClr>
              <a:buSzPts val="1600"/>
              <a:buChar char="•"/>
            </a:pPr>
            <a:r>
              <a:rPr lang="en-US" sz="1600" b="1" i="0" u="sng">
                <a:solidFill>
                  <a:schemeClr val="hlink"/>
                </a:solidFill>
                <a:hlinkClick r:id="rId3"/>
              </a:rPr>
              <a:t>An improved novel quantum image representation and its experimental test on IBM quantum experience</a:t>
            </a:r>
            <a:r>
              <a:rPr lang="en-US" sz="1600" b="1" i="0">
                <a:solidFill>
                  <a:srgbClr val="000000"/>
                </a:solidFill>
              </a:rPr>
              <a:t>	</a:t>
            </a:r>
            <a:endParaRPr sz="1600" b="1" i="0">
              <a:solidFill>
                <a:srgbClr val="000000"/>
              </a:solidFill>
            </a:endParaRPr>
          </a:p>
          <a:p>
            <a:pPr marL="685800" lvl="1" indent="-228600" algn="l" rtl="0">
              <a:lnSpc>
                <a:spcPct val="90000"/>
              </a:lnSpc>
              <a:spcBef>
                <a:spcPts val="500"/>
              </a:spcBef>
              <a:spcAft>
                <a:spcPts val="0"/>
              </a:spcAft>
              <a:buClr>
                <a:srgbClr val="000000"/>
              </a:buClr>
              <a:buSzPts val="1600"/>
              <a:buChar char="•"/>
            </a:pPr>
            <a:r>
              <a:rPr lang="en-US" sz="1600" b="1" i="0" u="sng">
                <a:solidFill>
                  <a:schemeClr val="hlink"/>
                </a:solidFill>
                <a:hlinkClick r:id="rId4"/>
              </a:rPr>
              <a:t>Quantum Vision Transformers</a:t>
            </a:r>
            <a:endParaRPr sz="1600" b="1" i="0">
              <a:solidFill>
                <a:srgbClr val="000000"/>
              </a:solidFill>
            </a:endParaRPr>
          </a:p>
          <a:p>
            <a:pPr marL="228600" lvl="0" indent="-228600" algn="l" rtl="0">
              <a:lnSpc>
                <a:spcPct val="90000"/>
              </a:lnSpc>
              <a:spcBef>
                <a:spcPts val="1000"/>
              </a:spcBef>
              <a:spcAft>
                <a:spcPts val="0"/>
              </a:spcAft>
              <a:buClr>
                <a:srgbClr val="000000"/>
              </a:buClr>
              <a:buSzPts val="1600"/>
              <a:buChar char="•"/>
            </a:pPr>
            <a:r>
              <a:rPr lang="en-US" sz="1600" b="1">
                <a:solidFill>
                  <a:srgbClr val="000000"/>
                </a:solidFill>
              </a:rPr>
              <a:t>Quantum Transformers for  Text Classification </a:t>
            </a:r>
            <a:endParaRPr sz="1600" b="1">
              <a:solidFill>
                <a:schemeClr val="hlink"/>
              </a:solidFill>
              <a:hlinkClick r:id="rId5"/>
            </a:endParaRPr>
          </a:p>
          <a:p>
            <a:pPr marL="685800" lvl="1" indent="-228600" algn="l" rtl="0">
              <a:lnSpc>
                <a:spcPct val="90000"/>
              </a:lnSpc>
              <a:spcBef>
                <a:spcPts val="500"/>
              </a:spcBef>
              <a:spcAft>
                <a:spcPts val="0"/>
              </a:spcAft>
              <a:buClr>
                <a:srgbClr val="000000"/>
              </a:buClr>
              <a:buSzPts val="1600"/>
              <a:buChar char="•"/>
            </a:pPr>
            <a:r>
              <a:rPr lang="en-US" sz="1600" b="1" u="sng">
                <a:solidFill>
                  <a:schemeClr val="hlink"/>
                </a:solidFill>
                <a:hlinkClick r:id="rId5"/>
              </a:rPr>
              <a:t>Quantum </a:t>
            </a:r>
            <a:r>
              <a:rPr lang="en-US" sz="1600" b="1" i="0" u="sng">
                <a:solidFill>
                  <a:schemeClr val="hlink"/>
                </a:solidFill>
                <a:hlinkClick r:id="rId5"/>
              </a:rPr>
              <a:t>Self Attention Models</a:t>
            </a:r>
            <a:r>
              <a:rPr lang="en-US" sz="1600" b="1" u="sng">
                <a:solidFill>
                  <a:schemeClr val="hlink"/>
                </a:solidFill>
                <a:hlinkClick r:id="rId5"/>
              </a:rPr>
              <a:t> </a:t>
            </a:r>
            <a:r>
              <a:rPr lang="en-US" sz="1600" b="1" i="0" u="sng">
                <a:solidFill>
                  <a:schemeClr val="hlink"/>
                </a:solidFill>
                <a:hlinkClick r:id="rId5"/>
              </a:rPr>
              <a:t> for Text Classification</a:t>
            </a:r>
            <a:endParaRPr sz="1600"/>
          </a:p>
          <a:p>
            <a:pPr marL="685800" lvl="1" indent="-228600" algn="l" rtl="0">
              <a:lnSpc>
                <a:spcPct val="90000"/>
              </a:lnSpc>
              <a:spcBef>
                <a:spcPts val="500"/>
              </a:spcBef>
              <a:spcAft>
                <a:spcPts val="0"/>
              </a:spcAft>
              <a:buClr>
                <a:srgbClr val="000000"/>
              </a:buClr>
              <a:buSzPts val="1600"/>
              <a:buChar char="•"/>
            </a:pPr>
            <a:r>
              <a:rPr lang="en-US" sz="1600" b="1" i="0" u="sng">
                <a:solidFill>
                  <a:schemeClr val="hlink"/>
                </a:solidFill>
                <a:hlinkClick r:id="rId6"/>
              </a:rPr>
              <a:t>Quantum Self-Attention Neural Networks for Text Classification</a:t>
            </a:r>
            <a:endParaRPr sz="1600" b="1" i="0">
              <a:solidFill>
                <a:srgbClr val="000000"/>
              </a:solidFill>
            </a:endParaRPr>
          </a:p>
          <a:p>
            <a:pPr marL="228600" lvl="0" indent="-228600" algn="l" rtl="0">
              <a:lnSpc>
                <a:spcPct val="90000"/>
              </a:lnSpc>
              <a:spcBef>
                <a:spcPts val="1000"/>
              </a:spcBef>
              <a:spcAft>
                <a:spcPts val="0"/>
              </a:spcAft>
              <a:buClr>
                <a:srgbClr val="000000"/>
              </a:buClr>
              <a:buSzPts val="1600"/>
              <a:buChar char="•"/>
            </a:pPr>
            <a:r>
              <a:rPr lang="en-US" sz="1600" b="1">
                <a:solidFill>
                  <a:srgbClr val="000000"/>
                </a:solidFill>
              </a:rPr>
              <a:t>Quantum Transformers </a:t>
            </a:r>
            <a:endParaRPr/>
          </a:p>
          <a:p>
            <a:pPr marL="685800" lvl="1" indent="-228600">
              <a:spcBef>
                <a:spcPts val="1000"/>
              </a:spcBef>
              <a:buClr>
                <a:srgbClr val="000000"/>
              </a:buClr>
              <a:buSzPts val="1600"/>
            </a:pPr>
            <a:r>
              <a:rPr lang="en-US" sz="1600" b="1" u="sng">
                <a:solidFill>
                  <a:schemeClr val="hlink"/>
                </a:solidFill>
                <a:hlinkClick r:id="rId7"/>
              </a:rPr>
              <a:t>Quantum circuits with Transformer</a:t>
            </a:r>
            <a:endParaRPr sz="1600"/>
          </a:p>
          <a:p>
            <a:pPr marL="685800" lvl="1" indent="-228600" algn="l" rtl="0">
              <a:lnSpc>
                <a:spcPct val="90000"/>
              </a:lnSpc>
              <a:spcBef>
                <a:spcPts val="500"/>
              </a:spcBef>
              <a:spcAft>
                <a:spcPts val="0"/>
              </a:spcAft>
              <a:buClr>
                <a:srgbClr val="000000"/>
              </a:buClr>
              <a:buSzPts val="1600"/>
              <a:buChar char="•"/>
            </a:pPr>
            <a:r>
              <a:rPr lang="en-US" sz="1600" b="1">
                <a:solidFill>
                  <a:srgbClr val="000000"/>
                </a:solidFill>
              </a:rPr>
              <a:t>– Not much work done, only work done is on QSAN above.</a:t>
            </a:r>
            <a:endParaRPr sz="1600" b="1">
              <a:solidFill>
                <a:srgbClr val="000000"/>
              </a:solidFill>
            </a:endParaRPr>
          </a:p>
          <a:p>
            <a:pPr marL="228600" lvl="0" indent="-228600" algn="l" rtl="0">
              <a:lnSpc>
                <a:spcPct val="90000"/>
              </a:lnSpc>
              <a:spcBef>
                <a:spcPts val="1000"/>
              </a:spcBef>
              <a:spcAft>
                <a:spcPts val="0"/>
              </a:spcAft>
              <a:buClr>
                <a:srgbClr val="000000"/>
              </a:buClr>
              <a:buSzPts val="1600"/>
              <a:buChar char="•"/>
            </a:pPr>
            <a:r>
              <a:rPr lang="en-US" sz="1600" i="0">
                <a:solidFill>
                  <a:srgbClr val="000000"/>
                </a:solidFill>
              </a:rPr>
              <a:t>LSTM for Sequential Data</a:t>
            </a:r>
            <a:r>
              <a:rPr lang="en-US" sz="1600">
                <a:solidFill>
                  <a:srgbClr val="000000"/>
                </a:solidFill>
              </a:rPr>
              <a:t> </a:t>
            </a:r>
            <a:endParaRPr sz="1600" i="0" u="sng">
              <a:solidFill>
                <a:schemeClr val="hlink"/>
              </a:solidFill>
              <a:hlinkClick r:id="rId8"/>
            </a:endParaRPr>
          </a:p>
          <a:p>
            <a:pPr marL="685800" lvl="1" indent="-228600" algn="l" rtl="0">
              <a:lnSpc>
                <a:spcPct val="90000"/>
              </a:lnSpc>
              <a:spcBef>
                <a:spcPts val="500"/>
              </a:spcBef>
              <a:spcAft>
                <a:spcPts val="0"/>
              </a:spcAft>
              <a:buClr>
                <a:srgbClr val="000000"/>
              </a:buClr>
              <a:buSzPts val="1600"/>
              <a:buChar char="•"/>
            </a:pPr>
            <a:r>
              <a:rPr lang="en-US" sz="1600" b="1" i="0" u="sng">
                <a:solidFill>
                  <a:schemeClr val="hlink"/>
                </a:solidFill>
                <a:hlinkClick r:id="rId8"/>
              </a:rPr>
              <a:t>Quantum LSTMs</a:t>
            </a:r>
            <a:r>
              <a:rPr lang="en-US" sz="1600" b="1">
                <a:solidFill>
                  <a:srgbClr val="000000"/>
                </a:solidFill>
              </a:rPr>
              <a:t> </a:t>
            </a:r>
            <a:endParaRPr sz="1600" b="1" i="0">
              <a:solidFill>
                <a:srgbClr val="000000"/>
              </a:solidFill>
            </a:endParaRPr>
          </a:p>
          <a:p>
            <a:pPr marL="685800" lvl="1" indent="-228600" algn="l" rtl="0">
              <a:lnSpc>
                <a:spcPct val="90000"/>
              </a:lnSpc>
              <a:spcBef>
                <a:spcPts val="500"/>
              </a:spcBef>
              <a:spcAft>
                <a:spcPts val="0"/>
              </a:spcAft>
              <a:buClr>
                <a:srgbClr val="000000"/>
              </a:buClr>
              <a:buSzPts val="1600"/>
              <a:buChar char="•"/>
            </a:pPr>
            <a:r>
              <a:rPr lang="en-US" sz="1600" b="1">
                <a:solidFill>
                  <a:srgbClr val="000000"/>
                </a:solidFill>
                <a:hlinkClick r:id="rId9"/>
              </a:rPr>
              <a:t>Quantum Recurrent Neural Networks for Sequential Learning</a:t>
            </a:r>
            <a:endParaRPr sz="1600" b="1" i="0">
              <a:solidFill>
                <a:srgbClr val="000000"/>
              </a:solidFill>
            </a:endParaRPr>
          </a:p>
          <a:p>
            <a:pPr marL="685800" lvl="1" indent="-127000" algn="l" rtl="0">
              <a:lnSpc>
                <a:spcPct val="90000"/>
              </a:lnSpc>
              <a:spcBef>
                <a:spcPts val="500"/>
              </a:spcBef>
              <a:spcAft>
                <a:spcPts val="0"/>
              </a:spcAft>
              <a:buClr>
                <a:schemeClr val="dk1"/>
              </a:buClr>
              <a:buSzPts val="1600"/>
              <a:buNone/>
            </a:pPr>
            <a:endParaRPr sz="1600" b="1">
              <a:solidFill>
                <a:srgbClr val="000000"/>
              </a:solidFill>
            </a:endParaRPr>
          </a:p>
          <a:p>
            <a:pPr marL="228600" lvl="0" indent="-127000" algn="l" rtl="0">
              <a:lnSpc>
                <a:spcPct val="90000"/>
              </a:lnSpc>
              <a:spcBef>
                <a:spcPts val="1000"/>
              </a:spcBef>
              <a:spcAft>
                <a:spcPts val="0"/>
              </a:spcAft>
              <a:buClr>
                <a:schemeClr val="dk1"/>
              </a:buClr>
              <a:buSzPts val="1600"/>
              <a:buNone/>
            </a:pPr>
            <a:endParaRPr sz="1600" b="1" i="0">
              <a:solidFill>
                <a:srgbClr val="000000"/>
              </a:solidFill>
            </a:endParaRPr>
          </a:p>
          <a:p>
            <a:pPr marL="228600" lvl="0" indent="-127000" algn="l" rtl="0">
              <a:lnSpc>
                <a:spcPct val="90000"/>
              </a:lnSpc>
              <a:spcBef>
                <a:spcPts val="1000"/>
              </a:spcBef>
              <a:spcAft>
                <a:spcPts val="0"/>
              </a:spcAft>
              <a:buClr>
                <a:schemeClr val="dk1"/>
              </a:buClr>
              <a:buSzPts val="1600"/>
              <a:buNone/>
            </a:pPr>
            <a:endParaRPr sz="1600" b="1" i="0">
              <a:solidFill>
                <a:srgbClr val="000000"/>
              </a:solidFill>
            </a:endParaRPr>
          </a:p>
          <a:p>
            <a:pPr marL="228600" lvl="0" indent="-127000" algn="l" rtl="0">
              <a:lnSpc>
                <a:spcPct val="90000"/>
              </a:lnSpc>
              <a:spcBef>
                <a:spcPts val="1000"/>
              </a:spcBef>
              <a:spcAft>
                <a:spcPts val="0"/>
              </a:spcAft>
              <a:buClr>
                <a:schemeClr val="dk1"/>
              </a:buClr>
              <a:buSzPts val="1600"/>
              <a:buNone/>
            </a:pP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Classical Vision Transformers</a:t>
            </a:r>
            <a:endParaRPr/>
          </a:p>
        </p:txBody>
      </p:sp>
      <p:sp>
        <p:nvSpPr>
          <p:cNvPr id="126" name="Google Shape;126;p17"/>
          <p:cNvSpPr txBox="1">
            <a:spLocks noGrp="1"/>
          </p:cNvSpPr>
          <p:nvPr>
            <p:ph idx="1"/>
          </p:nvPr>
        </p:nvSpPr>
        <p:spPr>
          <a:xfrm>
            <a:off x="6979200" y="1970175"/>
            <a:ext cx="4865100" cy="42594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rgbClr val="000000"/>
              </a:buClr>
              <a:buSzPts val="2800"/>
              <a:buChar char="•"/>
            </a:pPr>
            <a:r>
              <a:rPr lang="en-US" sz="2400"/>
              <a:t>In Vision Transformers, each image is divided into small patches.</a:t>
            </a:r>
            <a:endParaRPr sz="2400"/>
          </a:p>
          <a:p>
            <a:pPr marL="228600" lvl="0" indent="-203200" algn="l" rtl="0">
              <a:lnSpc>
                <a:spcPct val="90000"/>
              </a:lnSpc>
              <a:spcBef>
                <a:spcPts val="1000"/>
              </a:spcBef>
              <a:spcAft>
                <a:spcPts val="0"/>
              </a:spcAft>
              <a:buClr>
                <a:schemeClr val="dk1"/>
              </a:buClr>
              <a:buSzPts val="2400"/>
              <a:buChar char="•"/>
            </a:pPr>
            <a:r>
              <a:rPr lang="en-US" sz="2400"/>
              <a:t>Each of the patch is then embedded into a vector and alongside a class embedding vector, is fed into a transformer layer.</a:t>
            </a:r>
            <a:endParaRPr sz="2400"/>
          </a:p>
          <a:p>
            <a:pPr marL="228600" lvl="0" indent="-203200" algn="l" rtl="0">
              <a:lnSpc>
                <a:spcPct val="90000"/>
              </a:lnSpc>
              <a:spcBef>
                <a:spcPts val="1000"/>
              </a:spcBef>
              <a:spcAft>
                <a:spcPts val="0"/>
              </a:spcAft>
              <a:buClr>
                <a:schemeClr val="dk1"/>
              </a:buClr>
              <a:buSzPts val="2400"/>
              <a:buChar char="•"/>
            </a:pPr>
            <a:r>
              <a:rPr lang="en-US" sz="2400"/>
              <a:t>The final classification is done from the vector corresponding to the class embedding vector. </a:t>
            </a:r>
            <a:endParaRPr sz="2400"/>
          </a:p>
        </p:txBody>
      </p:sp>
      <p:pic>
        <p:nvPicPr>
          <p:cNvPr id="125" name="Google Shape;125;p17"/>
          <p:cNvPicPr preferRelativeResize="0"/>
          <p:nvPr/>
        </p:nvPicPr>
        <p:blipFill rotWithShape="1">
          <a:blip r:embed="rId3">
            <a:alphaModFix/>
          </a:blip>
          <a:srcRect l="12527" r="9850"/>
          <a:stretch/>
        </p:blipFill>
        <p:spPr>
          <a:xfrm>
            <a:off x="349175" y="1690824"/>
            <a:ext cx="6630024" cy="3658700"/>
          </a:xfrm>
          <a:prstGeom prst="rect">
            <a:avLst/>
          </a:prstGeom>
          <a:noFill/>
          <a:ln>
            <a:noFill/>
          </a:ln>
        </p:spPr>
      </p:pic>
      <p:sp>
        <p:nvSpPr>
          <p:cNvPr id="127" name="Google Shape;127;p17"/>
          <p:cNvSpPr txBox="1"/>
          <p:nvPr/>
        </p:nvSpPr>
        <p:spPr>
          <a:xfrm>
            <a:off x="1657488" y="5542025"/>
            <a:ext cx="4013400" cy="406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500"/>
              </a:spcBef>
              <a:spcAft>
                <a:spcPts val="0"/>
              </a:spcAft>
              <a:buNone/>
            </a:pPr>
            <a:r>
              <a:rPr lang="en-US"/>
              <a:t>Image Credits: </a:t>
            </a:r>
            <a:r>
              <a:rPr lang="en-US" sz="1600" b="1" u="sng">
                <a:solidFill>
                  <a:schemeClr val="hlink"/>
                </a:solidFill>
                <a:latin typeface="Calibri"/>
                <a:ea typeface="Calibri"/>
                <a:cs typeface="Calibri"/>
                <a:sym typeface="Calibri"/>
                <a:hlinkClick r:id="rId4"/>
              </a:rPr>
              <a:t>Quantum Vision Transformers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Quantum Vision Transformers</a:t>
            </a:r>
            <a:endParaRPr/>
          </a:p>
        </p:txBody>
      </p:sp>
      <p:sp>
        <p:nvSpPr>
          <p:cNvPr id="133" name="Google Shape;133;p18"/>
          <p:cNvSpPr txBox="1">
            <a:spLocks noGrp="1"/>
          </p:cNvSpPr>
          <p:nvPr>
            <p:ph idx="1"/>
          </p:nvPr>
        </p:nvSpPr>
        <p:spPr>
          <a:xfrm>
            <a:off x="279525" y="4150425"/>
            <a:ext cx="3304800" cy="516900"/>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lnSpc>
                <a:spcPct val="90000"/>
              </a:lnSpc>
              <a:spcBef>
                <a:spcPts val="1000"/>
              </a:spcBef>
              <a:spcAft>
                <a:spcPts val="0"/>
              </a:spcAft>
              <a:buClr>
                <a:schemeClr val="dk1"/>
              </a:buClr>
              <a:buSzPct val="100000"/>
              <a:buNone/>
            </a:pPr>
            <a:r>
              <a:rPr lang="en-US"/>
              <a:t>Matrix Multiplication Vx with a quantum circuit</a:t>
            </a:r>
            <a:endParaRPr/>
          </a:p>
        </p:txBody>
      </p:sp>
      <p:sp>
        <p:nvSpPr>
          <p:cNvPr id="137" name="Google Shape;137;p18"/>
          <p:cNvSpPr txBox="1">
            <a:spLocks noGrp="1"/>
          </p:cNvSpPr>
          <p:nvPr>
            <p:ph type="body" idx="4294967295"/>
          </p:nvPr>
        </p:nvSpPr>
        <p:spPr>
          <a:xfrm>
            <a:off x="0" y="1690688"/>
            <a:ext cx="10515600" cy="1004887"/>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1000"/>
              </a:spcBef>
              <a:spcAft>
                <a:spcPts val="0"/>
              </a:spcAft>
              <a:buClr>
                <a:schemeClr val="dk1"/>
              </a:buClr>
              <a:buSzPct val="100000"/>
              <a:buNone/>
            </a:pPr>
            <a:r>
              <a:rPr lang="en-US"/>
              <a:t>Quantum Vision Transformers involve encoding the image data using quantum data loaders (e.g, Unary quantum data loaders) and performing the matrix multiplication, and calculating attention coefficients involved in transformer layers with quantum circuits.</a:t>
            </a:r>
            <a:endParaRPr/>
          </a:p>
        </p:txBody>
      </p:sp>
      <p:sp>
        <p:nvSpPr>
          <p:cNvPr id="138" name="Google Shape;138;p18"/>
          <p:cNvSpPr txBox="1">
            <a:spLocks noGrp="1"/>
          </p:cNvSpPr>
          <p:nvPr>
            <p:ph type="body" idx="4294967295"/>
          </p:nvPr>
        </p:nvSpPr>
        <p:spPr>
          <a:xfrm>
            <a:off x="3769178" y="4081689"/>
            <a:ext cx="4292600" cy="657225"/>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70000"/>
              </a:lnSpc>
              <a:spcBef>
                <a:spcPts val="1000"/>
              </a:spcBef>
              <a:spcAft>
                <a:spcPts val="0"/>
              </a:spcAft>
              <a:buClr>
                <a:schemeClr val="dk1"/>
              </a:buClr>
              <a:buSzPts val="935"/>
              <a:buNone/>
            </a:pPr>
            <a:r>
              <a:rPr lang="en-US" sz="2080"/>
              <a:t>Evaluating attention coefficients x</a:t>
            </a:r>
            <a:r>
              <a:rPr lang="en-US" sz="2080" baseline="30000"/>
              <a:t>T</a:t>
            </a:r>
            <a:r>
              <a:rPr lang="en-US" sz="2080"/>
              <a:t>Wx with a quantum circuit</a:t>
            </a:r>
            <a:endParaRPr sz="2080"/>
          </a:p>
        </p:txBody>
      </p:sp>
      <p:sp>
        <p:nvSpPr>
          <p:cNvPr id="139" name="Google Shape;139;p18"/>
          <p:cNvSpPr txBox="1">
            <a:spLocks noGrp="1"/>
          </p:cNvSpPr>
          <p:nvPr>
            <p:ph type="body" idx="4294967295"/>
          </p:nvPr>
        </p:nvSpPr>
        <p:spPr>
          <a:xfrm>
            <a:off x="0" y="5151438"/>
            <a:ext cx="5308600" cy="847725"/>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1000"/>
              </a:spcBef>
              <a:spcAft>
                <a:spcPts val="0"/>
              </a:spcAft>
              <a:buClr>
                <a:schemeClr val="dk1"/>
              </a:buClr>
              <a:buSzPct val="100000"/>
              <a:buNone/>
            </a:pPr>
            <a:r>
              <a:rPr lang="en-US"/>
              <a:t>These two components along with a quantum data loader constitute a Quantum Vision Transformer</a:t>
            </a:r>
            <a:endParaRPr/>
          </a:p>
        </p:txBody>
      </p:sp>
      <p:sp>
        <p:nvSpPr>
          <p:cNvPr id="140" name="Google Shape;140;p18"/>
          <p:cNvSpPr txBox="1">
            <a:spLocks noGrp="1"/>
          </p:cNvSpPr>
          <p:nvPr>
            <p:ph type="body" idx="4294967295"/>
          </p:nvPr>
        </p:nvSpPr>
        <p:spPr>
          <a:xfrm>
            <a:off x="8186738" y="4856163"/>
            <a:ext cx="4005262" cy="1436687"/>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90000"/>
              </a:lnSpc>
              <a:spcBef>
                <a:spcPts val="1000"/>
              </a:spcBef>
              <a:spcAft>
                <a:spcPts val="0"/>
              </a:spcAft>
              <a:buClr>
                <a:schemeClr val="dk1"/>
              </a:buClr>
              <a:buSzPct val="100000"/>
              <a:buNone/>
            </a:pPr>
            <a:r>
              <a:rPr lang="en-US"/>
              <a:t>Another transformer architecture, called the compound transformer has been proposed which is much simpler in structure and is supposed to perform equally well.</a:t>
            </a:r>
            <a:endParaRPr/>
          </a:p>
        </p:txBody>
      </p:sp>
      <p:pic>
        <p:nvPicPr>
          <p:cNvPr id="134" name="Google Shape;134;p18"/>
          <p:cNvPicPr preferRelativeResize="0"/>
          <p:nvPr/>
        </p:nvPicPr>
        <p:blipFill rotWithShape="1">
          <a:blip r:embed="rId3">
            <a:alphaModFix/>
          </a:blip>
          <a:srcRect/>
          <a:stretch/>
        </p:blipFill>
        <p:spPr>
          <a:xfrm>
            <a:off x="63850" y="3209525"/>
            <a:ext cx="3450675" cy="816850"/>
          </a:xfrm>
          <a:prstGeom prst="rect">
            <a:avLst/>
          </a:prstGeom>
          <a:noFill/>
          <a:ln>
            <a:noFill/>
          </a:ln>
        </p:spPr>
      </p:pic>
      <p:pic>
        <p:nvPicPr>
          <p:cNvPr id="135" name="Google Shape;135;p18"/>
          <p:cNvPicPr preferRelativeResize="0"/>
          <p:nvPr/>
        </p:nvPicPr>
        <p:blipFill rotWithShape="1">
          <a:blip r:embed="rId4">
            <a:alphaModFix/>
          </a:blip>
          <a:srcRect/>
          <a:stretch/>
        </p:blipFill>
        <p:spPr>
          <a:xfrm>
            <a:off x="3444618" y="3209525"/>
            <a:ext cx="4731756" cy="848450"/>
          </a:xfrm>
          <a:prstGeom prst="rect">
            <a:avLst/>
          </a:prstGeom>
          <a:noFill/>
          <a:ln>
            <a:noFill/>
          </a:ln>
        </p:spPr>
      </p:pic>
      <p:pic>
        <p:nvPicPr>
          <p:cNvPr id="136" name="Google Shape;136;p18"/>
          <p:cNvPicPr preferRelativeResize="0"/>
          <p:nvPr/>
        </p:nvPicPr>
        <p:blipFill rotWithShape="1">
          <a:blip r:embed="rId5">
            <a:alphaModFix/>
          </a:blip>
          <a:srcRect l="9982"/>
          <a:stretch/>
        </p:blipFill>
        <p:spPr>
          <a:xfrm>
            <a:off x="8282700" y="2924075"/>
            <a:ext cx="3756375" cy="1799125"/>
          </a:xfrm>
          <a:prstGeom prst="rect">
            <a:avLst/>
          </a:prstGeom>
          <a:noFill/>
          <a:ln>
            <a:noFill/>
          </a:ln>
        </p:spPr>
      </p:pic>
      <p:sp>
        <p:nvSpPr>
          <p:cNvPr id="141" name="Google Shape;141;p18"/>
          <p:cNvSpPr txBox="1"/>
          <p:nvPr/>
        </p:nvSpPr>
        <p:spPr>
          <a:xfrm>
            <a:off x="838188" y="6121925"/>
            <a:ext cx="4013400" cy="406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500"/>
              </a:spcBef>
              <a:spcAft>
                <a:spcPts val="0"/>
              </a:spcAft>
              <a:buNone/>
            </a:pPr>
            <a:r>
              <a:rPr lang="en-US"/>
              <a:t>Image Credits: </a:t>
            </a:r>
            <a:r>
              <a:rPr lang="en-US" sz="1600" b="1" u="sng">
                <a:solidFill>
                  <a:schemeClr val="hlink"/>
                </a:solidFill>
                <a:latin typeface="Calibri"/>
                <a:ea typeface="Calibri"/>
                <a:cs typeface="Calibri"/>
                <a:sym typeface="Calibri"/>
                <a:hlinkClick r:id="rId6"/>
              </a:rPr>
              <a:t>Quantum Vision Transformers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Classical text classification by Transformers</a:t>
            </a:r>
            <a:endParaRPr/>
          </a:p>
        </p:txBody>
      </p:sp>
      <p:grpSp>
        <p:nvGrpSpPr>
          <p:cNvPr id="4" name="Group 3">
            <a:extLst>
              <a:ext uri="{FF2B5EF4-FFF2-40B4-BE49-F238E27FC236}">
                <a16:creationId xmlns:a16="http://schemas.microsoft.com/office/drawing/2014/main" id="{87F9AE11-8759-B898-7655-0DB25E615473}"/>
              </a:ext>
            </a:extLst>
          </p:cNvPr>
          <p:cNvGrpSpPr/>
          <p:nvPr/>
        </p:nvGrpSpPr>
        <p:grpSpPr>
          <a:xfrm>
            <a:off x="514720" y="1690825"/>
            <a:ext cx="13392590" cy="4628579"/>
            <a:chOff x="1156746" y="1669431"/>
            <a:chExt cx="13392590" cy="4628579"/>
          </a:xfrm>
        </p:grpSpPr>
        <p:pic>
          <p:nvPicPr>
            <p:cNvPr id="5" name="Picture 4">
              <a:extLst>
                <a:ext uri="{FF2B5EF4-FFF2-40B4-BE49-F238E27FC236}">
                  <a16:creationId xmlns:a16="http://schemas.microsoft.com/office/drawing/2014/main" id="{39789073-CF9A-0278-DDC6-05368E1CE57B}"/>
                </a:ext>
              </a:extLst>
            </p:cNvPr>
            <p:cNvPicPr>
              <a:picLocks noChangeAspect="1"/>
            </p:cNvPicPr>
            <p:nvPr/>
          </p:nvPicPr>
          <p:blipFill>
            <a:blip r:embed="rId3"/>
            <a:stretch>
              <a:fillRect/>
            </a:stretch>
          </p:blipFill>
          <p:spPr>
            <a:xfrm>
              <a:off x="1156746" y="1669431"/>
              <a:ext cx="6518148" cy="4628579"/>
            </a:xfrm>
            <a:prstGeom prst="rect">
              <a:avLst/>
            </a:prstGeom>
          </p:spPr>
        </p:pic>
        <p:cxnSp>
          <p:nvCxnSpPr>
            <p:cNvPr id="6" name="Straight Arrow Connector 5">
              <a:extLst>
                <a:ext uri="{FF2B5EF4-FFF2-40B4-BE49-F238E27FC236}">
                  <a16:creationId xmlns:a16="http://schemas.microsoft.com/office/drawing/2014/main" id="{48A68B68-605F-BD7D-BDB0-2BBF117561E8}"/>
                </a:ext>
              </a:extLst>
            </p:cNvPr>
            <p:cNvCxnSpPr>
              <a:cxnSpLocks/>
            </p:cNvCxnSpPr>
            <p:nvPr/>
          </p:nvCxnSpPr>
          <p:spPr>
            <a:xfrm flipV="1">
              <a:off x="7256834" y="3558209"/>
              <a:ext cx="1215957" cy="6344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03694DE-CAE0-3AD4-8E58-809DD3152571}"/>
                </a:ext>
              </a:extLst>
            </p:cNvPr>
            <p:cNvSpPr txBox="1"/>
            <p:nvPr/>
          </p:nvSpPr>
          <p:spPr>
            <a:xfrm>
              <a:off x="8472791" y="1917909"/>
              <a:ext cx="4046707" cy="461665"/>
            </a:xfrm>
            <a:prstGeom prst="rect">
              <a:avLst/>
            </a:prstGeom>
            <a:noFill/>
          </p:spPr>
          <p:txBody>
            <a:bodyPr wrap="square" rtlCol="0">
              <a:spAutoFit/>
            </a:bodyPr>
            <a:lstStyle/>
            <a:p>
              <a:r>
                <a:rPr lang="en-US" sz="2400"/>
                <a:t>Scaled dot product attention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0F60CA3-BF84-F558-D30A-AE794054A7D9}"/>
                    </a:ext>
                  </a:extLst>
                </p:cNvPr>
                <p:cNvSpPr txBox="1"/>
                <p:nvPr/>
              </p:nvSpPr>
              <p:spPr>
                <a:xfrm>
                  <a:off x="6096000" y="3091546"/>
                  <a:ext cx="8453336" cy="7838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𝐴𝑡𝑡𝑒𝑛𝑡𝑖𝑜𝑛</m:t>
                        </m:r>
                        <m:r>
                          <a:rPr lang="en-US" sz="2000" b="0" i="1" smtClean="0">
                            <a:latin typeface="Cambria Math" panose="02040503050406030204" pitchFamily="18" charset="0"/>
                          </a:rPr>
                          <m:t>=</m:t>
                        </m:r>
                        <m:r>
                          <a:rPr lang="en-US" sz="2000" b="0" i="1" smtClean="0">
                            <a:latin typeface="Cambria Math" panose="02040503050406030204" pitchFamily="18" charset="0"/>
                          </a:rPr>
                          <m:t>𝑠𝑜𝑓𝑡𝑚𝑎𝑥</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𝑄𝐾</m:t>
                                </m:r>
                              </m:num>
                              <m:den>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𝑑</m:t>
                                    </m:r>
                                  </m:e>
                                </m:rad>
                              </m:den>
                            </m:f>
                          </m:e>
                        </m:d>
                        <m:r>
                          <a:rPr lang="en-US" sz="2000" b="0" i="1" smtClean="0">
                            <a:latin typeface="Cambria Math" panose="02040503050406030204" pitchFamily="18" charset="0"/>
                          </a:rPr>
                          <m:t>𝑉</m:t>
                        </m:r>
                      </m:oMath>
                    </m:oMathPara>
                  </a14:m>
                  <a:endParaRPr lang="en-US" sz="2000"/>
                </a:p>
              </p:txBody>
            </p:sp>
          </mc:Choice>
          <mc:Fallback xmlns="">
            <p:sp>
              <p:nvSpPr>
                <p:cNvPr id="8" name="TextBox 7">
                  <a:extLst>
                    <a:ext uri="{FF2B5EF4-FFF2-40B4-BE49-F238E27FC236}">
                      <a16:creationId xmlns:a16="http://schemas.microsoft.com/office/drawing/2014/main" id="{30F60CA3-BF84-F558-D30A-AE794054A7D9}"/>
                    </a:ext>
                  </a:extLst>
                </p:cNvPr>
                <p:cNvSpPr txBox="1">
                  <a:spLocks noRot="1" noChangeAspect="1" noMove="1" noResize="1" noEditPoints="1" noAdjustHandles="1" noChangeArrowheads="1" noChangeShapeType="1" noTextEdit="1"/>
                </p:cNvSpPr>
                <p:nvPr/>
              </p:nvSpPr>
              <p:spPr>
                <a:xfrm>
                  <a:off x="6096000" y="3091546"/>
                  <a:ext cx="8453336" cy="78386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92816EA-97AB-B539-A9E0-320730830245}"/>
                    </a:ext>
                  </a:extLst>
                </p:cNvPr>
                <p:cNvSpPr txBox="1"/>
                <p:nvPr/>
              </p:nvSpPr>
              <p:spPr>
                <a:xfrm>
                  <a:off x="8751152" y="4337318"/>
                  <a:ext cx="3929975" cy="500137"/>
                </a:xfrm>
                <a:prstGeom prst="rect">
                  <a:avLst/>
                </a:prstGeom>
                <a:noFill/>
              </p:spPr>
              <p:txBody>
                <a:bodyPr wrap="square" rtlCol="0">
                  <a:spAutoFit/>
                </a:bodyPr>
                <a:lstStyle/>
                <a:p>
                  <a14:m>
                    <m:oMath xmlns:m="http://schemas.openxmlformats.org/officeDocument/2006/math">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𝑑</m:t>
                          </m:r>
                        </m:e>
                      </m:rad>
                    </m:oMath>
                  </a14:m>
                  <a:r>
                    <a:rPr lang="en-US" sz="2400"/>
                    <a:t> is the scaling factor</a:t>
                  </a:r>
                </a:p>
              </p:txBody>
            </p:sp>
          </mc:Choice>
          <mc:Fallback xmlns="">
            <p:sp>
              <p:nvSpPr>
                <p:cNvPr id="9" name="TextBox 8">
                  <a:extLst>
                    <a:ext uri="{FF2B5EF4-FFF2-40B4-BE49-F238E27FC236}">
                      <a16:creationId xmlns:a16="http://schemas.microsoft.com/office/drawing/2014/main" id="{092816EA-97AB-B539-A9E0-320730830245}"/>
                    </a:ext>
                  </a:extLst>
                </p:cNvPr>
                <p:cNvSpPr txBox="1">
                  <a:spLocks noRot="1" noChangeAspect="1" noMove="1" noResize="1" noEditPoints="1" noAdjustHandles="1" noChangeArrowheads="1" noChangeShapeType="1" noTextEdit="1"/>
                </p:cNvSpPr>
                <p:nvPr/>
              </p:nvSpPr>
              <p:spPr>
                <a:xfrm>
                  <a:off x="8751152" y="4337318"/>
                  <a:ext cx="3929975" cy="500137"/>
                </a:xfrm>
                <a:prstGeom prst="rect">
                  <a:avLst/>
                </a:prstGeom>
                <a:blipFill>
                  <a:blip r:embed="rId5"/>
                  <a:stretch>
                    <a:fillRect t="-1220" b="-28049"/>
                  </a:stretch>
                </a:blipFill>
              </p:spPr>
              <p:txBody>
                <a:bodyPr/>
                <a:lstStyle/>
                <a:p>
                  <a:r>
                    <a:rPr lang="en-US">
                      <a:noFill/>
                    </a:rPr>
                    <a:t> </a:t>
                  </a:r>
                </a:p>
              </p:txBody>
            </p:sp>
          </mc:Fallback>
        </mc:AlternateContent>
      </p:grpSp>
      <p:sp>
        <p:nvSpPr>
          <p:cNvPr id="2" name="TextBox 1">
            <a:extLst>
              <a:ext uri="{FF2B5EF4-FFF2-40B4-BE49-F238E27FC236}">
                <a16:creationId xmlns:a16="http://schemas.microsoft.com/office/drawing/2014/main" id="{ED9F7246-A666-1839-4F6A-FF7AD2A16949}"/>
              </a:ext>
            </a:extLst>
          </p:cNvPr>
          <p:cNvSpPr txBox="1"/>
          <p:nvPr/>
        </p:nvSpPr>
        <p:spPr>
          <a:xfrm>
            <a:off x="5886995" y="6478290"/>
            <a:ext cx="1734765" cy="307777"/>
          </a:xfrm>
          <a:prstGeom prst="rect">
            <a:avLst/>
          </a:prstGeom>
          <a:noFill/>
        </p:spPr>
        <p:txBody>
          <a:bodyPr wrap="square" rtlCol="0">
            <a:spAutoFit/>
          </a:bodyPr>
          <a:lstStyle/>
          <a:p>
            <a:pPr algn="ctr"/>
            <a:r>
              <a:rPr lang="en-US" dirty="0">
                <a:effectLst/>
                <a:latin typeface="Arial" panose="020B0604020202020204" pitchFamily="34" charset="0"/>
                <a:hlinkClick r:id="rId6"/>
              </a:rPr>
              <a:t>arXiv: 2011.04446</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303179" y="-15044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u="sng"/>
              <a:t>QSAN</a:t>
            </a:r>
            <a:r>
              <a:rPr lang="en-US" b="1" i="0" u="sng">
                <a:solidFill>
                  <a:srgbClr val="1D1C1D"/>
                </a:solidFill>
              </a:rPr>
              <a:t> text classification</a:t>
            </a:r>
            <a:endParaRPr b="1" u="sng"/>
          </a:p>
        </p:txBody>
      </p:sp>
      <p:pic>
        <p:nvPicPr>
          <p:cNvPr id="153" name="Google Shape;153;p20"/>
          <p:cNvPicPr preferRelativeResize="0"/>
          <p:nvPr/>
        </p:nvPicPr>
        <p:blipFill rotWithShape="1">
          <a:blip r:embed="rId3">
            <a:alphaModFix/>
          </a:blip>
          <a:srcRect/>
          <a:stretch/>
        </p:blipFill>
        <p:spPr>
          <a:xfrm>
            <a:off x="2309770" y="760271"/>
            <a:ext cx="7792403" cy="2486025"/>
          </a:xfrm>
          <a:prstGeom prst="rect">
            <a:avLst/>
          </a:prstGeom>
          <a:noFill/>
          <a:ln>
            <a:noFill/>
          </a:ln>
        </p:spPr>
      </p:pic>
      <p:grpSp>
        <p:nvGrpSpPr>
          <p:cNvPr id="154" name="Google Shape;154;p20"/>
          <p:cNvGrpSpPr/>
          <p:nvPr/>
        </p:nvGrpSpPr>
        <p:grpSpPr>
          <a:xfrm>
            <a:off x="894575" y="3742339"/>
            <a:ext cx="2547560" cy="688221"/>
            <a:chOff x="252293" y="3600750"/>
            <a:chExt cx="2547560" cy="688221"/>
          </a:xfrm>
        </p:grpSpPr>
        <p:sp>
          <p:nvSpPr>
            <p:cNvPr id="155" name="Google Shape;155;p20"/>
            <p:cNvSpPr/>
            <p:nvPr/>
          </p:nvSpPr>
          <p:spPr>
            <a:xfrm>
              <a:off x="252293" y="3600750"/>
              <a:ext cx="816428" cy="677266"/>
            </a:xfrm>
            <a:prstGeom prst="roundRect">
              <a:avLst>
                <a:gd name="adj" fmla="val 16667"/>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Q</a:t>
              </a:r>
              <a:endParaRPr/>
            </a:p>
          </p:txBody>
        </p:sp>
        <p:sp>
          <p:nvSpPr>
            <p:cNvPr id="156" name="Google Shape;156;p20"/>
            <p:cNvSpPr/>
            <p:nvPr/>
          </p:nvSpPr>
          <p:spPr>
            <a:xfrm>
              <a:off x="1117859" y="3611705"/>
              <a:ext cx="816428" cy="677266"/>
            </a:xfrm>
            <a:prstGeom prst="roundRect">
              <a:avLst>
                <a:gd name="adj" fmla="val 16667"/>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K</a:t>
              </a:r>
              <a:endParaRPr/>
            </a:p>
          </p:txBody>
        </p:sp>
        <p:sp>
          <p:nvSpPr>
            <p:cNvPr id="157" name="Google Shape;157;p20"/>
            <p:cNvSpPr/>
            <p:nvPr/>
          </p:nvSpPr>
          <p:spPr>
            <a:xfrm>
              <a:off x="1983425" y="3600750"/>
              <a:ext cx="816428" cy="677266"/>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V</a:t>
              </a:r>
              <a:endParaRPr/>
            </a:p>
          </p:txBody>
        </p:sp>
      </p:grpSp>
      <p:sp>
        <p:nvSpPr>
          <p:cNvPr id="158" name="Google Shape;158;p20"/>
          <p:cNvSpPr txBox="1"/>
          <p:nvPr/>
        </p:nvSpPr>
        <p:spPr>
          <a:xfrm>
            <a:off x="123614" y="3743635"/>
            <a:ext cx="627021" cy="450764"/>
          </a:xfrm>
          <a:prstGeom prst="rect">
            <a:avLst/>
          </a:prstGeom>
          <a:blipFill rotWithShape="1">
            <a:blip r:embed="rId4">
              <a:alphaModFix/>
            </a:blip>
            <a:stretch>
              <a:fillRect b="-134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latin typeface="Calibri"/>
                <a:ea typeface="Calibri"/>
                <a:cs typeface="Calibri"/>
                <a:sym typeface="Calibri"/>
              </a:rPr>
              <a:t> </a:t>
            </a:r>
            <a:endParaRPr/>
          </a:p>
        </p:txBody>
      </p:sp>
      <p:cxnSp>
        <p:nvCxnSpPr>
          <p:cNvPr id="159" name="Google Shape;159;p20"/>
          <p:cNvCxnSpPr/>
          <p:nvPr/>
        </p:nvCxnSpPr>
        <p:spPr>
          <a:xfrm flipH="1">
            <a:off x="903767" y="3104707"/>
            <a:ext cx="2179675" cy="485088"/>
          </a:xfrm>
          <a:prstGeom prst="straightConnector1">
            <a:avLst/>
          </a:prstGeom>
          <a:noFill/>
          <a:ln w="9525" cap="flat" cmpd="sng">
            <a:solidFill>
              <a:schemeClr val="accent1"/>
            </a:solidFill>
            <a:prstDash val="solid"/>
            <a:miter lim="800000"/>
            <a:headEnd type="none" w="sm" len="sm"/>
            <a:tailEnd type="none" w="sm" len="sm"/>
          </a:ln>
        </p:spPr>
      </p:cxnSp>
      <p:cxnSp>
        <p:nvCxnSpPr>
          <p:cNvPr id="160" name="Google Shape;160;p20"/>
          <p:cNvCxnSpPr/>
          <p:nvPr/>
        </p:nvCxnSpPr>
        <p:spPr>
          <a:xfrm flipH="1">
            <a:off x="3442135" y="3246296"/>
            <a:ext cx="417484" cy="365409"/>
          </a:xfrm>
          <a:prstGeom prst="straightConnector1">
            <a:avLst/>
          </a:prstGeom>
          <a:noFill/>
          <a:ln w="9525" cap="flat" cmpd="sng">
            <a:solidFill>
              <a:schemeClr val="accent1"/>
            </a:solidFill>
            <a:prstDash val="solid"/>
            <a:miter lim="800000"/>
            <a:headEnd type="none" w="sm" len="sm"/>
            <a:tailEnd type="none" w="sm" len="sm"/>
          </a:ln>
        </p:spPr>
      </p:cxnSp>
      <p:sp>
        <p:nvSpPr>
          <p:cNvPr id="161" name="Google Shape;161;p20"/>
          <p:cNvSpPr txBox="1"/>
          <p:nvPr/>
        </p:nvSpPr>
        <p:spPr>
          <a:xfrm>
            <a:off x="123613" y="4756676"/>
            <a:ext cx="627021" cy="450764"/>
          </a:xfrm>
          <a:prstGeom prst="rect">
            <a:avLst/>
          </a:prstGeom>
          <a:blipFill rotWithShape="1">
            <a:blip r:embed="rId5">
              <a:alphaModFix/>
            </a:blip>
            <a:stretch>
              <a:fillRect b="-134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62" name="Google Shape;162;p20"/>
          <p:cNvSpPr txBox="1"/>
          <p:nvPr/>
        </p:nvSpPr>
        <p:spPr>
          <a:xfrm>
            <a:off x="123613" y="5979137"/>
            <a:ext cx="627021" cy="450764"/>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pSp>
        <p:nvGrpSpPr>
          <p:cNvPr id="163" name="Google Shape;163;p20"/>
          <p:cNvGrpSpPr/>
          <p:nvPr/>
        </p:nvGrpSpPr>
        <p:grpSpPr>
          <a:xfrm>
            <a:off x="894575" y="4724830"/>
            <a:ext cx="2547560" cy="688221"/>
            <a:chOff x="252293" y="3600750"/>
            <a:chExt cx="2547560" cy="688221"/>
          </a:xfrm>
        </p:grpSpPr>
        <p:sp>
          <p:nvSpPr>
            <p:cNvPr id="164" name="Google Shape;164;p20"/>
            <p:cNvSpPr/>
            <p:nvPr/>
          </p:nvSpPr>
          <p:spPr>
            <a:xfrm>
              <a:off x="252293" y="3600750"/>
              <a:ext cx="816428" cy="677266"/>
            </a:xfrm>
            <a:prstGeom prst="roundRect">
              <a:avLst>
                <a:gd name="adj" fmla="val 16667"/>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Q</a:t>
              </a:r>
              <a:endParaRPr/>
            </a:p>
          </p:txBody>
        </p:sp>
        <p:sp>
          <p:nvSpPr>
            <p:cNvPr id="165" name="Google Shape;165;p20"/>
            <p:cNvSpPr/>
            <p:nvPr/>
          </p:nvSpPr>
          <p:spPr>
            <a:xfrm>
              <a:off x="1117859" y="3611705"/>
              <a:ext cx="816428" cy="677266"/>
            </a:xfrm>
            <a:prstGeom prst="roundRect">
              <a:avLst>
                <a:gd name="adj" fmla="val 16667"/>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K</a:t>
              </a:r>
              <a:endParaRPr/>
            </a:p>
          </p:txBody>
        </p:sp>
        <p:sp>
          <p:nvSpPr>
            <p:cNvPr id="166" name="Google Shape;166;p20"/>
            <p:cNvSpPr/>
            <p:nvPr/>
          </p:nvSpPr>
          <p:spPr>
            <a:xfrm>
              <a:off x="1983425" y="3600750"/>
              <a:ext cx="816428" cy="677266"/>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V</a:t>
              </a:r>
              <a:endParaRPr/>
            </a:p>
          </p:txBody>
        </p:sp>
      </p:grpSp>
      <p:grpSp>
        <p:nvGrpSpPr>
          <p:cNvPr id="167" name="Google Shape;167;p20"/>
          <p:cNvGrpSpPr/>
          <p:nvPr/>
        </p:nvGrpSpPr>
        <p:grpSpPr>
          <a:xfrm>
            <a:off x="894575" y="5937798"/>
            <a:ext cx="2547560" cy="688221"/>
            <a:chOff x="252293" y="3600750"/>
            <a:chExt cx="2547560" cy="688221"/>
          </a:xfrm>
        </p:grpSpPr>
        <p:sp>
          <p:nvSpPr>
            <p:cNvPr id="168" name="Google Shape;168;p20"/>
            <p:cNvSpPr/>
            <p:nvPr/>
          </p:nvSpPr>
          <p:spPr>
            <a:xfrm>
              <a:off x="252293" y="3600750"/>
              <a:ext cx="816428" cy="677266"/>
            </a:xfrm>
            <a:prstGeom prst="roundRect">
              <a:avLst>
                <a:gd name="adj" fmla="val 16667"/>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Q</a:t>
              </a:r>
              <a:endParaRPr/>
            </a:p>
          </p:txBody>
        </p:sp>
        <p:sp>
          <p:nvSpPr>
            <p:cNvPr id="169" name="Google Shape;169;p20"/>
            <p:cNvSpPr/>
            <p:nvPr/>
          </p:nvSpPr>
          <p:spPr>
            <a:xfrm>
              <a:off x="1117859" y="3611705"/>
              <a:ext cx="816428" cy="677266"/>
            </a:xfrm>
            <a:prstGeom prst="roundRect">
              <a:avLst>
                <a:gd name="adj" fmla="val 16667"/>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K</a:t>
              </a:r>
              <a:endParaRPr/>
            </a:p>
          </p:txBody>
        </p:sp>
        <p:sp>
          <p:nvSpPr>
            <p:cNvPr id="170" name="Google Shape;170;p20"/>
            <p:cNvSpPr/>
            <p:nvPr/>
          </p:nvSpPr>
          <p:spPr>
            <a:xfrm>
              <a:off x="1983425" y="3600750"/>
              <a:ext cx="816428" cy="677266"/>
            </a:xfrm>
            <a:prstGeom prst="roundRect">
              <a:avLst>
                <a:gd name="adj" fmla="val 16667"/>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V</a:t>
              </a:r>
              <a:endParaRPr/>
            </a:p>
          </p:txBody>
        </p:sp>
      </p:grpSp>
      <p:sp>
        <p:nvSpPr>
          <p:cNvPr id="171" name="Google Shape;171;p20"/>
          <p:cNvSpPr txBox="1"/>
          <p:nvPr/>
        </p:nvSpPr>
        <p:spPr>
          <a:xfrm>
            <a:off x="1868971" y="5490759"/>
            <a:ext cx="598767"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pSp>
        <p:nvGrpSpPr>
          <p:cNvPr id="172" name="Google Shape;172;p20"/>
          <p:cNvGrpSpPr/>
          <p:nvPr/>
        </p:nvGrpSpPr>
        <p:grpSpPr>
          <a:xfrm>
            <a:off x="3636335" y="3694788"/>
            <a:ext cx="1167072" cy="945768"/>
            <a:chOff x="3636335" y="3694788"/>
            <a:chExt cx="1167072" cy="945768"/>
          </a:xfrm>
        </p:grpSpPr>
        <p:cxnSp>
          <p:nvCxnSpPr>
            <p:cNvPr id="173" name="Google Shape;173;p20"/>
            <p:cNvCxnSpPr/>
            <p:nvPr/>
          </p:nvCxnSpPr>
          <p:spPr>
            <a:xfrm>
              <a:off x="3636335" y="3902149"/>
              <a:ext cx="627321"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174" name="Google Shape;174;p20"/>
            <p:cNvCxnSpPr/>
            <p:nvPr/>
          </p:nvCxnSpPr>
          <p:spPr>
            <a:xfrm>
              <a:off x="3636335" y="4167672"/>
              <a:ext cx="627321"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175" name="Google Shape;175;p20"/>
            <p:cNvCxnSpPr/>
            <p:nvPr/>
          </p:nvCxnSpPr>
          <p:spPr>
            <a:xfrm>
              <a:off x="3639880" y="4419605"/>
              <a:ext cx="627321" cy="0"/>
            </a:xfrm>
            <a:prstGeom prst="straightConnector1">
              <a:avLst/>
            </a:prstGeom>
            <a:noFill/>
            <a:ln w="9525" cap="flat" cmpd="sng">
              <a:solidFill>
                <a:schemeClr val="accent1"/>
              </a:solidFill>
              <a:prstDash val="solid"/>
              <a:miter lim="800000"/>
              <a:headEnd type="none" w="sm" len="sm"/>
              <a:tailEnd type="triangle" w="med" len="med"/>
            </a:ln>
          </p:spPr>
        </p:cxnSp>
        <p:sp>
          <p:nvSpPr>
            <p:cNvPr id="176" name="Google Shape;176;p20"/>
            <p:cNvSpPr txBox="1"/>
            <p:nvPr/>
          </p:nvSpPr>
          <p:spPr>
            <a:xfrm>
              <a:off x="4356839" y="3694788"/>
              <a:ext cx="446568" cy="369332"/>
            </a:xfrm>
            <a:prstGeom prst="rect">
              <a:avLst/>
            </a:prstGeom>
            <a:blipFill rotWithShape="1">
              <a:blip r:embed="rId8">
                <a:alphaModFix/>
              </a:blip>
              <a:stretch>
                <a:fillRect b="-655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77" name="Google Shape;177;p20"/>
            <p:cNvSpPr txBox="1"/>
            <p:nvPr/>
          </p:nvSpPr>
          <p:spPr>
            <a:xfrm>
              <a:off x="4356839" y="3983006"/>
              <a:ext cx="446568"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78" name="Google Shape;178;p20"/>
            <p:cNvSpPr txBox="1"/>
            <p:nvPr/>
          </p:nvSpPr>
          <p:spPr>
            <a:xfrm>
              <a:off x="4356839" y="4271224"/>
              <a:ext cx="446568" cy="369332"/>
            </a:xfrm>
            <a:prstGeom prst="rect">
              <a:avLst/>
            </a:prstGeom>
            <a:blipFill rotWithShape="1">
              <a:blip r:embed="rId10">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pSp>
      <p:grpSp>
        <p:nvGrpSpPr>
          <p:cNvPr id="179" name="Google Shape;179;p20"/>
          <p:cNvGrpSpPr/>
          <p:nvPr/>
        </p:nvGrpSpPr>
        <p:grpSpPr>
          <a:xfrm>
            <a:off x="3627991" y="4640556"/>
            <a:ext cx="1167072" cy="945768"/>
            <a:chOff x="3636335" y="3694788"/>
            <a:chExt cx="1167072" cy="945768"/>
          </a:xfrm>
        </p:grpSpPr>
        <p:cxnSp>
          <p:nvCxnSpPr>
            <p:cNvPr id="180" name="Google Shape;180;p20"/>
            <p:cNvCxnSpPr/>
            <p:nvPr/>
          </p:nvCxnSpPr>
          <p:spPr>
            <a:xfrm>
              <a:off x="3636335" y="3902149"/>
              <a:ext cx="627321"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181" name="Google Shape;181;p20"/>
            <p:cNvCxnSpPr/>
            <p:nvPr/>
          </p:nvCxnSpPr>
          <p:spPr>
            <a:xfrm>
              <a:off x="3636335" y="4167672"/>
              <a:ext cx="627321"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182" name="Google Shape;182;p20"/>
            <p:cNvCxnSpPr/>
            <p:nvPr/>
          </p:nvCxnSpPr>
          <p:spPr>
            <a:xfrm>
              <a:off x="3639880" y="4419605"/>
              <a:ext cx="627321" cy="0"/>
            </a:xfrm>
            <a:prstGeom prst="straightConnector1">
              <a:avLst/>
            </a:prstGeom>
            <a:noFill/>
            <a:ln w="9525" cap="flat" cmpd="sng">
              <a:solidFill>
                <a:schemeClr val="accent1"/>
              </a:solidFill>
              <a:prstDash val="solid"/>
              <a:miter lim="800000"/>
              <a:headEnd type="none" w="sm" len="sm"/>
              <a:tailEnd type="triangle" w="med" len="med"/>
            </a:ln>
          </p:spPr>
        </p:cxnSp>
        <p:sp>
          <p:nvSpPr>
            <p:cNvPr id="183" name="Google Shape;183;p20"/>
            <p:cNvSpPr txBox="1"/>
            <p:nvPr/>
          </p:nvSpPr>
          <p:spPr>
            <a:xfrm>
              <a:off x="4356839" y="3694788"/>
              <a:ext cx="446568" cy="369332"/>
            </a:xfrm>
            <a:prstGeom prst="rect">
              <a:avLst/>
            </a:prstGeom>
            <a:blipFill rotWithShape="1">
              <a:blip r:embed="rId11">
                <a:alphaModFix/>
              </a:blip>
              <a:stretch>
                <a:fillRect b="-655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84" name="Google Shape;184;p20"/>
            <p:cNvSpPr txBox="1"/>
            <p:nvPr/>
          </p:nvSpPr>
          <p:spPr>
            <a:xfrm>
              <a:off x="4356839" y="3983006"/>
              <a:ext cx="446568" cy="369332"/>
            </a:xfrm>
            <a:prstGeom prst="rect">
              <a:avLst/>
            </a:prstGeom>
            <a:blipFill rotWithShape="1">
              <a:blip r:embed="rId1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85" name="Google Shape;185;p20"/>
            <p:cNvSpPr txBox="1"/>
            <p:nvPr/>
          </p:nvSpPr>
          <p:spPr>
            <a:xfrm>
              <a:off x="4356839" y="4271224"/>
              <a:ext cx="446568" cy="369332"/>
            </a:xfrm>
            <a:prstGeom prst="rect">
              <a:avLst/>
            </a:prstGeom>
            <a:blipFill rotWithShape="1">
              <a:blip r:embed="rId1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pSp>
      <p:grpSp>
        <p:nvGrpSpPr>
          <p:cNvPr id="186" name="Google Shape;186;p20"/>
          <p:cNvGrpSpPr/>
          <p:nvPr/>
        </p:nvGrpSpPr>
        <p:grpSpPr>
          <a:xfrm>
            <a:off x="3636335" y="5876768"/>
            <a:ext cx="1167072" cy="945768"/>
            <a:chOff x="3636335" y="3694788"/>
            <a:chExt cx="1167072" cy="945768"/>
          </a:xfrm>
        </p:grpSpPr>
        <p:cxnSp>
          <p:nvCxnSpPr>
            <p:cNvPr id="187" name="Google Shape;187;p20"/>
            <p:cNvCxnSpPr/>
            <p:nvPr/>
          </p:nvCxnSpPr>
          <p:spPr>
            <a:xfrm>
              <a:off x="3636335" y="3902149"/>
              <a:ext cx="627321"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188" name="Google Shape;188;p20"/>
            <p:cNvCxnSpPr/>
            <p:nvPr/>
          </p:nvCxnSpPr>
          <p:spPr>
            <a:xfrm>
              <a:off x="3636335" y="4167672"/>
              <a:ext cx="627321"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189" name="Google Shape;189;p20"/>
            <p:cNvCxnSpPr/>
            <p:nvPr/>
          </p:nvCxnSpPr>
          <p:spPr>
            <a:xfrm>
              <a:off x="3639880" y="4419605"/>
              <a:ext cx="627321" cy="0"/>
            </a:xfrm>
            <a:prstGeom prst="straightConnector1">
              <a:avLst/>
            </a:prstGeom>
            <a:noFill/>
            <a:ln w="9525" cap="flat" cmpd="sng">
              <a:solidFill>
                <a:schemeClr val="accent1"/>
              </a:solidFill>
              <a:prstDash val="solid"/>
              <a:miter lim="800000"/>
              <a:headEnd type="none" w="sm" len="sm"/>
              <a:tailEnd type="triangle" w="med" len="med"/>
            </a:ln>
          </p:spPr>
        </p:cxnSp>
        <p:sp>
          <p:nvSpPr>
            <p:cNvPr id="190" name="Google Shape;190;p20"/>
            <p:cNvSpPr txBox="1"/>
            <p:nvPr/>
          </p:nvSpPr>
          <p:spPr>
            <a:xfrm>
              <a:off x="4356839" y="3694788"/>
              <a:ext cx="446568" cy="369332"/>
            </a:xfrm>
            <a:prstGeom prst="rect">
              <a:avLst/>
            </a:prstGeom>
            <a:blipFill rotWithShape="1">
              <a:blip r:embed="rId14">
                <a:alphaModFix/>
              </a:blip>
              <a:stretch>
                <a:fillRect b="-655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91" name="Google Shape;191;p20"/>
            <p:cNvSpPr txBox="1"/>
            <p:nvPr/>
          </p:nvSpPr>
          <p:spPr>
            <a:xfrm>
              <a:off x="4356839" y="3983006"/>
              <a:ext cx="446568" cy="369332"/>
            </a:xfrm>
            <a:prstGeom prst="rect">
              <a:avLst/>
            </a:prstGeom>
            <a:blipFill rotWithShape="1">
              <a:blip r:embed="rId1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92" name="Google Shape;192;p20"/>
            <p:cNvSpPr txBox="1"/>
            <p:nvPr/>
          </p:nvSpPr>
          <p:spPr>
            <a:xfrm>
              <a:off x="4356839" y="4271224"/>
              <a:ext cx="446568" cy="369332"/>
            </a:xfrm>
            <a:prstGeom prst="rect">
              <a:avLst/>
            </a:prstGeom>
            <a:blipFill rotWithShape="1">
              <a:blip r:embed="rId1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pSp>
      <p:sp>
        <p:nvSpPr>
          <p:cNvPr id="193" name="Google Shape;193;p20"/>
          <p:cNvSpPr txBox="1"/>
          <p:nvPr/>
        </p:nvSpPr>
        <p:spPr>
          <a:xfrm>
            <a:off x="1974648" y="3352567"/>
            <a:ext cx="100477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PQC</a:t>
            </a:r>
            <a:endParaRPr/>
          </a:p>
        </p:txBody>
      </p:sp>
      <p:sp>
        <p:nvSpPr>
          <p:cNvPr id="194" name="Google Shape;194;p20"/>
          <p:cNvSpPr txBox="1"/>
          <p:nvPr/>
        </p:nvSpPr>
        <p:spPr>
          <a:xfrm>
            <a:off x="6087971" y="3336118"/>
            <a:ext cx="5587711"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a:solidFill>
                  <a:schemeClr val="dk1"/>
                </a:solidFill>
                <a:latin typeface="Calibri"/>
                <a:ea typeface="Calibri"/>
                <a:cs typeface="Calibri"/>
                <a:sym typeface="Calibri"/>
              </a:rPr>
              <a:t>Gaussian Projected Quantum Self-Attention</a:t>
            </a:r>
            <a:endParaRPr sz="2400">
              <a:solidFill>
                <a:schemeClr val="dk1"/>
              </a:solidFill>
              <a:latin typeface="Calibri"/>
              <a:ea typeface="Calibri"/>
              <a:cs typeface="Calibri"/>
              <a:sym typeface="Calibri"/>
            </a:endParaRPr>
          </a:p>
        </p:txBody>
      </p:sp>
      <p:sp>
        <p:nvSpPr>
          <p:cNvPr id="195" name="Google Shape;195;p20"/>
          <p:cNvSpPr txBox="1"/>
          <p:nvPr/>
        </p:nvSpPr>
        <p:spPr>
          <a:xfrm>
            <a:off x="6880027" y="3885827"/>
            <a:ext cx="3435559" cy="628185"/>
          </a:xfrm>
          <a:prstGeom prst="rect">
            <a:avLst/>
          </a:prstGeom>
          <a:blipFill rotWithShape="1">
            <a:blip r:embed="rId1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96" name="Google Shape;196;p20"/>
          <p:cNvSpPr txBox="1"/>
          <p:nvPr/>
        </p:nvSpPr>
        <p:spPr>
          <a:xfrm>
            <a:off x="6566989" y="4588751"/>
            <a:ext cx="4061637" cy="1030347"/>
          </a:xfrm>
          <a:prstGeom prst="rect">
            <a:avLst/>
          </a:prstGeom>
          <a:blipFill rotWithShape="1">
            <a:blip r:embed="rId18">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97" name="Google Shape;197;p20"/>
          <p:cNvSpPr txBox="1"/>
          <p:nvPr/>
        </p:nvSpPr>
        <p:spPr>
          <a:xfrm>
            <a:off x="6909492" y="5735062"/>
            <a:ext cx="3551832" cy="652743"/>
          </a:xfrm>
          <a:prstGeom prst="rect">
            <a:avLst/>
          </a:prstGeom>
          <a:blipFill rotWithShape="1">
            <a:blip r:embed="rId19">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98" name="Google Shape;198;p20"/>
          <p:cNvSpPr txBox="1"/>
          <p:nvPr/>
        </p:nvSpPr>
        <p:spPr>
          <a:xfrm>
            <a:off x="7310371" y="5860091"/>
            <a:ext cx="128743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with</a:t>
            </a:r>
            <a:endParaRPr/>
          </a:p>
        </p:txBody>
      </p:sp>
      <p:cxnSp>
        <p:nvCxnSpPr>
          <p:cNvPr id="199" name="Google Shape;199;p20"/>
          <p:cNvCxnSpPr/>
          <p:nvPr/>
        </p:nvCxnSpPr>
        <p:spPr>
          <a:xfrm rot="10800000" flipH="1">
            <a:off x="5313634" y="5058879"/>
            <a:ext cx="993239" cy="9168"/>
          </a:xfrm>
          <a:prstGeom prst="straightConnector1">
            <a:avLst/>
          </a:prstGeom>
          <a:noFill/>
          <a:ln w="76200" cap="flat" cmpd="sng">
            <a:solidFill>
              <a:schemeClr val="accent1"/>
            </a:solidFill>
            <a:prstDash val="solid"/>
            <a:miter lim="800000"/>
            <a:headEnd type="none" w="sm" len="sm"/>
            <a:tailEnd type="triangle" w="med" len="med"/>
          </a:ln>
        </p:spPr>
      </p:cxnSp>
      <p:sp>
        <p:nvSpPr>
          <p:cNvPr id="3" name="TextBox 2">
            <a:hlinkClick r:id="rId20"/>
            <a:extLst>
              <a:ext uri="{FF2B5EF4-FFF2-40B4-BE49-F238E27FC236}">
                <a16:creationId xmlns:a16="http://schemas.microsoft.com/office/drawing/2014/main" id="{0E83C529-DABF-3A81-10B7-7FCF301C9B20}"/>
              </a:ext>
            </a:extLst>
          </p:cNvPr>
          <p:cNvSpPr txBox="1"/>
          <p:nvPr/>
        </p:nvSpPr>
        <p:spPr>
          <a:xfrm>
            <a:off x="5731933" y="6534318"/>
            <a:ext cx="1656662" cy="307777"/>
          </a:xfrm>
          <a:prstGeom prst="rect">
            <a:avLst/>
          </a:prstGeom>
          <a:noFill/>
        </p:spPr>
        <p:txBody>
          <a:bodyPr wrap="square" rtlCol="0">
            <a:spAutoFit/>
          </a:bodyPr>
          <a:lstStyle/>
          <a:p>
            <a:r>
              <a:rPr lang="en-US" dirty="0">
                <a:effectLst/>
                <a:latin typeface="Arial" panose="020B0604020202020204" pitchFamily="34" charset="0"/>
                <a:hlinkClick r:id="rId20"/>
              </a:rPr>
              <a:t>arXiv: 2205.05625</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6" name="Google Shape;206;p21"/>
          <p:cNvSpPr txBox="1"/>
          <p:nvPr/>
        </p:nvSpPr>
        <p:spPr>
          <a:xfrm>
            <a:off x="9368605" y="3057525"/>
            <a:ext cx="5386200" cy="4663500"/>
          </a:xfrm>
          <a:prstGeom prst="rect">
            <a:avLst/>
          </a:prstGeom>
          <a:noFill/>
          <a:ln>
            <a:noFill/>
          </a:ln>
        </p:spPr>
        <p:txBody>
          <a:bodyPr spcFirstLastPara="1" wrap="square" lIns="91425" tIns="45700" rIns="91425" bIns="45700" anchor="t" anchorCtr="0">
            <a:normAutofit/>
          </a:bodyPr>
          <a:lstStyle/>
          <a:p>
            <a:pPr marL="914400" marR="0" lvl="1" indent="-342900" algn="l" rtl="0">
              <a:lnSpc>
                <a:spcPct val="90000"/>
              </a:lnSpc>
              <a:spcBef>
                <a:spcPts val="0"/>
              </a:spcBef>
              <a:spcAft>
                <a:spcPts val="0"/>
              </a:spcAft>
              <a:buClr>
                <a:schemeClr val="dk1"/>
              </a:buClr>
              <a:buSzPts val="1800"/>
              <a:buFont typeface="Calibri"/>
              <a:buChar char="○"/>
            </a:pPr>
            <a:endParaRPr sz="1800">
              <a:solidFill>
                <a:schemeClr val="dk1"/>
              </a:solidFill>
              <a:latin typeface="Calibri"/>
              <a:ea typeface="Calibri"/>
              <a:cs typeface="Calibri"/>
              <a:sym typeface="Calibri"/>
            </a:endParaRPr>
          </a:p>
        </p:txBody>
      </p:sp>
      <p:graphicFrame>
        <p:nvGraphicFramePr>
          <p:cNvPr id="4" name="Diagram 3">
            <a:extLst>
              <a:ext uri="{FF2B5EF4-FFF2-40B4-BE49-F238E27FC236}">
                <a16:creationId xmlns:a16="http://schemas.microsoft.com/office/drawing/2014/main" id="{D25168DA-E300-8A17-1C77-F90D454C4D79}"/>
              </a:ext>
            </a:extLst>
          </p:cNvPr>
          <p:cNvGraphicFramePr/>
          <p:nvPr>
            <p:extLst>
              <p:ext uri="{D42A27DB-BD31-4B8C-83A1-F6EECF244321}">
                <p14:modId xmlns:p14="http://schemas.microsoft.com/office/powerpoint/2010/main" val="3020009651"/>
              </p:ext>
            </p:extLst>
          </p:nvPr>
        </p:nvGraphicFramePr>
        <p:xfrm>
          <a:off x="4217988" y="-107522"/>
          <a:ext cx="7974012" cy="31650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C507C529-7114-192C-3429-A14DA070A66F}"/>
              </a:ext>
            </a:extLst>
          </p:cNvPr>
          <p:cNvGraphicFramePr/>
          <p:nvPr>
            <p:extLst>
              <p:ext uri="{D42A27DB-BD31-4B8C-83A1-F6EECF244321}">
                <p14:modId xmlns:p14="http://schemas.microsoft.com/office/powerpoint/2010/main" val="2795884502"/>
              </p:ext>
            </p:extLst>
          </p:nvPr>
        </p:nvGraphicFramePr>
        <p:xfrm>
          <a:off x="279110" y="450172"/>
          <a:ext cx="2746665" cy="558794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TextBox 10">
            <a:extLst>
              <a:ext uri="{FF2B5EF4-FFF2-40B4-BE49-F238E27FC236}">
                <a16:creationId xmlns:a16="http://schemas.microsoft.com/office/drawing/2014/main" id="{1B06FF2B-EBDE-122A-C883-E59F98F57243}"/>
              </a:ext>
            </a:extLst>
          </p:cNvPr>
          <p:cNvSpPr txBox="1"/>
          <p:nvPr/>
        </p:nvSpPr>
        <p:spPr>
          <a:xfrm>
            <a:off x="578643" y="299557"/>
            <a:ext cx="6100762" cy="584775"/>
          </a:xfrm>
          <a:prstGeom prst="rect">
            <a:avLst/>
          </a:prstGeom>
          <a:noFill/>
        </p:spPr>
        <p:txBody>
          <a:bodyPr wrap="square" lIns="91440" tIns="45720" rIns="91440" bIns="45720" anchor="t">
            <a:spAutoFit/>
          </a:bodyPr>
          <a:lstStyle/>
          <a:p>
            <a:r>
              <a:rPr lang="en-US" sz="3200" b="1" u="sng">
                <a:latin typeface="Calibri"/>
                <a:ea typeface="Calibri"/>
                <a:cs typeface="Calibri"/>
                <a:sym typeface="Calibri"/>
              </a:rPr>
              <a:t>Challenges</a:t>
            </a:r>
            <a:endParaRPr lang="en-US" sz="3200" b="1"/>
          </a:p>
        </p:txBody>
      </p:sp>
      <p:cxnSp>
        <p:nvCxnSpPr>
          <p:cNvPr id="14" name="Straight Arrow Connector 13">
            <a:extLst>
              <a:ext uri="{FF2B5EF4-FFF2-40B4-BE49-F238E27FC236}">
                <a16:creationId xmlns:a16="http://schemas.microsoft.com/office/drawing/2014/main" id="{0E099136-B128-7778-BC69-653F10137D33}"/>
              </a:ext>
            </a:extLst>
          </p:cNvPr>
          <p:cNvCxnSpPr>
            <a:cxnSpLocks/>
          </p:cNvCxnSpPr>
          <p:nvPr/>
        </p:nvCxnSpPr>
        <p:spPr>
          <a:xfrm flipV="1">
            <a:off x="3286125" y="1543050"/>
            <a:ext cx="671513" cy="1000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Diagram 18">
            <a:extLst>
              <a:ext uri="{FF2B5EF4-FFF2-40B4-BE49-F238E27FC236}">
                <a16:creationId xmlns:a16="http://schemas.microsoft.com/office/drawing/2014/main" id="{534B9DD7-8909-8494-8D1A-C689D25938C1}"/>
              </a:ext>
            </a:extLst>
          </p:cNvPr>
          <p:cNvGraphicFramePr/>
          <p:nvPr>
            <p:extLst>
              <p:ext uri="{D42A27DB-BD31-4B8C-83A1-F6EECF244321}">
                <p14:modId xmlns:p14="http://schemas.microsoft.com/office/powerpoint/2010/main" val="2904908697"/>
              </p:ext>
            </p:extLst>
          </p:nvPr>
        </p:nvGraphicFramePr>
        <p:xfrm>
          <a:off x="2586038" y="3429000"/>
          <a:ext cx="9605962" cy="344530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cxnSp>
        <p:nvCxnSpPr>
          <p:cNvPr id="21" name="Straight Arrow Connector 20">
            <a:extLst>
              <a:ext uri="{FF2B5EF4-FFF2-40B4-BE49-F238E27FC236}">
                <a16:creationId xmlns:a16="http://schemas.microsoft.com/office/drawing/2014/main" id="{CD4732D0-030C-D531-1494-6CBBB076F3FB}"/>
              </a:ext>
            </a:extLst>
          </p:cNvPr>
          <p:cNvCxnSpPr>
            <a:cxnSpLocks/>
          </p:cNvCxnSpPr>
          <p:nvPr/>
        </p:nvCxnSpPr>
        <p:spPr>
          <a:xfrm>
            <a:off x="1828800" y="4886325"/>
            <a:ext cx="1196975" cy="614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709</Words>
  <Application>Microsoft Office PowerPoint</Application>
  <PresentationFormat>Widescreen</PresentationFormat>
  <Paragraphs>122</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 Math</vt:lpstr>
      <vt:lpstr>Wingdings</vt:lpstr>
      <vt:lpstr>Office Theme</vt:lpstr>
      <vt:lpstr>Quantum GPT Model</vt:lpstr>
      <vt:lpstr>Outline</vt:lpstr>
      <vt:lpstr>Problem Statement:</vt:lpstr>
      <vt:lpstr>Literature Survey</vt:lpstr>
      <vt:lpstr>Classical Vision Transformers</vt:lpstr>
      <vt:lpstr>Quantum Vision Transformers</vt:lpstr>
      <vt:lpstr>Classical text classification by Transformers</vt:lpstr>
      <vt:lpstr>QSAN text classification</vt:lpstr>
      <vt:lpstr>PowerPoint Presentation</vt:lpstr>
      <vt:lpstr>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GPT Model</dc:title>
  <cp:lastModifiedBy>N V Raghavendra</cp:lastModifiedBy>
  <cp:revision>2</cp:revision>
  <dcterms:modified xsi:type="dcterms:W3CDTF">2023-05-12T03:24:52Z</dcterms:modified>
</cp:coreProperties>
</file>