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E9B50-3DAE-4976-8484-4500B0A6C6C9}" v="238" dt="2023-05-18T21:15:29.176"/>
    <p1510:client id="{EF381817-1541-4CE8-AD9D-6EC9329F6C1D}" v="981" dt="2023-05-18T21:34:00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302.03244.pd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QRNNs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https://arxiv.org/pdf/2302.03244.pdf</a:t>
            </a:r>
            <a:endParaRPr lang="en-US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F893-AF52-7FFE-081E-810FC662A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How </a:t>
            </a:r>
            <a:r>
              <a:rPr lang="en-US">
                <a:cs typeface="Calibri Light"/>
              </a:rPr>
              <a:t>Do RNNs</a:t>
            </a:r>
            <a:r>
              <a:rPr lang="en-US" dirty="0">
                <a:cs typeface="Calibri Light"/>
              </a:rPr>
              <a:t> work?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8F62C-1132-34F2-CE49-411944FDB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672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>
                <a:cs typeface="Calibri"/>
              </a:rPr>
              <a:t>In RNNs, the output at a time step T is given by input at the current time step and the history of the past elements of the sequence.</a:t>
            </a:r>
            <a:endParaRPr lang="en-US"/>
          </a:p>
          <a:p>
            <a:pPr algn="just"/>
            <a:endParaRPr lang="en-US">
              <a:cs typeface="Calibri"/>
            </a:endParaRPr>
          </a:p>
        </p:txBody>
      </p:sp>
      <p:pic>
        <p:nvPicPr>
          <p:cNvPr id="5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78B5301-91AB-18A0-D3B7-A88D147DC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006" y="2199180"/>
            <a:ext cx="5801932" cy="2470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A174AF-4E3F-F12E-84A4-2DB3F28A71D4}"/>
              </a:ext>
            </a:extLst>
          </p:cNvPr>
          <p:cNvSpPr txBox="1"/>
          <p:nvPr/>
        </p:nvSpPr>
        <p:spPr>
          <a:xfrm>
            <a:off x="6442120" y="4665907"/>
            <a:ext cx="1464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(a) RNN Block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F70F1B-F565-DB09-B56B-5CC01CDD9E83}"/>
              </a:ext>
            </a:extLst>
          </p:cNvPr>
          <p:cNvSpPr txBox="1"/>
          <p:nvPr/>
        </p:nvSpPr>
        <p:spPr>
          <a:xfrm>
            <a:off x="9372064" y="4665907"/>
            <a:ext cx="1808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(b) RNN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51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13BD-E81C-BE1C-F2D4-53E19F97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35770" cy="1336295"/>
          </a:xfrm>
        </p:spPr>
        <p:txBody>
          <a:bodyPr/>
          <a:lstStyle/>
          <a:p>
            <a:r>
              <a:rPr lang="en-US" dirty="0">
                <a:cs typeface="Calibri Light"/>
              </a:rPr>
              <a:t>Proposed QRB in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3BB8-EA3A-DBF5-BC54-42C2246E6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61811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en-US" dirty="0">
                <a:cs typeface="Calibri"/>
              </a:rPr>
              <a:t>The proposed QRB consists of three parts : data encoding, ansatz circuit and partial measurement</a:t>
            </a:r>
            <a:endParaRPr lang="en-US"/>
          </a:p>
          <a:p>
            <a:pPr algn="just"/>
            <a:r>
              <a:rPr lang="en-US" dirty="0">
                <a:cs typeface="Calibri"/>
              </a:rPr>
              <a:t>The paper uses angle encoding to encode data and feed to ansatz</a:t>
            </a:r>
          </a:p>
          <a:p>
            <a:pPr algn="just"/>
            <a:r>
              <a:rPr lang="en-US" dirty="0">
                <a:cs typeface="Calibri"/>
              </a:rPr>
              <a:t>The ansatz is hardware efficient which consists of layers of two qubit and single qubit gates</a:t>
            </a:r>
          </a:p>
          <a:p>
            <a:pPr algn="just"/>
            <a:r>
              <a:rPr lang="en-US" dirty="0">
                <a:cs typeface="Calibri"/>
              </a:rPr>
              <a:t>The rotation angles of the RZZ gates inside the ansatz are the learnable parameters</a:t>
            </a:r>
          </a:p>
          <a:p>
            <a:pPr algn="just"/>
            <a:r>
              <a:rPr lang="en-US" dirty="0">
                <a:cs typeface="Calibri"/>
              </a:rPr>
              <a:t>Circuit block config is used for the ansatz</a:t>
            </a:r>
          </a:p>
          <a:p>
            <a:pPr algn="just"/>
            <a:endParaRPr lang="en-US">
              <a:cs typeface="Calibri"/>
            </a:endParaRP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B6454EDE-30B6-C0EE-905D-0E87AC7AB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189" y="2299354"/>
            <a:ext cx="5254579" cy="1701209"/>
          </a:xfrm>
          <a:prstGeom prst="rect">
            <a:avLst/>
          </a:prstGeom>
        </p:spPr>
      </p:pic>
      <p:pic>
        <p:nvPicPr>
          <p:cNvPr id="8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6CB3E605-E94B-1EB8-8ADD-1D5D622C7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010" y="573378"/>
            <a:ext cx="2199471" cy="1632934"/>
          </a:xfrm>
          <a:prstGeom prst="rect">
            <a:avLst/>
          </a:prstGeom>
        </p:spPr>
      </p:pic>
      <p:pic>
        <p:nvPicPr>
          <p:cNvPr id="9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2E15C9B9-7A10-B293-0FEE-638DF4270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428" y="4395611"/>
            <a:ext cx="5254580" cy="1222100"/>
          </a:xfrm>
          <a:prstGeom prst="rect">
            <a:avLst/>
          </a:prstGeom>
        </p:spPr>
      </p:pic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80C357EA-0982-F7B8-4491-CDCCE7173F13}"/>
              </a:ext>
            </a:extLst>
          </p:cNvPr>
          <p:cNvSpPr/>
          <p:nvPr/>
        </p:nvSpPr>
        <p:spPr>
          <a:xfrm rot="360000" flipV="1">
            <a:off x="8803173" y="1066875"/>
            <a:ext cx="515155" cy="2006956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12801C4-7002-5E6F-05C5-EC513B01835D}"/>
              </a:ext>
            </a:extLst>
          </p:cNvPr>
          <p:cNvSpPr/>
          <p:nvPr/>
        </p:nvSpPr>
        <p:spPr>
          <a:xfrm>
            <a:off x="9318401" y="3662429"/>
            <a:ext cx="268309" cy="8478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BE4A98-907B-4BBE-A67F-0E581AEF88E5}"/>
              </a:ext>
            </a:extLst>
          </p:cNvPr>
          <p:cNvSpPr txBox="1"/>
          <p:nvPr/>
        </p:nvSpPr>
        <p:spPr>
          <a:xfrm>
            <a:off x="6882147" y="5755246"/>
            <a:ext cx="48295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QRB Block with encoding and ansatz</a:t>
            </a:r>
          </a:p>
        </p:txBody>
      </p:sp>
    </p:spTree>
    <p:extLst>
      <p:ext uri="{BB962C8B-B14F-4D97-AF65-F5344CB8AC3E}">
        <p14:creationId xmlns:p14="http://schemas.microsoft.com/office/powerpoint/2010/main" val="206599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9D9F-B460-8CE1-F225-3E38B9CF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350"/>
            <a:ext cx="10515600" cy="1014324"/>
          </a:xfrm>
        </p:spPr>
        <p:txBody>
          <a:bodyPr/>
          <a:lstStyle/>
          <a:p>
            <a:pPr algn="ctr"/>
            <a:r>
              <a:rPr lang="en-US" dirty="0" err="1">
                <a:cs typeface="Calibri Light"/>
              </a:rPr>
              <a:t>pQRNN</a:t>
            </a:r>
            <a:r>
              <a:rPr lang="en-US" dirty="0">
                <a:cs typeface="Calibri Light"/>
              </a:rPr>
              <a:t> and </a:t>
            </a:r>
            <a:r>
              <a:rPr lang="en-US" dirty="0" err="1">
                <a:cs typeface="Calibri Light"/>
              </a:rPr>
              <a:t>sQRNN</a:t>
            </a:r>
            <a:r>
              <a:rPr lang="en-US" dirty="0">
                <a:cs typeface="Calibri Light"/>
              </a:rPr>
              <a:t>: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D046CE9-B047-C7C9-B66B-CAF426A40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136" y="1183370"/>
            <a:ext cx="6617730" cy="2426864"/>
          </a:xfr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1E48E8C6-C58B-28CA-9667-A748C65EC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837" y="3922412"/>
            <a:ext cx="6606861" cy="237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4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D746-C2BB-656C-E662-AB03A3F2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How it is efficient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7C927-0802-67F0-A8D8-990AF7FA0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cs typeface="Calibri"/>
              </a:rPr>
              <a:t>The staggered config allows the qubits to reset to zero after a long chain of recurrent blocks thus reducing coherence time and making it optimized for NISQ devices</a:t>
            </a:r>
            <a:endParaRPr lang="en-US"/>
          </a:p>
          <a:p>
            <a:pPr algn="just"/>
            <a:r>
              <a:rPr lang="en-US" dirty="0">
                <a:cs typeface="Calibri"/>
              </a:rPr>
              <a:t>QRNNs can predict acute variations better than classical RNNs</a:t>
            </a:r>
          </a:p>
          <a:p>
            <a:pPr algn="just"/>
            <a:r>
              <a:rPr lang="en-US" dirty="0">
                <a:cs typeface="Calibri"/>
              </a:rPr>
              <a:t>QRNNs use lesser parameters and computational cost than classical RNNs and QSANNs</a:t>
            </a:r>
          </a:p>
          <a:p>
            <a:pPr algn="just"/>
            <a:endParaRPr lang="en-US" dirty="0">
              <a:cs typeface="Calibri"/>
            </a:endParaRPr>
          </a:p>
          <a:p>
            <a:pPr algn="just"/>
            <a:endParaRPr lang="en-US" dirty="0">
              <a:cs typeface="Calibri"/>
            </a:endParaRPr>
          </a:p>
          <a:p>
            <a:pPr algn="just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791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2A11-E60D-2070-2F5D-621BA207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071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Result comparisons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245562D2-B7C6-E3C4-CB08-66469285A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33" y="1539981"/>
            <a:ext cx="5844861" cy="2189643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95CB42C3-2908-6D22-9563-49B0857B2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33" y="3915366"/>
            <a:ext cx="5844861" cy="2193322"/>
          </a:xfrm>
          <a:prstGeom prst="rect">
            <a:avLst/>
          </a:prstGeo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24DA3927-BEDE-F0DB-D749-F0DEF1968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879" y="1539412"/>
            <a:ext cx="5995114" cy="2287370"/>
          </a:xfrm>
          <a:prstGeom prst="rect">
            <a:avLst/>
          </a:prstGeom>
        </p:spPr>
      </p:pic>
      <p:pic>
        <p:nvPicPr>
          <p:cNvPr id="7" name="Picture 7" descr="Text, table&#10;&#10;Description automatically generated">
            <a:extLst>
              <a:ext uri="{FF2B5EF4-FFF2-40B4-BE49-F238E27FC236}">
                <a16:creationId xmlns:a16="http://schemas.microsoft.com/office/drawing/2014/main" id="{3447C559-C2EC-A7FE-FEC4-3AB118EF6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287" y="4479066"/>
            <a:ext cx="5995114" cy="129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3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QRNNs</vt:lpstr>
      <vt:lpstr>How Do RNNs work?</vt:lpstr>
      <vt:lpstr>Proposed QRB in paper</vt:lpstr>
      <vt:lpstr>pQRNN and sQRNN:</vt:lpstr>
      <vt:lpstr>How it is efficient</vt:lpstr>
      <vt:lpstr>Result comparisons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665</cp:revision>
  <dcterms:created xsi:type="dcterms:W3CDTF">2023-05-18T20:47:03Z</dcterms:created>
  <dcterms:modified xsi:type="dcterms:W3CDTF">2023-05-18T21:34:02Z</dcterms:modified>
</cp:coreProperties>
</file>