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6" r:id="rId6"/>
    <p:sldId id="259" r:id="rId7"/>
    <p:sldId id="267" r:id="rId8"/>
    <p:sldId id="265" r:id="rId9"/>
    <p:sldId id="260" r:id="rId10"/>
    <p:sldId id="261" r:id="rId11"/>
    <p:sldId id="268" r:id="rId12"/>
    <p:sldId id="262" r:id="rId13"/>
    <p:sldId id="263" r:id="rId14"/>
    <p:sldId id="269" r:id="rId15"/>
    <p:sldId id="270" r:id="rId16"/>
    <p:sldId id="271"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2017/10/29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2017/10/29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2017/10/29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30000"/>
            <a:lum/>
          </a:blip>
          <a:srcRect/>
          <a:stretch>
            <a:fillRect l="-23000" r="-2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a:solidFill>
            <a:schemeClr val="bg1">
              <a:alpha val="34000"/>
            </a:schemeClr>
          </a:solidFill>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67544" y="1628800"/>
            <a:ext cx="8229600" cy="4525963"/>
          </a:xfrm>
          <a:prstGeom prst="rect">
            <a:avLst/>
          </a:prstGeom>
          <a:solidFill>
            <a:schemeClr val="bg1">
              <a:alpha val="32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50800" sx="1000" sy="1000" algn="ctr" rotWithShape="0">
              <a:srgbClr val="000000"/>
            </a:outerShdw>
          </a:effectLst>
          <a:scene3d>
            <a:camera prst="perspectiveFront"/>
            <a:lightRig rig="threePt" dir="t"/>
          </a:scene3d>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2017/10/29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R6</a:t>
            </a:r>
            <a:r>
              <a:rPr lang="zh-CN" altLang="en-US" dirty="0" smtClean="0"/>
              <a:t>题解</a:t>
            </a:r>
            <a:endParaRPr lang="zh-CN" altLang="en-US" dirty="0"/>
          </a:p>
        </p:txBody>
      </p:sp>
      <p:sp>
        <p:nvSpPr>
          <p:cNvPr id="3" name="副标题 2"/>
          <p:cNvSpPr>
            <a:spLocks noGrp="1"/>
          </p:cNvSpPr>
          <p:nvPr>
            <p:ph type="subTitle" idx="1"/>
          </p:nvPr>
        </p:nvSpPr>
        <p:spPr/>
        <p:txBody>
          <a:bodyPr/>
          <a:lstStyle/>
          <a:p>
            <a:r>
              <a:rPr lang="en-US" altLang="zh-CN" dirty="0" err="1" smtClean="0"/>
              <a:t>yanQval</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透明的星尘</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另外</a:t>
            </a:r>
            <a:r>
              <a:rPr lang="en-US" altLang="zh-CN" dirty="0" smtClean="0"/>
              <a:t>20</a:t>
            </a:r>
            <a:r>
              <a:rPr lang="zh-CN" altLang="en-US" dirty="0" smtClean="0"/>
              <a:t>分：</a:t>
            </a:r>
            <a:endParaRPr lang="en-US" altLang="zh-CN" dirty="0" smtClean="0"/>
          </a:p>
          <a:p>
            <a:r>
              <a:rPr lang="zh-CN" altLang="en-US" dirty="0" smtClean="0"/>
              <a:t>两种做法</a:t>
            </a:r>
            <a:endParaRPr lang="en-US" altLang="zh-CN" dirty="0" smtClean="0"/>
          </a:p>
          <a:p>
            <a:r>
              <a:rPr lang="zh-CN" altLang="en-US" dirty="0" smtClean="0"/>
              <a:t>第一种：首先</a:t>
            </a:r>
            <a:r>
              <a:rPr lang="zh-CN" altLang="en-US" dirty="0" smtClean="0"/>
              <a:t>考虑</a:t>
            </a:r>
            <a:r>
              <a:rPr lang="zh-CN" altLang="en-US" dirty="0" smtClean="0"/>
              <a:t>公差</a:t>
            </a:r>
            <a:r>
              <a:rPr lang="zh-CN" altLang="en-US" dirty="0" smtClean="0"/>
              <a:t>大于</a:t>
            </a:r>
            <a:r>
              <a:rPr lang="zh-CN" altLang="en-US" dirty="0" smtClean="0"/>
              <a:t>一定值</a:t>
            </a:r>
            <a:r>
              <a:rPr lang="en-US" altLang="zh-CN" dirty="0" smtClean="0"/>
              <a:t>B</a:t>
            </a:r>
            <a:r>
              <a:rPr lang="zh-CN" altLang="en-US" dirty="0" smtClean="0"/>
              <a:t>的就暴力修改，否则记录下来公差</a:t>
            </a:r>
            <a:r>
              <a:rPr lang="en-US" altLang="zh-CN" dirty="0" smtClean="0"/>
              <a:t>x</a:t>
            </a:r>
            <a:r>
              <a:rPr lang="zh-CN" altLang="en-US" dirty="0" smtClean="0"/>
              <a:t>的</a:t>
            </a:r>
            <a:r>
              <a:rPr lang="en-US" altLang="zh-CN" dirty="0" smtClean="0"/>
              <a:t>y</a:t>
            </a:r>
            <a:r>
              <a:rPr lang="zh-CN" altLang="en-US" dirty="0" smtClean="0"/>
              <a:t>开头的位置被加了多少。使用分块维护区间和。</a:t>
            </a:r>
            <a:endParaRPr lang="en-US" altLang="zh-CN" dirty="0" smtClean="0"/>
          </a:p>
          <a:p>
            <a:r>
              <a:rPr lang="zh-CN" altLang="en-US" dirty="0" smtClean="0"/>
              <a:t>询问的时候先询问区间和，然后遍历所有标记，我们是可以知道公差为</a:t>
            </a:r>
            <a:r>
              <a:rPr lang="en-US" altLang="zh-CN" dirty="0" smtClean="0"/>
              <a:t>x</a:t>
            </a:r>
            <a:r>
              <a:rPr lang="zh-CN" altLang="en-US" dirty="0" smtClean="0"/>
              <a:t>首项为</a:t>
            </a:r>
            <a:r>
              <a:rPr lang="en-US" altLang="zh-CN" dirty="0" smtClean="0"/>
              <a:t>y</a:t>
            </a:r>
            <a:r>
              <a:rPr lang="zh-CN" altLang="en-US" dirty="0" smtClean="0"/>
              <a:t>的数列在区间</a:t>
            </a:r>
            <a:r>
              <a:rPr lang="en-US" altLang="zh-CN" dirty="0" smtClean="0"/>
              <a:t>[</a:t>
            </a:r>
            <a:r>
              <a:rPr lang="en-US" altLang="zh-CN" dirty="0" err="1" smtClean="0"/>
              <a:t>l,r</a:t>
            </a:r>
            <a:r>
              <a:rPr lang="en-US" altLang="zh-CN" dirty="0" smtClean="0"/>
              <a:t>]</a:t>
            </a:r>
            <a:r>
              <a:rPr lang="zh-CN" altLang="en-US" dirty="0" smtClean="0"/>
              <a:t>种出现多少次的，所以可以</a:t>
            </a:r>
            <a:r>
              <a:rPr lang="en-US" altLang="zh-CN" dirty="0" smtClean="0"/>
              <a:t>O1</a:t>
            </a:r>
            <a:r>
              <a:rPr lang="zh-CN" altLang="en-US" dirty="0" smtClean="0"/>
              <a:t>算出来这个标记对答案的贡献。</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透明的星尘</a:t>
            </a:r>
            <a:endParaRPr lang="zh-CN" altLang="en-US" dirty="0"/>
          </a:p>
        </p:txBody>
      </p:sp>
      <p:sp>
        <p:nvSpPr>
          <p:cNvPr id="3" name="内容占位符 2"/>
          <p:cNvSpPr>
            <a:spLocks noGrp="1"/>
          </p:cNvSpPr>
          <p:nvPr>
            <p:ph idx="1"/>
          </p:nvPr>
        </p:nvSpPr>
        <p:spPr/>
        <p:txBody>
          <a:bodyPr>
            <a:normAutofit/>
          </a:bodyPr>
          <a:lstStyle/>
          <a:p>
            <a:r>
              <a:rPr lang="zh-CN" altLang="en-US" dirty="0" smtClean="0"/>
              <a:t>复杂度分析：</a:t>
            </a:r>
            <a:endParaRPr lang="en-US" altLang="zh-CN" dirty="0" smtClean="0"/>
          </a:p>
          <a:p>
            <a:r>
              <a:rPr lang="zh-CN" altLang="en-US" dirty="0" smtClean="0"/>
              <a:t>假设选定的阈值是</a:t>
            </a:r>
            <a:r>
              <a:rPr lang="en-US" altLang="zh-CN" dirty="0" smtClean="0"/>
              <a:t>B</a:t>
            </a:r>
            <a:r>
              <a:rPr lang="zh-CN" altLang="en-US" dirty="0" smtClean="0"/>
              <a:t>（前文有）。</a:t>
            </a:r>
            <a:endParaRPr lang="en-US" altLang="zh-CN" dirty="0" smtClean="0"/>
          </a:p>
          <a:p>
            <a:r>
              <a:rPr lang="zh-CN" altLang="en-US" dirty="0" smtClean="0"/>
              <a:t>修改的复杂度</a:t>
            </a:r>
            <a:r>
              <a:rPr lang="en-US" altLang="zh-CN" dirty="0" smtClean="0"/>
              <a:t>n/B</a:t>
            </a:r>
          </a:p>
          <a:p>
            <a:r>
              <a:rPr lang="zh-CN" altLang="en-US" dirty="0" smtClean="0"/>
              <a:t>询问的时候，区间和的复杂度是</a:t>
            </a:r>
            <a:r>
              <a:rPr lang="en-US" altLang="zh-CN" dirty="0" err="1" smtClean="0"/>
              <a:t>Osqrtn</a:t>
            </a:r>
            <a:endParaRPr lang="en-US" altLang="zh-CN" dirty="0" smtClean="0"/>
          </a:p>
          <a:p>
            <a:r>
              <a:rPr lang="zh-CN" altLang="en-US" dirty="0" smtClean="0"/>
              <a:t>询问标记的复杂度是</a:t>
            </a:r>
            <a:r>
              <a:rPr lang="en-US" altLang="zh-CN" dirty="0" smtClean="0"/>
              <a:t>B^2</a:t>
            </a:r>
            <a:r>
              <a:rPr lang="zh-CN" altLang="en-US" dirty="0" smtClean="0"/>
              <a:t>。</a:t>
            </a:r>
            <a:endParaRPr lang="en-US" altLang="zh-CN" dirty="0" smtClean="0"/>
          </a:p>
          <a:p>
            <a:r>
              <a:rPr lang="zh-CN" altLang="en-US" dirty="0" smtClean="0"/>
              <a:t>取</a:t>
            </a:r>
            <a:r>
              <a:rPr lang="en-US" altLang="zh-CN" dirty="0" smtClean="0"/>
              <a:t>B=n^(1/3)</a:t>
            </a:r>
            <a:r>
              <a:rPr lang="zh-CN" altLang="en-US" dirty="0" smtClean="0"/>
              <a:t>可以做到</a:t>
            </a:r>
            <a:r>
              <a:rPr lang="en-US" altLang="zh-CN" dirty="0" smtClean="0"/>
              <a:t>n^(5/3)</a:t>
            </a:r>
            <a:r>
              <a:rPr lang="zh-CN" altLang="en-US" dirty="0" smtClean="0"/>
              <a:t>复杂度。</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透明的星尘</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第二种：</a:t>
            </a:r>
            <a:endParaRPr lang="en-US" altLang="zh-CN" dirty="0" smtClean="0"/>
          </a:p>
          <a:p>
            <a:r>
              <a:rPr lang="zh-CN" altLang="en-US" dirty="0" smtClean="0"/>
              <a:t>考虑询问的时候遍历标记的的过程是考虑这个标记</a:t>
            </a:r>
            <a:r>
              <a:rPr lang="en-US" altLang="zh-CN" dirty="0" smtClean="0"/>
              <a:t>(</a:t>
            </a:r>
            <a:r>
              <a:rPr lang="en-US" altLang="zh-CN" dirty="0" err="1" smtClean="0"/>
              <a:t>x,y</a:t>
            </a:r>
            <a:r>
              <a:rPr lang="en-US" altLang="zh-CN" dirty="0" smtClean="0"/>
              <a:t>)</a:t>
            </a:r>
            <a:r>
              <a:rPr lang="zh-CN" altLang="en-US" dirty="0" smtClean="0"/>
              <a:t>（公差</a:t>
            </a:r>
            <a:r>
              <a:rPr lang="en-US" altLang="zh-CN" dirty="0" smtClean="0"/>
              <a:t>x</a:t>
            </a:r>
            <a:r>
              <a:rPr lang="zh-CN" altLang="en-US" dirty="0" smtClean="0"/>
              <a:t>，首项</a:t>
            </a:r>
            <a:r>
              <a:rPr lang="en-US" altLang="zh-CN" dirty="0" smtClean="0"/>
              <a:t>y</a:t>
            </a:r>
            <a:r>
              <a:rPr lang="zh-CN" altLang="en-US" dirty="0" smtClean="0"/>
              <a:t>）在对应区间</a:t>
            </a:r>
            <a:r>
              <a:rPr lang="en-US" altLang="zh-CN" dirty="0" smtClean="0"/>
              <a:t>[</a:t>
            </a:r>
            <a:r>
              <a:rPr lang="en-US" altLang="zh-CN" dirty="0" err="1" smtClean="0"/>
              <a:t>l,r</a:t>
            </a:r>
            <a:r>
              <a:rPr lang="en-US" altLang="zh-CN" dirty="0" smtClean="0"/>
              <a:t>]</a:t>
            </a:r>
            <a:r>
              <a:rPr lang="zh-CN" altLang="en-US" dirty="0" smtClean="0"/>
              <a:t>出现了多少次，注意到这个出现的次数在固定的</a:t>
            </a:r>
            <a:r>
              <a:rPr lang="en-US" altLang="zh-CN" dirty="0" smtClean="0"/>
              <a:t>x</a:t>
            </a:r>
            <a:r>
              <a:rPr lang="zh-CN" altLang="en-US" dirty="0" smtClean="0"/>
              <a:t>的时候只会有两种不同的取值，并且都是连续的区间</a:t>
            </a:r>
            <a:r>
              <a:rPr lang="zh-CN" altLang="en-US" dirty="0" smtClean="0"/>
              <a:t>。</a:t>
            </a:r>
            <a:endParaRPr lang="en-US" altLang="zh-CN" dirty="0" smtClean="0"/>
          </a:p>
          <a:p>
            <a:r>
              <a:rPr lang="zh-CN" altLang="en-US" dirty="0" smtClean="0"/>
              <a:t>区间</a:t>
            </a:r>
            <a:r>
              <a:rPr lang="en-US" altLang="zh-CN" dirty="0" smtClean="0"/>
              <a:t>[1,3] </a:t>
            </a:r>
            <a:r>
              <a:rPr lang="zh-CN" altLang="en-US" dirty="0" smtClean="0"/>
              <a:t>公差为</a:t>
            </a:r>
            <a:r>
              <a:rPr lang="en-US" altLang="zh-CN" dirty="0" smtClean="0"/>
              <a:t>2</a:t>
            </a:r>
            <a:r>
              <a:rPr lang="zh-CN" altLang="en-US" dirty="0" smtClean="0"/>
              <a:t>的时候，首项为</a:t>
            </a:r>
            <a:r>
              <a:rPr lang="en-US" altLang="zh-CN" dirty="0" smtClean="0"/>
              <a:t>1</a:t>
            </a:r>
            <a:r>
              <a:rPr lang="zh-CN" altLang="en-US" dirty="0" smtClean="0"/>
              <a:t>的出现了</a:t>
            </a:r>
            <a:r>
              <a:rPr lang="zh-CN" altLang="en-US" dirty="0" smtClean="0"/>
              <a:t>两</a:t>
            </a:r>
            <a:r>
              <a:rPr lang="zh-CN" altLang="en-US" dirty="0" smtClean="0"/>
              <a:t>次，首项为</a:t>
            </a:r>
            <a:r>
              <a:rPr lang="en-US" altLang="zh-CN" dirty="0" smtClean="0"/>
              <a:t>2</a:t>
            </a:r>
            <a:r>
              <a:rPr lang="zh-CN" altLang="en-US" dirty="0" smtClean="0"/>
              <a:t>的出现了</a:t>
            </a:r>
            <a:r>
              <a:rPr lang="en-US" altLang="zh-CN" dirty="0" smtClean="0"/>
              <a:t>1</a:t>
            </a:r>
            <a:r>
              <a:rPr lang="zh-CN" altLang="en-US" dirty="0" smtClean="0"/>
              <a:t>次。</a:t>
            </a:r>
            <a:endParaRPr lang="en-US" altLang="zh-CN" dirty="0" smtClean="0"/>
          </a:p>
          <a:p>
            <a:r>
              <a:rPr lang="zh-CN" altLang="en-US" dirty="0" smtClean="0"/>
              <a:t>我们</a:t>
            </a:r>
            <a:r>
              <a:rPr lang="zh-CN" altLang="en-US" dirty="0" smtClean="0"/>
              <a:t>可以算出这个区间，直接统计区间的和，用树状数组维护可以做到</a:t>
            </a:r>
            <a:r>
              <a:rPr lang="en-US" altLang="zh-CN" dirty="0" err="1" smtClean="0"/>
              <a:t>nsqrtnlogn</a:t>
            </a:r>
            <a:r>
              <a:rPr lang="zh-CN" altLang="en-US" dirty="0" smtClean="0"/>
              <a:t>或者</a:t>
            </a:r>
            <a:r>
              <a:rPr lang="en-US" altLang="zh-CN" dirty="0" err="1" smtClean="0"/>
              <a:t>nsqrt</a:t>
            </a:r>
            <a:r>
              <a:rPr lang="en-US" altLang="zh-CN" dirty="0" smtClean="0"/>
              <a:t>(</a:t>
            </a:r>
            <a:r>
              <a:rPr lang="en-US" altLang="zh-CN" dirty="0" err="1" smtClean="0"/>
              <a:t>nlogn</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透明的星尘</a:t>
            </a:r>
            <a:endParaRPr lang="zh-CN" altLang="en-US" dirty="0"/>
          </a:p>
        </p:txBody>
      </p:sp>
      <p:sp>
        <p:nvSpPr>
          <p:cNvPr id="3" name="内容占位符 2"/>
          <p:cNvSpPr>
            <a:spLocks noGrp="1"/>
          </p:cNvSpPr>
          <p:nvPr>
            <p:ph idx="1"/>
          </p:nvPr>
        </p:nvSpPr>
        <p:spPr/>
        <p:txBody>
          <a:bodyPr/>
          <a:lstStyle/>
          <a:p>
            <a:r>
              <a:rPr lang="en-US" altLang="zh-CN" dirty="0" smtClean="0"/>
              <a:t>100</a:t>
            </a:r>
            <a:r>
              <a:rPr lang="zh-CN" altLang="en-US" dirty="0" smtClean="0"/>
              <a:t>分算法：</a:t>
            </a:r>
            <a:endParaRPr lang="en-US" altLang="zh-CN" dirty="0" smtClean="0"/>
          </a:p>
          <a:p>
            <a:r>
              <a:rPr lang="zh-CN" altLang="en-US" dirty="0" smtClean="0"/>
              <a:t>对标记的修改是一次操作只会修改一个。</a:t>
            </a:r>
            <a:endParaRPr lang="en-US" altLang="zh-CN" dirty="0" smtClean="0"/>
          </a:p>
          <a:p>
            <a:r>
              <a:rPr lang="zh-CN" altLang="en-US" dirty="0" smtClean="0"/>
              <a:t>对标记的查询是每次询问操作都会查询每个公差的标记信息。</a:t>
            </a:r>
            <a:endParaRPr lang="en-US" altLang="zh-CN" dirty="0" smtClean="0"/>
          </a:p>
          <a:p>
            <a:r>
              <a:rPr lang="zh-CN" altLang="en-US" dirty="0" smtClean="0"/>
              <a:t>注意到对标记的修改实质上是修改的远小于询问的次数，我们可以在修改的时候暴力修改前缀和，询问的时候</a:t>
            </a:r>
            <a:r>
              <a:rPr lang="en-US" altLang="zh-CN" dirty="0" smtClean="0"/>
              <a:t>O1</a:t>
            </a:r>
            <a:r>
              <a:rPr lang="zh-CN" altLang="en-US" dirty="0" smtClean="0"/>
              <a:t>调用前缀和。</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透明的星尘</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复杂度分析：</a:t>
            </a:r>
            <a:endParaRPr lang="en-US" altLang="zh-CN" dirty="0" smtClean="0"/>
          </a:p>
          <a:p>
            <a:r>
              <a:rPr lang="zh-CN" altLang="en-US" dirty="0" smtClean="0"/>
              <a:t>如果分块的阈值是</a:t>
            </a:r>
            <a:r>
              <a:rPr lang="en-US" altLang="zh-CN" dirty="0" err="1" smtClean="0"/>
              <a:t>sqrtn</a:t>
            </a:r>
            <a:r>
              <a:rPr lang="zh-CN" altLang="en-US" dirty="0" smtClean="0"/>
              <a:t>的情况。</a:t>
            </a:r>
            <a:endParaRPr lang="en-US" altLang="zh-CN" dirty="0" smtClean="0"/>
          </a:p>
          <a:p>
            <a:r>
              <a:rPr lang="zh-CN" altLang="en-US" dirty="0" smtClean="0"/>
              <a:t>修改操作如果是</a:t>
            </a:r>
            <a:r>
              <a:rPr lang="en-US" altLang="zh-CN" dirty="0" smtClean="0"/>
              <a:t>&gt;</a:t>
            </a:r>
            <a:r>
              <a:rPr lang="zh-CN" altLang="en-US" dirty="0" smtClean="0"/>
              <a:t>阈值，那么做</a:t>
            </a:r>
            <a:r>
              <a:rPr lang="en-US" altLang="zh-CN" dirty="0" err="1" smtClean="0"/>
              <a:t>sqrtn</a:t>
            </a:r>
            <a:r>
              <a:rPr lang="zh-CN" altLang="en-US" dirty="0" smtClean="0"/>
              <a:t>次</a:t>
            </a:r>
            <a:r>
              <a:rPr lang="en-US" altLang="zh-CN" dirty="0" smtClean="0"/>
              <a:t>O1</a:t>
            </a:r>
            <a:r>
              <a:rPr lang="zh-CN" altLang="en-US" dirty="0" smtClean="0"/>
              <a:t>的修改，否则暴力修改一个公差的前缀和，复杂度是</a:t>
            </a:r>
            <a:r>
              <a:rPr lang="en-US" altLang="zh-CN" dirty="0" err="1" smtClean="0"/>
              <a:t>sqrtn</a:t>
            </a:r>
            <a:r>
              <a:rPr lang="zh-CN" altLang="en-US" dirty="0" smtClean="0"/>
              <a:t>。</a:t>
            </a:r>
            <a:endParaRPr lang="en-US" altLang="zh-CN" dirty="0" smtClean="0"/>
          </a:p>
          <a:p>
            <a:r>
              <a:rPr lang="zh-CN" altLang="en-US" dirty="0" smtClean="0"/>
              <a:t>询问操作，询问区间和是</a:t>
            </a:r>
            <a:r>
              <a:rPr lang="en-US" altLang="zh-CN" dirty="0" err="1" smtClean="0"/>
              <a:t>sqrtn</a:t>
            </a:r>
            <a:r>
              <a:rPr lang="zh-CN" altLang="en-US" dirty="0" smtClean="0"/>
              <a:t>，询问标记的时候一共对</a:t>
            </a:r>
            <a:r>
              <a:rPr lang="en-US" altLang="zh-CN" dirty="0" err="1" smtClean="0"/>
              <a:t>sqrtn</a:t>
            </a:r>
            <a:r>
              <a:rPr lang="zh-CN" altLang="en-US" dirty="0" smtClean="0"/>
              <a:t>个公差做询问，每次</a:t>
            </a:r>
            <a:r>
              <a:rPr lang="en-US" altLang="zh-CN" dirty="0" smtClean="0"/>
              <a:t>O1</a:t>
            </a:r>
            <a:r>
              <a:rPr lang="zh-CN" altLang="en-US" dirty="0" smtClean="0"/>
              <a:t>。复杂度</a:t>
            </a:r>
            <a:r>
              <a:rPr lang="en-US" altLang="zh-CN" dirty="0" err="1" smtClean="0"/>
              <a:t>sqrtn</a:t>
            </a:r>
            <a:r>
              <a:rPr lang="zh-CN" altLang="en-US" dirty="0" smtClean="0"/>
              <a:t>。</a:t>
            </a:r>
            <a:endParaRPr lang="en-US" altLang="zh-CN" dirty="0" smtClean="0"/>
          </a:p>
          <a:p>
            <a:r>
              <a:rPr lang="zh-CN" altLang="en-US" dirty="0" smtClean="0"/>
              <a:t>总体复杂度</a:t>
            </a:r>
            <a:r>
              <a:rPr lang="en-US" altLang="zh-CN" dirty="0" err="1" smtClean="0"/>
              <a:t>nsqrtn</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透明的星尘</a:t>
            </a:r>
            <a:endParaRPr lang="zh-CN" altLang="en-US" dirty="0"/>
          </a:p>
        </p:txBody>
      </p:sp>
      <p:sp>
        <p:nvSpPr>
          <p:cNvPr id="3" name="内容占位符 2"/>
          <p:cNvSpPr>
            <a:spLocks noGrp="1"/>
          </p:cNvSpPr>
          <p:nvPr>
            <p:ph idx="1"/>
          </p:nvPr>
        </p:nvSpPr>
        <p:spPr/>
        <p:txBody>
          <a:bodyPr>
            <a:normAutofit/>
          </a:bodyPr>
          <a:lstStyle/>
          <a:p>
            <a:r>
              <a:rPr lang="zh-CN" altLang="en-US" dirty="0" smtClean="0"/>
              <a:t>可能有点卡常。</a:t>
            </a:r>
            <a:endParaRPr lang="en-US" altLang="zh-CN" dirty="0" smtClean="0"/>
          </a:p>
          <a:p>
            <a:r>
              <a:rPr lang="zh-CN" altLang="en-US" dirty="0" smtClean="0"/>
              <a:t>经过一番化简，询问标记的时候可以写成如下。</a:t>
            </a:r>
            <a:endParaRPr lang="en-US" altLang="zh-CN" dirty="0" smtClean="0"/>
          </a:p>
          <a:p>
            <a:endParaRPr lang="en-US" altLang="zh-CN" dirty="0" smtClean="0"/>
          </a:p>
          <a:p>
            <a:endParaRPr lang="en-US" altLang="zh-CN" dirty="0" smtClean="0"/>
          </a:p>
          <a:p>
            <a:r>
              <a:rPr lang="en-US" altLang="zh-CN" dirty="0" smtClean="0"/>
              <a:t>b</a:t>
            </a:r>
            <a:r>
              <a:rPr lang="zh-CN" altLang="en-US" dirty="0" smtClean="0"/>
              <a:t>是对应公差的前缀和数组。</a:t>
            </a:r>
            <a:endParaRPr lang="en-US" altLang="zh-CN" dirty="0" smtClean="0"/>
          </a:p>
          <a:p>
            <a:r>
              <a:rPr lang="zh-CN" altLang="en-US" dirty="0" smtClean="0"/>
              <a:t>这样再卡卡常就行了</a:t>
            </a:r>
            <a:r>
              <a:rPr lang="en-US" altLang="zh-CN" dirty="0" smtClean="0"/>
              <a:t>~</a:t>
            </a:r>
          </a:p>
          <a:p>
            <a:endParaRPr lang="en-US" altLang="zh-CN" dirty="0" smtClean="0"/>
          </a:p>
        </p:txBody>
      </p:sp>
      <p:pic>
        <p:nvPicPr>
          <p:cNvPr id="4098" name="Picture 2"/>
          <p:cNvPicPr>
            <a:picLocks noChangeAspect="1" noChangeArrowheads="1"/>
          </p:cNvPicPr>
          <p:nvPr/>
        </p:nvPicPr>
        <p:blipFill>
          <a:blip r:embed="rId2" cstate="print"/>
          <a:srcRect/>
          <a:stretch>
            <a:fillRect/>
          </a:stretch>
        </p:blipFill>
        <p:spPr bwMode="auto">
          <a:xfrm>
            <a:off x="539552" y="3212976"/>
            <a:ext cx="8138750" cy="11521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最后的话</a:t>
            </a:r>
            <a:endParaRPr lang="zh-CN" altLang="en-US" dirty="0"/>
          </a:p>
        </p:txBody>
      </p:sp>
      <p:sp>
        <p:nvSpPr>
          <p:cNvPr id="3" name="内容占位符 2"/>
          <p:cNvSpPr>
            <a:spLocks noGrp="1"/>
          </p:cNvSpPr>
          <p:nvPr>
            <p:ph idx="1"/>
          </p:nvPr>
        </p:nvSpPr>
        <p:spPr/>
        <p:txBody>
          <a:bodyPr/>
          <a:lstStyle/>
          <a:p>
            <a:r>
              <a:rPr lang="en-US" altLang="zh-CN" dirty="0" err="1" smtClean="0"/>
              <a:t>ysy</a:t>
            </a:r>
            <a:r>
              <a:rPr lang="en-US" altLang="zh-CN" dirty="0" smtClean="0"/>
              <a:t> IOI 2018 </a:t>
            </a:r>
            <a:r>
              <a:rPr lang="zh-CN" altLang="en-US" smtClean="0"/>
              <a:t>捧杯超稳。</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不可逆的重启动</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题意：给定两个串求</a:t>
            </a:r>
            <a:r>
              <a:rPr lang="en-US" altLang="zh-CN" dirty="0" err="1" smtClean="0"/>
              <a:t>lcs</a:t>
            </a:r>
            <a:r>
              <a:rPr lang="zh-CN" altLang="en-US" dirty="0" smtClean="0"/>
              <a:t>，两个串长是分别为</a:t>
            </a:r>
            <a:r>
              <a:rPr lang="en-US" altLang="zh-CN" dirty="0" smtClean="0"/>
              <a:t>1e6</a:t>
            </a:r>
            <a:r>
              <a:rPr lang="zh-CN" altLang="en-US" dirty="0" smtClean="0"/>
              <a:t>和</a:t>
            </a:r>
            <a:r>
              <a:rPr lang="en-US" altLang="zh-CN" dirty="0" smtClean="0"/>
              <a:t>1e3</a:t>
            </a:r>
            <a:r>
              <a:rPr lang="zh-CN" altLang="en-US" dirty="0" smtClean="0"/>
              <a:t>。</a:t>
            </a:r>
            <a:endParaRPr lang="en-US" altLang="zh-CN" dirty="0" smtClean="0"/>
          </a:p>
          <a:p>
            <a:r>
              <a:rPr lang="en-US" altLang="zh-CN" dirty="0" smtClean="0"/>
              <a:t>30</a:t>
            </a:r>
            <a:r>
              <a:rPr lang="zh-CN" altLang="en-US" dirty="0" smtClean="0"/>
              <a:t>做法：暴力</a:t>
            </a:r>
            <a:endParaRPr lang="en-US" altLang="zh-CN" dirty="0" smtClean="0"/>
          </a:p>
          <a:p>
            <a:r>
              <a:rPr lang="en-US" altLang="zh-CN" dirty="0" smtClean="0"/>
              <a:t>70</a:t>
            </a:r>
            <a:r>
              <a:rPr lang="zh-CN" altLang="en-US" dirty="0" smtClean="0"/>
              <a:t>做法：</a:t>
            </a:r>
            <a:r>
              <a:rPr lang="en-US" altLang="zh-CN" dirty="0" err="1" smtClean="0"/>
              <a:t>dp</a:t>
            </a:r>
            <a:r>
              <a:rPr lang="en-US" altLang="zh-CN" dirty="0" smtClean="0"/>
              <a:t>[</a:t>
            </a:r>
            <a:r>
              <a:rPr lang="en-US" altLang="zh-CN" dirty="0" err="1" smtClean="0"/>
              <a:t>i</a:t>
            </a:r>
            <a:r>
              <a:rPr lang="en-US" altLang="zh-CN" dirty="0" smtClean="0"/>
              <a:t>][j]</a:t>
            </a:r>
            <a:r>
              <a:rPr lang="zh-CN" altLang="en-US" dirty="0" smtClean="0"/>
              <a:t>表示前一个串匹配到了</a:t>
            </a:r>
            <a:r>
              <a:rPr lang="en-US" altLang="zh-CN" dirty="0" err="1" smtClean="0"/>
              <a:t>i</a:t>
            </a:r>
            <a:r>
              <a:rPr lang="zh-CN" altLang="en-US" dirty="0" smtClean="0"/>
              <a:t>的位置，后一个串匹配到了</a:t>
            </a:r>
            <a:r>
              <a:rPr lang="en-US" altLang="zh-CN" dirty="0" smtClean="0"/>
              <a:t>j</a:t>
            </a:r>
            <a:r>
              <a:rPr lang="zh-CN" altLang="en-US" dirty="0" smtClean="0"/>
              <a:t>的位置的最长的</a:t>
            </a:r>
            <a:r>
              <a:rPr lang="en-US" altLang="zh-CN" dirty="0" err="1" smtClean="0"/>
              <a:t>lcs</a:t>
            </a:r>
            <a:endParaRPr lang="en-US" altLang="zh-CN" dirty="0" smtClean="0"/>
          </a:p>
          <a:p>
            <a:r>
              <a:rPr lang="en-US" altLang="zh-CN" dirty="0" smtClean="0"/>
              <a:t>100</a:t>
            </a:r>
            <a:r>
              <a:rPr lang="zh-CN" altLang="en-US" dirty="0" smtClean="0"/>
              <a:t>做法：</a:t>
            </a:r>
            <a:r>
              <a:rPr lang="en-US" altLang="zh-CN" dirty="0" err="1" smtClean="0"/>
              <a:t>dp</a:t>
            </a:r>
            <a:r>
              <a:rPr lang="en-US" altLang="zh-CN" dirty="0" smtClean="0"/>
              <a:t>[</a:t>
            </a:r>
            <a:r>
              <a:rPr lang="en-US" altLang="zh-CN" dirty="0" err="1" smtClean="0"/>
              <a:t>i</a:t>
            </a:r>
            <a:r>
              <a:rPr lang="en-US" altLang="zh-CN" dirty="0" smtClean="0"/>
              <a:t>][j]</a:t>
            </a:r>
            <a:r>
              <a:rPr lang="zh-CN" altLang="en-US" dirty="0" smtClean="0"/>
              <a:t>表示后一个串匹配到了</a:t>
            </a:r>
            <a:r>
              <a:rPr lang="en-US" altLang="zh-CN" dirty="0" err="1" smtClean="0"/>
              <a:t>i</a:t>
            </a:r>
            <a:r>
              <a:rPr lang="zh-CN" altLang="en-US" dirty="0" smtClean="0"/>
              <a:t>，</a:t>
            </a:r>
            <a:r>
              <a:rPr lang="en-US" altLang="zh-CN" dirty="0" err="1" smtClean="0"/>
              <a:t>lcs</a:t>
            </a:r>
            <a:r>
              <a:rPr lang="zh-CN" altLang="en-US" dirty="0" smtClean="0"/>
              <a:t>的长度达到了</a:t>
            </a:r>
            <a:r>
              <a:rPr lang="en-US" altLang="zh-CN" dirty="0" smtClean="0"/>
              <a:t>j</a:t>
            </a:r>
            <a:r>
              <a:rPr lang="zh-CN" altLang="en-US" dirty="0" smtClean="0"/>
              <a:t>，第一个串最早能在什么地方结束。转移维护从某个位置开始的第一个某个字符在哪里。</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不可逆的重启动</a:t>
            </a:r>
            <a:endParaRPr lang="zh-CN" altLang="en-US" dirty="0"/>
          </a:p>
        </p:txBody>
      </p:sp>
      <p:sp>
        <p:nvSpPr>
          <p:cNvPr id="3" name="内容占位符 2"/>
          <p:cNvSpPr>
            <a:spLocks noGrp="1"/>
          </p:cNvSpPr>
          <p:nvPr>
            <p:ph idx="1"/>
          </p:nvPr>
        </p:nvSpPr>
        <p:spPr/>
        <p:txBody>
          <a:bodyPr>
            <a:normAutofit/>
          </a:bodyPr>
          <a:lstStyle/>
          <a:p>
            <a:r>
              <a:rPr lang="zh-CN" altLang="en-US" sz="2800" dirty="0" smtClean="0"/>
              <a:t>证明：</a:t>
            </a:r>
            <a:endParaRPr lang="en-US" altLang="zh-CN" sz="2800" dirty="0" smtClean="0"/>
          </a:p>
          <a:p>
            <a:r>
              <a:rPr lang="zh-CN" altLang="en-US" sz="2800" dirty="0" smtClean="0"/>
              <a:t>首先假设后一个串匹配到了位置</a:t>
            </a:r>
            <a:r>
              <a:rPr lang="en-US" altLang="zh-CN" sz="2800" dirty="0" err="1" smtClean="0"/>
              <a:t>i</a:t>
            </a:r>
            <a:r>
              <a:rPr lang="zh-CN" altLang="en-US" sz="2800" dirty="0" smtClean="0"/>
              <a:t>，</a:t>
            </a:r>
            <a:r>
              <a:rPr lang="en-US" altLang="zh-CN" sz="2800" dirty="0" err="1" smtClean="0"/>
              <a:t>lcs</a:t>
            </a:r>
            <a:r>
              <a:rPr lang="zh-CN" altLang="en-US" sz="2800" dirty="0" smtClean="0"/>
              <a:t>长度已经是</a:t>
            </a:r>
            <a:r>
              <a:rPr lang="en-US" altLang="zh-CN" sz="2800" dirty="0" smtClean="0"/>
              <a:t>j</a:t>
            </a:r>
            <a:r>
              <a:rPr lang="zh-CN" altLang="en-US" sz="2800" dirty="0" smtClean="0"/>
              <a:t>的时候前一个最小用到的串长是</a:t>
            </a:r>
            <a:r>
              <a:rPr lang="en-US" altLang="zh-CN" sz="2800" dirty="0" err="1" smtClean="0"/>
              <a:t>dp</a:t>
            </a:r>
            <a:r>
              <a:rPr lang="en-US" altLang="zh-CN" sz="2800" dirty="0" smtClean="0"/>
              <a:t>[</a:t>
            </a:r>
            <a:r>
              <a:rPr lang="en-US" altLang="zh-CN" sz="2800" dirty="0" err="1" smtClean="0"/>
              <a:t>i</a:t>
            </a:r>
            <a:r>
              <a:rPr lang="en-US" altLang="zh-CN" sz="2800" dirty="0" smtClean="0"/>
              <a:t>][j]</a:t>
            </a:r>
            <a:r>
              <a:rPr lang="zh-CN" altLang="en-US" sz="2800" dirty="0" smtClean="0"/>
              <a:t>。</a:t>
            </a:r>
            <a:endParaRPr lang="en-US" altLang="zh-CN" sz="2800" dirty="0" smtClean="0"/>
          </a:p>
          <a:p>
            <a:r>
              <a:rPr lang="zh-CN" altLang="en-US" sz="2800" dirty="0" smtClean="0"/>
              <a:t>那么显然如果要把第二个串的</a:t>
            </a:r>
            <a:r>
              <a:rPr lang="en-US" altLang="zh-CN" sz="2800" dirty="0" smtClean="0"/>
              <a:t>i+1</a:t>
            </a:r>
            <a:r>
              <a:rPr lang="zh-CN" altLang="en-US" sz="2800" dirty="0" smtClean="0"/>
              <a:t>位置加入</a:t>
            </a:r>
            <a:r>
              <a:rPr lang="en-US" altLang="zh-CN" sz="2800" dirty="0" err="1" smtClean="0"/>
              <a:t>lcs</a:t>
            </a:r>
            <a:r>
              <a:rPr lang="zh-CN" altLang="en-US" sz="2800" dirty="0" smtClean="0"/>
              <a:t>，选取近的一个第一个串中的同样字母是最好的，因为可以使得剩下了可以用于继续匹配的串包含其他任何选择的剩下的串。</a:t>
            </a:r>
            <a:endParaRPr lang="en-US" altLang="zh-CN" sz="2800" dirty="0" smtClean="0"/>
          </a:p>
        </p:txBody>
      </p:sp>
      <p:pic>
        <p:nvPicPr>
          <p:cNvPr id="1026" name="Picture 2"/>
          <p:cNvPicPr>
            <a:picLocks noChangeAspect="1" noChangeArrowheads="1"/>
          </p:cNvPicPr>
          <p:nvPr/>
        </p:nvPicPr>
        <p:blipFill>
          <a:blip r:embed="rId2" cstate="print"/>
          <a:srcRect/>
          <a:stretch>
            <a:fillRect/>
          </a:stretch>
        </p:blipFill>
        <p:spPr bwMode="auto">
          <a:xfrm>
            <a:off x="1187624" y="4869160"/>
            <a:ext cx="5328592" cy="17660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分离丧失的既视感</a:t>
            </a:r>
            <a:endParaRPr lang="zh-CN" altLang="en-US" dirty="0"/>
          </a:p>
        </p:txBody>
      </p:sp>
      <p:sp>
        <p:nvSpPr>
          <p:cNvPr id="3" name="内容占位符 2"/>
          <p:cNvSpPr>
            <a:spLocks noGrp="1"/>
          </p:cNvSpPr>
          <p:nvPr>
            <p:ph idx="1"/>
          </p:nvPr>
        </p:nvSpPr>
        <p:spPr/>
        <p:txBody>
          <a:bodyPr/>
          <a:lstStyle/>
          <a:p>
            <a:r>
              <a:rPr lang="zh-CN" altLang="en-US" dirty="0" smtClean="0"/>
              <a:t>题意：给定若干区间，问有多少种子集满足这些区间的相交关系是一棵树。</a:t>
            </a:r>
            <a:endParaRPr lang="en-US" altLang="zh-CN" dirty="0" smtClean="0"/>
          </a:p>
          <a:p>
            <a:r>
              <a:rPr lang="en-US" altLang="zh-CN" dirty="0" smtClean="0"/>
              <a:t>20</a:t>
            </a:r>
            <a:r>
              <a:rPr lang="zh-CN" altLang="en-US" dirty="0" smtClean="0"/>
              <a:t>分算法：暴力</a:t>
            </a:r>
            <a:endParaRPr lang="en-US" altLang="zh-CN" dirty="0" smtClean="0"/>
          </a:p>
          <a:p>
            <a:r>
              <a:rPr lang="en-US" altLang="zh-CN" dirty="0" smtClean="0"/>
              <a:t>60</a:t>
            </a:r>
            <a:r>
              <a:rPr lang="zh-CN" altLang="en-US" dirty="0" smtClean="0"/>
              <a:t>分算法：注意到满足条件的区间一定是外层的“大区间”依次相交内层可能含有互不接触的“小区间”。</a:t>
            </a:r>
            <a:endParaRPr lang="en-US" altLang="zh-CN" dirty="0" smtClean="0"/>
          </a:p>
        </p:txBody>
      </p:sp>
      <p:pic>
        <p:nvPicPr>
          <p:cNvPr id="2050" name="Picture 2"/>
          <p:cNvPicPr>
            <a:picLocks noChangeAspect="1" noChangeArrowheads="1"/>
          </p:cNvPicPr>
          <p:nvPr/>
        </p:nvPicPr>
        <p:blipFill>
          <a:blip r:embed="rId3" cstate="print"/>
          <a:srcRect/>
          <a:stretch>
            <a:fillRect/>
          </a:stretch>
        </p:blipFill>
        <p:spPr bwMode="auto">
          <a:xfrm>
            <a:off x="395536" y="5013176"/>
            <a:ext cx="8285163" cy="1228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分离丧失的既视感</a:t>
            </a:r>
            <a:endParaRPr lang="zh-CN" altLang="en-US" dirty="0"/>
          </a:p>
        </p:txBody>
      </p:sp>
      <p:sp>
        <p:nvSpPr>
          <p:cNvPr id="3" name="内容占位符 2"/>
          <p:cNvSpPr>
            <a:spLocks noGrp="1"/>
          </p:cNvSpPr>
          <p:nvPr>
            <p:ph idx="1"/>
          </p:nvPr>
        </p:nvSpPr>
        <p:spPr/>
        <p:txBody>
          <a:bodyPr/>
          <a:lstStyle/>
          <a:p>
            <a:r>
              <a:rPr lang="zh-CN" altLang="en-US" dirty="0" smtClean="0"/>
              <a:t>证明：</a:t>
            </a:r>
            <a:endParaRPr lang="en-US" altLang="zh-CN" dirty="0" smtClean="0"/>
          </a:p>
          <a:p>
            <a:r>
              <a:rPr lang="zh-CN" altLang="en-US" dirty="0" smtClean="0"/>
              <a:t>任意</a:t>
            </a:r>
            <a:r>
              <a:rPr lang="en-US" altLang="zh-CN" dirty="0" smtClean="0"/>
              <a:t>3</a:t>
            </a:r>
            <a:r>
              <a:rPr lang="zh-CN" altLang="en-US" dirty="0" smtClean="0"/>
              <a:t>个区间的交集为空。</a:t>
            </a:r>
            <a:endParaRPr lang="en-US" altLang="zh-CN" dirty="0" smtClean="0"/>
          </a:p>
          <a:p>
            <a:r>
              <a:rPr lang="zh-CN" altLang="en-US" dirty="0" smtClean="0"/>
              <a:t>同一个位置只能被覆盖两次。</a:t>
            </a:r>
            <a:endParaRPr lang="en-US" altLang="zh-CN" dirty="0" smtClean="0"/>
          </a:p>
          <a:p>
            <a:r>
              <a:rPr lang="zh-CN" altLang="en-US" dirty="0" smtClean="0"/>
              <a:t>在</a:t>
            </a:r>
            <a:r>
              <a:rPr lang="en-US" altLang="zh-CN" dirty="0" err="1" smtClean="0"/>
              <a:t>minl</a:t>
            </a:r>
            <a:r>
              <a:rPr lang="zh-CN" altLang="en-US" dirty="0" smtClean="0"/>
              <a:t>到</a:t>
            </a:r>
            <a:r>
              <a:rPr lang="en-US" altLang="zh-CN" dirty="0" err="1" smtClean="0"/>
              <a:t>maxr</a:t>
            </a:r>
            <a:r>
              <a:rPr lang="zh-CN" altLang="en-US" dirty="0" smtClean="0"/>
              <a:t>中不能出现覆盖次数为</a:t>
            </a:r>
            <a:r>
              <a:rPr lang="en-US" altLang="zh-CN" dirty="0" smtClean="0"/>
              <a:t>0</a:t>
            </a:r>
            <a:r>
              <a:rPr lang="zh-CN" altLang="en-US" dirty="0" smtClean="0"/>
              <a:t>的地方。</a:t>
            </a:r>
            <a:endParaRPr lang="en-US" altLang="zh-CN" dirty="0" smtClean="0"/>
          </a:p>
          <a:p>
            <a:r>
              <a:rPr lang="zh-CN" altLang="en-US" dirty="0" smtClean="0"/>
              <a:t>所以靠“大区间”：来使得结构相互连接，“小区间”是可以任意添加的</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6156176" y="5085184"/>
            <a:ext cx="2664296" cy="11941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分离丧失的既视感</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可以直接</a:t>
            </a:r>
            <a:r>
              <a:rPr lang="en-US" altLang="zh-CN" dirty="0" err="1" smtClean="0"/>
              <a:t>dp</a:t>
            </a:r>
            <a:r>
              <a:rPr lang="zh-CN" altLang="en-US" dirty="0" smtClean="0"/>
              <a:t>。</a:t>
            </a:r>
            <a:endParaRPr lang="en-US" altLang="zh-CN" dirty="0" smtClean="0"/>
          </a:p>
          <a:p>
            <a:r>
              <a:rPr lang="zh-CN" altLang="en-US" dirty="0" smtClean="0"/>
              <a:t>先按照左端点第一关键字，右端点第二关键字排序。</a:t>
            </a:r>
            <a:endParaRPr lang="en-US" altLang="zh-CN" dirty="0" smtClean="0"/>
          </a:p>
          <a:p>
            <a:r>
              <a:rPr lang="en-US" altLang="zh-CN" dirty="0" err="1" smtClean="0"/>
              <a:t>dp</a:t>
            </a:r>
            <a:r>
              <a:rPr lang="en-US" altLang="zh-CN" dirty="0" smtClean="0"/>
              <a:t>[</a:t>
            </a:r>
            <a:r>
              <a:rPr lang="en-US" altLang="zh-CN" dirty="0" err="1" smtClean="0"/>
              <a:t>i</a:t>
            </a:r>
            <a:r>
              <a:rPr lang="en-US" altLang="zh-CN" dirty="0" smtClean="0"/>
              <a:t>][j]</a:t>
            </a:r>
            <a:r>
              <a:rPr lang="zh-CN" altLang="en-US" dirty="0" smtClean="0"/>
              <a:t>表示选了前</a:t>
            </a:r>
            <a:r>
              <a:rPr lang="en-US" altLang="zh-CN" dirty="0" err="1" smtClean="0"/>
              <a:t>i</a:t>
            </a:r>
            <a:r>
              <a:rPr lang="zh-CN" altLang="en-US" dirty="0" smtClean="0"/>
              <a:t>个区间，最后的右端点在</a:t>
            </a:r>
            <a:r>
              <a:rPr lang="en-US" altLang="zh-CN" dirty="0" smtClean="0"/>
              <a:t>j</a:t>
            </a:r>
            <a:r>
              <a:rPr lang="zh-CN" altLang="en-US" dirty="0" smtClean="0"/>
              <a:t>的位置。</a:t>
            </a:r>
          </a:p>
          <a:p>
            <a:r>
              <a:rPr lang="zh-CN" altLang="en-US" dirty="0" smtClean="0"/>
              <a:t>转移有两种，一种是选择区间</a:t>
            </a:r>
            <a:r>
              <a:rPr lang="en-US" altLang="zh-CN" dirty="0" err="1" smtClean="0"/>
              <a:t>i</a:t>
            </a:r>
            <a:r>
              <a:rPr lang="zh-CN" altLang="en-US" dirty="0" smtClean="0"/>
              <a:t>，并且</a:t>
            </a:r>
            <a:r>
              <a:rPr lang="en-US" altLang="zh-CN" dirty="0" err="1" smtClean="0"/>
              <a:t>i</a:t>
            </a:r>
            <a:r>
              <a:rPr lang="zh-CN" altLang="en-US" dirty="0" smtClean="0"/>
              <a:t>是一个小区间，这样下一个选择的区间的</a:t>
            </a:r>
            <a:r>
              <a:rPr lang="en-US" altLang="zh-CN" dirty="0" smtClean="0"/>
              <a:t>l</a:t>
            </a:r>
            <a:r>
              <a:rPr lang="zh-CN" altLang="en-US" dirty="0" smtClean="0"/>
              <a:t>必须在这个区间的</a:t>
            </a:r>
            <a:r>
              <a:rPr lang="en-US" altLang="zh-CN" dirty="0" smtClean="0"/>
              <a:t>r</a:t>
            </a:r>
            <a:r>
              <a:rPr lang="zh-CN" altLang="en-US" dirty="0" smtClean="0"/>
              <a:t>的右边，并且由于是小区间，所以</a:t>
            </a:r>
            <a:r>
              <a:rPr lang="en-US" altLang="zh-CN" dirty="0" smtClean="0"/>
              <a:t>j</a:t>
            </a:r>
            <a:r>
              <a:rPr lang="zh-CN" altLang="en-US" dirty="0" smtClean="0"/>
              <a:t>不变。</a:t>
            </a:r>
            <a:endParaRPr lang="en-US" altLang="zh-CN" dirty="0" smtClean="0"/>
          </a:p>
          <a:p>
            <a:r>
              <a:rPr lang="zh-CN" altLang="en-US" dirty="0" smtClean="0"/>
              <a:t>如果区间</a:t>
            </a:r>
            <a:r>
              <a:rPr lang="en-US" altLang="zh-CN" dirty="0" err="1" smtClean="0"/>
              <a:t>i</a:t>
            </a:r>
            <a:r>
              <a:rPr lang="zh-CN" altLang="en-US" dirty="0" smtClean="0"/>
              <a:t>是一个大区间，那么下一个选择的区间的</a:t>
            </a:r>
            <a:r>
              <a:rPr lang="en-US" altLang="zh-CN" dirty="0" smtClean="0"/>
              <a:t>l</a:t>
            </a:r>
            <a:r>
              <a:rPr lang="zh-CN" altLang="en-US" dirty="0" smtClean="0"/>
              <a:t>必须在</a:t>
            </a:r>
            <a:r>
              <a:rPr lang="en-US" altLang="zh-CN" dirty="0" smtClean="0"/>
              <a:t>j</a:t>
            </a:r>
            <a:r>
              <a:rPr lang="zh-CN" altLang="en-US" dirty="0" smtClean="0"/>
              <a:t>右边，并且更新</a:t>
            </a:r>
            <a:r>
              <a:rPr lang="en-US" altLang="zh-CN" dirty="0" smtClean="0"/>
              <a:t>j</a:t>
            </a:r>
            <a:r>
              <a:rPr lang="zh-CN" altLang="en-US" dirty="0" smtClean="0"/>
              <a:t>为选定区间的</a:t>
            </a:r>
            <a:r>
              <a:rPr lang="en-US" altLang="zh-CN" dirty="0" smtClean="0"/>
              <a:t>r</a:t>
            </a:r>
            <a:r>
              <a:rPr lang="zh-CN" altLang="en-US" dirty="0" smtClean="0"/>
              <a:t>。</a:t>
            </a: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分离丧失的既视感</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不选择的情况：</a:t>
            </a:r>
            <a:endParaRPr lang="en-US" altLang="zh-CN" dirty="0" smtClean="0"/>
          </a:p>
          <a:p>
            <a:r>
              <a:rPr lang="en-US" altLang="zh-CN" dirty="0" err="1" smtClean="0"/>
              <a:t>Dp</a:t>
            </a:r>
            <a:r>
              <a:rPr lang="en-US" altLang="zh-CN" dirty="0" smtClean="0"/>
              <a:t>[</a:t>
            </a:r>
            <a:r>
              <a:rPr lang="en-US" altLang="zh-CN" dirty="0" err="1" smtClean="0"/>
              <a:t>i</a:t>
            </a:r>
            <a:r>
              <a:rPr lang="en-US" altLang="zh-CN" dirty="0" smtClean="0"/>
              <a:t>][j]-&gt;</a:t>
            </a:r>
            <a:r>
              <a:rPr lang="en-US" altLang="zh-CN" dirty="0" err="1" smtClean="0"/>
              <a:t>dp</a:t>
            </a:r>
            <a:r>
              <a:rPr lang="en-US" altLang="zh-CN" dirty="0" smtClean="0"/>
              <a:t>[i+1][j]</a:t>
            </a:r>
          </a:p>
          <a:p>
            <a:r>
              <a:rPr lang="zh-CN" altLang="en-US" dirty="0" smtClean="0"/>
              <a:t>选择的情况：</a:t>
            </a:r>
            <a:endParaRPr lang="en-US" altLang="zh-CN" dirty="0" smtClean="0"/>
          </a:p>
          <a:p>
            <a:r>
              <a:rPr lang="zh-CN" altLang="en-US" dirty="0" smtClean="0"/>
              <a:t>如果</a:t>
            </a:r>
            <a:r>
              <a:rPr lang="en-US" altLang="zh-CN" dirty="0" err="1" smtClean="0"/>
              <a:t>i</a:t>
            </a:r>
            <a:r>
              <a:rPr lang="zh-CN" altLang="en-US" dirty="0" smtClean="0"/>
              <a:t>是小区间</a:t>
            </a:r>
            <a:endParaRPr lang="en-US" altLang="zh-CN" dirty="0" smtClean="0"/>
          </a:p>
          <a:p>
            <a:r>
              <a:rPr lang="en-US" altLang="zh-CN" dirty="0" err="1" smtClean="0"/>
              <a:t>Dp</a:t>
            </a:r>
            <a:r>
              <a:rPr lang="en-US" altLang="zh-CN" dirty="0" smtClean="0"/>
              <a:t>[</a:t>
            </a:r>
            <a:r>
              <a:rPr lang="en-US" altLang="zh-CN" dirty="0" err="1" smtClean="0"/>
              <a:t>i</a:t>
            </a:r>
            <a:r>
              <a:rPr lang="en-US" altLang="zh-CN" dirty="0" smtClean="0"/>
              <a:t>][j</a:t>
            </a:r>
            <a:r>
              <a:rPr lang="en-US" altLang="zh-CN" dirty="0" smtClean="0"/>
              <a:t>]-&gt;</a:t>
            </a:r>
            <a:r>
              <a:rPr lang="en-US" altLang="zh-CN" dirty="0" err="1" smtClean="0"/>
              <a:t>dp</a:t>
            </a:r>
            <a:r>
              <a:rPr lang="en-US" altLang="zh-CN" dirty="0" smtClean="0"/>
              <a:t>[x][j] x</a:t>
            </a:r>
            <a:r>
              <a:rPr lang="zh-CN" altLang="en-US" dirty="0" smtClean="0"/>
              <a:t>是第一个</a:t>
            </a:r>
            <a:r>
              <a:rPr lang="en-US" altLang="zh-CN" dirty="0" smtClean="0"/>
              <a:t>l</a:t>
            </a:r>
            <a:r>
              <a:rPr lang="zh-CN" altLang="en-US" dirty="0" smtClean="0"/>
              <a:t>大于</a:t>
            </a:r>
            <a:r>
              <a:rPr lang="en-US" altLang="zh-CN" dirty="0" smtClean="0"/>
              <a:t>r[</a:t>
            </a:r>
            <a:r>
              <a:rPr lang="en-US" altLang="zh-CN" dirty="0" err="1" smtClean="0"/>
              <a:t>i</a:t>
            </a:r>
            <a:r>
              <a:rPr lang="en-US" altLang="zh-CN" dirty="0" smtClean="0"/>
              <a:t>]</a:t>
            </a:r>
            <a:r>
              <a:rPr lang="zh-CN" altLang="en-US" dirty="0" smtClean="0"/>
              <a:t>的</a:t>
            </a:r>
            <a:r>
              <a:rPr lang="zh-CN" altLang="en-US" dirty="0" smtClean="0"/>
              <a:t>区间</a:t>
            </a:r>
            <a:endParaRPr lang="en-US" altLang="zh-CN" dirty="0" smtClean="0"/>
          </a:p>
          <a:p>
            <a:r>
              <a:rPr lang="en-US" altLang="zh-CN" dirty="0" err="1" smtClean="0"/>
              <a:t>Dp</a:t>
            </a:r>
            <a:r>
              <a:rPr lang="en-US" altLang="zh-CN" dirty="0" smtClean="0"/>
              <a:t>[x][j]+=</a:t>
            </a:r>
            <a:r>
              <a:rPr lang="en-US" altLang="zh-CN" dirty="0" err="1" smtClean="0"/>
              <a:t>dp</a:t>
            </a:r>
            <a:r>
              <a:rPr lang="en-US" altLang="zh-CN" dirty="0" smtClean="0"/>
              <a:t>[</a:t>
            </a:r>
            <a:r>
              <a:rPr lang="en-US" altLang="zh-CN" dirty="0" err="1" smtClean="0"/>
              <a:t>i</a:t>
            </a:r>
            <a:r>
              <a:rPr lang="en-US" altLang="zh-CN" dirty="0" smtClean="0"/>
              <a:t>][j]</a:t>
            </a:r>
            <a:endParaRPr lang="en-US" altLang="zh-CN" dirty="0" smtClean="0"/>
          </a:p>
          <a:p>
            <a:r>
              <a:rPr lang="zh-CN" altLang="en-US" dirty="0" smtClean="0"/>
              <a:t>如果</a:t>
            </a:r>
            <a:r>
              <a:rPr lang="en-US" altLang="zh-CN" dirty="0" err="1" smtClean="0"/>
              <a:t>i</a:t>
            </a:r>
            <a:r>
              <a:rPr lang="zh-CN" altLang="en-US" dirty="0" smtClean="0"/>
              <a:t>是大区间</a:t>
            </a:r>
            <a:endParaRPr lang="en-US" altLang="zh-CN" dirty="0" smtClean="0"/>
          </a:p>
          <a:p>
            <a:r>
              <a:rPr lang="en-US" altLang="zh-CN" dirty="0" err="1" smtClean="0"/>
              <a:t>Dp</a:t>
            </a:r>
            <a:r>
              <a:rPr lang="en-US" altLang="zh-CN" dirty="0" smtClean="0"/>
              <a:t>[</a:t>
            </a:r>
            <a:r>
              <a:rPr lang="en-US" altLang="zh-CN" dirty="0" err="1" smtClean="0"/>
              <a:t>i</a:t>
            </a:r>
            <a:r>
              <a:rPr lang="en-US" altLang="zh-CN" dirty="0" smtClean="0"/>
              <a:t>][j</a:t>
            </a:r>
            <a:r>
              <a:rPr lang="en-US" altLang="zh-CN" dirty="0" smtClean="0"/>
              <a:t>]-&gt;</a:t>
            </a:r>
            <a:r>
              <a:rPr lang="en-US" altLang="zh-CN" dirty="0" err="1" smtClean="0"/>
              <a:t>dp</a:t>
            </a:r>
            <a:r>
              <a:rPr lang="en-US" altLang="zh-CN" dirty="0" smtClean="0"/>
              <a:t>[x][r[</a:t>
            </a:r>
            <a:r>
              <a:rPr lang="en-US" altLang="zh-CN" dirty="0" err="1" smtClean="0"/>
              <a:t>i</a:t>
            </a:r>
            <a:r>
              <a:rPr lang="en-US" altLang="zh-CN" dirty="0" smtClean="0"/>
              <a:t>]] x</a:t>
            </a:r>
            <a:r>
              <a:rPr lang="zh-CN" altLang="en-US" dirty="0" smtClean="0"/>
              <a:t>是第一个</a:t>
            </a:r>
            <a:r>
              <a:rPr lang="en-US" altLang="zh-CN" dirty="0" smtClean="0"/>
              <a:t>l</a:t>
            </a:r>
            <a:r>
              <a:rPr lang="zh-CN" altLang="en-US" dirty="0" smtClean="0"/>
              <a:t>大于</a:t>
            </a:r>
            <a:r>
              <a:rPr lang="en-US" altLang="zh-CN" dirty="0" smtClean="0"/>
              <a:t>j</a:t>
            </a:r>
            <a:r>
              <a:rPr lang="zh-CN" altLang="en-US" dirty="0" smtClean="0"/>
              <a:t>的区间</a:t>
            </a:r>
            <a:endParaRPr lang="en-US" altLang="zh-CN" dirty="0" smtClean="0"/>
          </a:p>
          <a:p>
            <a:r>
              <a:rPr lang="zh-CN" altLang="en-US" dirty="0" smtClean="0"/>
              <a:t>实现的时候可以合并两种转移。</a:t>
            </a:r>
            <a:endParaRPr lang="en-US" altLang="zh-C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分离丧失的既视感</a:t>
            </a:r>
            <a:endParaRPr lang="zh-CN" altLang="en-US" dirty="0"/>
          </a:p>
        </p:txBody>
      </p:sp>
      <p:sp>
        <p:nvSpPr>
          <p:cNvPr id="3" name="内容占位符 2"/>
          <p:cNvSpPr>
            <a:spLocks noGrp="1"/>
          </p:cNvSpPr>
          <p:nvPr>
            <p:ph idx="1"/>
          </p:nvPr>
        </p:nvSpPr>
        <p:spPr/>
        <p:txBody>
          <a:bodyPr/>
          <a:lstStyle/>
          <a:p>
            <a:r>
              <a:rPr lang="zh-CN" altLang="en-US" dirty="0" smtClean="0"/>
              <a:t>复杂度</a:t>
            </a:r>
            <a:r>
              <a:rPr lang="en-US" altLang="zh-CN" dirty="0" smtClean="0"/>
              <a:t>n^3</a:t>
            </a:r>
          </a:p>
          <a:p>
            <a:r>
              <a:rPr lang="zh-CN" altLang="en-US" dirty="0" smtClean="0"/>
              <a:t>可能还有其他</a:t>
            </a:r>
            <a:r>
              <a:rPr lang="en-US" altLang="zh-CN" dirty="0" smtClean="0"/>
              <a:t>60</a:t>
            </a:r>
            <a:r>
              <a:rPr lang="zh-CN" altLang="en-US" dirty="0" smtClean="0"/>
              <a:t>分的算法。</a:t>
            </a:r>
            <a:endParaRPr lang="en-US" altLang="zh-CN" dirty="0" smtClean="0"/>
          </a:p>
          <a:p>
            <a:r>
              <a:rPr lang="en-US" altLang="zh-CN" dirty="0" smtClean="0"/>
              <a:t>100</a:t>
            </a:r>
            <a:r>
              <a:rPr lang="zh-CN" altLang="en-US" dirty="0" smtClean="0"/>
              <a:t>分算法：预处理在某个位置向后的第一个区间来实现转移复杂度</a:t>
            </a:r>
            <a:r>
              <a:rPr lang="en-US" altLang="zh-CN" dirty="0" smtClean="0"/>
              <a:t>O1</a:t>
            </a:r>
            <a:r>
              <a:rPr lang="zh-CN" altLang="en-US" dirty="0" smtClean="0"/>
              <a:t>。</a:t>
            </a:r>
            <a:endParaRPr lang="en-US" altLang="zh-CN" dirty="0" smtClean="0"/>
          </a:p>
          <a:p>
            <a:r>
              <a:rPr lang="zh-CN" altLang="en-US" dirty="0" smtClean="0"/>
              <a:t>复杂度</a:t>
            </a:r>
            <a:r>
              <a:rPr lang="en-US" altLang="zh-CN" dirty="0" smtClean="0"/>
              <a:t>n^2</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透明的星尘</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题意：维护一个序列，支持查询区间和，一个完整等差数列的下标全部加固定值。</a:t>
            </a:r>
            <a:endParaRPr lang="en-US" altLang="zh-CN" dirty="0" smtClean="0"/>
          </a:p>
          <a:p>
            <a:r>
              <a:rPr lang="en-US" altLang="zh-CN" dirty="0" smtClean="0"/>
              <a:t>20</a:t>
            </a:r>
            <a:r>
              <a:rPr lang="zh-CN" altLang="en-US" dirty="0" smtClean="0"/>
              <a:t>分算法：暴力</a:t>
            </a:r>
            <a:endParaRPr lang="en-US" altLang="zh-CN" dirty="0" smtClean="0"/>
          </a:p>
          <a:p>
            <a:r>
              <a:rPr lang="zh-CN" altLang="en-US" dirty="0" smtClean="0"/>
              <a:t>另外</a:t>
            </a:r>
            <a:r>
              <a:rPr lang="en-US" altLang="zh-CN" dirty="0" smtClean="0"/>
              <a:t>20</a:t>
            </a:r>
            <a:r>
              <a:rPr lang="zh-CN" altLang="en-US" dirty="0" smtClean="0"/>
              <a:t>分：暴力跳跃，并用树状数组来维护和。</a:t>
            </a:r>
            <a:endParaRPr lang="en-US" altLang="zh-CN" dirty="0" smtClean="0"/>
          </a:p>
          <a:p>
            <a:r>
              <a:rPr lang="zh-CN" altLang="en-US" dirty="0" smtClean="0"/>
              <a:t>另外</a:t>
            </a:r>
            <a:r>
              <a:rPr lang="en-US" altLang="zh-CN" dirty="0" smtClean="0"/>
              <a:t>20</a:t>
            </a:r>
            <a:r>
              <a:rPr lang="zh-CN" altLang="en-US" dirty="0" smtClean="0"/>
              <a:t>分：注意到修改次数为</a:t>
            </a:r>
            <a:r>
              <a:rPr lang="en-US" altLang="zh-CN" dirty="0" smtClean="0"/>
              <a:t>m*n/300</a:t>
            </a:r>
            <a:r>
              <a:rPr lang="zh-CN" altLang="en-US" dirty="0" smtClean="0"/>
              <a:t>，询问次数为</a:t>
            </a:r>
            <a:r>
              <a:rPr lang="en-US" altLang="zh-CN" dirty="0" smtClean="0"/>
              <a:t>m</a:t>
            </a:r>
            <a:r>
              <a:rPr lang="zh-CN" altLang="en-US" dirty="0" smtClean="0"/>
              <a:t>，修改次数远大于询问次数，所以可以使用</a:t>
            </a:r>
            <a:r>
              <a:rPr lang="en-US" altLang="zh-CN" dirty="0" smtClean="0"/>
              <a:t>O1</a:t>
            </a:r>
            <a:r>
              <a:rPr lang="zh-CN" altLang="en-US" dirty="0" smtClean="0"/>
              <a:t>修改</a:t>
            </a:r>
            <a:r>
              <a:rPr lang="en-US" altLang="zh-CN" dirty="0" err="1" smtClean="0"/>
              <a:t>Osqrtn</a:t>
            </a:r>
            <a:r>
              <a:rPr lang="zh-CN" altLang="en-US" dirty="0" smtClean="0"/>
              <a:t>询问的分块</a:t>
            </a:r>
            <a:endParaRPr lang="en-US" altLang="zh-CN" dirty="0" smtClean="0"/>
          </a:p>
          <a:p>
            <a:r>
              <a:rPr lang="zh-CN" altLang="en-US" dirty="0" smtClean="0"/>
              <a:t>这里是正解的一部分。</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1124</Words>
  <Application>Microsoft Office PowerPoint</Application>
  <PresentationFormat>全屏显示(4:3)</PresentationFormat>
  <Paragraphs>85</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Office 主题</vt:lpstr>
      <vt:lpstr>R6题解</vt:lpstr>
      <vt:lpstr>不可逆的重启动</vt:lpstr>
      <vt:lpstr>不可逆的重启动</vt:lpstr>
      <vt:lpstr>分离丧失的既视感</vt:lpstr>
      <vt:lpstr>分离丧失的既视感</vt:lpstr>
      <vt:lpstr>分离丧失的既视感</vt:lpstr>
      <vt:lpstr>分离丧失的既视感</vt:lpstr>
      <vt:lpstr>分离丧失的既视感</vt:lpstr>
      <vt:lpstr>透明的星尘</vt:lpstr>
      <vt:lpstr>透明的星尘</vt:lpstr>
      <vt:lpstr>透明的星尘</vt:lpstr>
      <vt:lpstr>透明的星尘</vt:lpstr>
      <vt:lpstr>透明的星尘</vt:lpstr>
      <vt:lpstr>透明的星尘</vt:lpstr>
      <vt:lpstr>透明的星尘</vt:lpstr>
      <vt:lpstr>最后的话</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R6题解</dc:title>
  <dc:creator>hayb</dc:creator>
  <cp:lastModifiedBy>hayb</cp:lastModifiedBy>
  <cp:revision>24</cp:revision>
  <dcterms:created xsi:type="dcterms:W3CDTF">2017-10-28T06:01:28Z</dcterms:created>
  <dcterms:modified xsi:type="dcterms:W3CDTF">2017-10-29T06:46:29Z</dcterms:modified>
</cp:coreProperties>
</file>