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9" r:id="rId3"/>
    <p:sldId id="343" r:id="rId5"/>
    <p:sldId id="1673" r:id="rId6"/>
    <p:sldId id="1674" r:id="rId7"/>
    <p:sldId id="1675" r:id="rId8"/>
    <p:sldId id="1676" r:id="rId9"/>
    <p:sldId id="1677" r:id="rId10"/>
    <p:sldId id="1658" r:id="rId11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8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74"/>
  </p:normalViewPr>
  <p:slideViewPr>
    <p:cSldViewPr snapToGrid="0">
      <p:cViewPr varScale="1">
        <p:scale>
          <a:sx n="72" d="100"/>
          <a:sy n="72" d="100"/>
        </p:scale>
        <p:origin x="8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3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FF26B-2FCC-4603-BDAF-9176BBF453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76C93-469E-4E34-A833-FB0D37185C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76C93-469E-4E34-A833-FB0D37185C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76C93-469E-4E34-A833-FB0D37185C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76C93-469E-4E34-A833-FB0D37185C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76C93-469E-4E34-A833-FB0D37185C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76C93-469E-4E34-A833-FB0D37185C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76C93-469E-4E34-A833-FB0D37185C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76C93-469E-4E34-A833-FB0D37185C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76C93-469E-4E34-A833-FB0D37185C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CFBC-2755-4BF6-8C91-1EAAAF6862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7F4C-E048-4F7F-88A3-B44AB8C27F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CFBC-2755-4BF6-8C91-1EAAAF6862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7F4C-E048-4F7F-88A3-B44AB8C27F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CFBC-2755-4BF6-8C91-1EAAAF6862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7F4C-E048-4F7F-88A3-B44AB8C27F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CFBC-2755-4BF6-8C91-1EAAAF6862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7F4C-E048-4F7F-88A3-B44AB8C27F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CFBC-2755-4BF6-8C91-1EAAAF6862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7F4C-E048-4F7F-88A3-B44AB8C27F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CFBC-2755-4BF6-8C91-1EAAAF6862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7F4C-E048-4F7F-88A3-B44AB8C27F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CFBC-2755-4BF6-8C91-1EAAAF6862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7F4C-E048-4F7F-88A3-B44AB8C27F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CFBC-2755-4BF6-8C91-1EAAAF6862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7F4C-E048-4F7F-88A3-B44AB8C27F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CFBC-2755-4BF6-8C91-1EAAAF6862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7F4C-E048-4F7F-88A3-B44AB8C27F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CFBC-2755-4BF6-8C91-1EAAAF6862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7F4C-E048-4F7F-88A3-B44AB8C27F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CFBC-2755-4BF6-8C91-1EAAAF6862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7F4C-E048-4F7F-88A3-B44AB8C27F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2CFBC-2755-4BF6-8C91-1EAAAF6862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E7F4C-E048-4F7F-88A3-B44AB8C27F9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pn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png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tags" Target="../tags/tag1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>
            <a:off x="3023347" y="-2423157"/>
            <a:ext cx="6145295" cy="11704318"/>
          </a:xfrm>
          <a:prstGeom prst="rect">
            <a:avLst/>
          </a:prstGeom>
          <a:effectLst>
            <a:outerShdw blurRad="419100" sx="102000" sy="102000" algn="ctr" rotWithShape="0">
              <a:schemeClr val="accent1">
                <a:alpha val="85000"/>
              </a:schemeClr>
            </a:outerShdw>
          </a:effectLst>
        </p:spPr>
      </p:pic>
      <p:sp>
        <p:nvSpPr>
          <p:cNvPr id="10" name="矩形 9"/>
          <p:cNvSpPr/>
          <p:nvPr/>
        </p:nvSpPr>
        <p:spPr>
          <a:xfrm rot="10800000">
            <a:off x="-11" y="1429480"/>
            <a:ext cx="12192000" cy="3999040"/>
          </a:xfrm>
          <a:prstGeom prst="rect">
            <a:avLst/>
          </a:prstGeom>
          <a:blipFill>
            <a:blip r:embed="rId2"/>
            <a:srcRect/>
            <a:stretch>
              <a:fillRect t="-32759" r="-23263" b="-6451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 rot="10800000">
            <a:off x="1746120" y="1429479"/>
            <a:ext cx="8699738" cy="3999040"/>
          </a:xfrm>
          <a:prstGeom prst="rect">
            <a:avLst/>
          </a:prstGeom>
          <a:solidFill>
            <a:schemeClr val="accent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24532" y="2665463"/>
            <a:ext cx="6942934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>
            <a:defPPr>
              <a:defRPr lang="zh-CN"/>
            </a:defPPr>
            <a:lvl1pPr algn="dist">
              <a:defRPr sz="9600"/>
            </a:lvl1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400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bg1">
                      <a:alpha val="20000"/>
                    </a:schemeClr>
                  </a:outerShdw>
                </a:effectLst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  <a:sym typeface="+mn-lt"/>
              </a:rPr>
              <a:t>C1-21级算法第一次上机赛</a:t>
            </a:r>
            <a:endParaRPr lang="zh-CN" altLang="en-US" sz="4400" dirty="0">
              <a:solidFill>
                <a:schemeClr val="bg1"/>
              </a:solidFill>
              <a:effectLst>
                <a:outerShdw blurRad="63500" sx="102000" sy="102000" algn="ctr" rotWithShape="0">
                  <a:schemeClr val="bg1">
                    <a:alpha val="20000"/>
                  </a:schemeClr>
                </a:outerShdw>
              </a:effectLst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62773" y="3692358"/>
            <a:ext cx="666645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C</a:t>
            </a:r>
            <a:r>
              <a:rPr lang="zh-CN" altLang="en-US" sz="2800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rPr>
              <a:t>题</a:t>
            </a:r>
            <a:endParaRPr lang="zh-CN" altLang="en-US" sz="2800" dirty="0">
              <a:solidFill>
                <a:schemeClr val="bg1"/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6" name="矩形: 圆角 6"/>
          <p:cNvSpPr/>
          <p:nvPr/>
        </p:nvSpPr>
        <p:spPr>
          <a:xfrm>
            <a:off x="5294364" y="4422653"/>
            <a:ext cx="1603272" cy="443185"/>
          </a:xfrm>
          <a:prstGeom prst="roundRect">
            <a:avLst/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讲题人：</a:t>
            </a:r>
            <a:r>
              <a:rPr lang="en-GB" altLang="zh-CN" sz="1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GB" sz="1400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rPr>
              <a:t>董思尧</a:t>
            </a:r>
            <a:endParaRPr lang="zh-CN" altLang="en-GB" sz="1400" dirty="0">
              <a:solidFill>
                <a:schemeClr val="bg1"/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2" grpId="0" bldLvl="0" animBg="1"/>
      <p:bldP spid="3" grpId="0"/>
      <p:bldP spid="6" grpId="0" animBg="1"/>
      <p:bldP spid="4" grpId="0"/>
      <p:bldP spid="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47675" y="362817"/>
            <a:ext cx="11296650" cy="6132366"/>
            <a:chOff x="447675" y="362817"/>
            <a:chExt cx="11296650" cy="6132366"/>
          </a:xfrm>
        </p:grpSpPr>
        <p:grpSp>
          <p:nvGrpSpPr>
            <p:cNvPr id="26" name="组合 25"/>
            <p:cNvGrpSpPr/>
            <p:nvPr/>
          </p:nvGrpSpPr>
          <p:grpSpPr>
            <a:xfrm>
              <a:off x="447675" y="368300"/>
              <a:ext cx="11296650" cy="6126883"/>
              <a:chOff x="447675" y="368300"/>
              <a:chExt cx="11296650" cy="6126883"/>
            </a:xfrm>
            <a:solidFill>
              <a:schemeClr val="bg1"/>
            </a:solidFill>
          </p:grpSpPr>
          <p:sp>
            <p:nvSpPr>
              <p:cNvPr id="30" name="任意多边形: 形状 29"/>
              <p:cNvSpPr/>
              <p:nvPr/>
            </p:nvSpPr>
            <p:spPr>
              <a:xfrm flipH="1">
                <a:off x="447675" y="368300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447675" y="373783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11082528" y="5880044"/>
              <a:ext cx="661797" cy="604173"/>
            </a:xfrm>
            <a:prstGeom prst="rect">
              <a:avLst/>
            </a:prstGeom>
            <a:blipFill>
              <a:blip r:embed="rId1"/>
              <a:stretch>
                <a:fillRect l="-145871" r="-7737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47675" y="362817"/>
              <a:ext cx="2889885" cy="746125"/>
            </a:xfrm>
            <a:prstGeom prst="rect">
              <a:avLst/>
            </a:prstGeom>
            <a:blipFill>
              <a:blip r:embed="rId1">
                <a:lum bright="-22000"/>
              </a:blip>
              <a:srcRect/>
              <a:stretch>
                <a:fillRect t="-45369" b="-417371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9" name="PA-文本框 6"/>
            <p:cNvSpPr txBox="1"/>
            <p:nvPr>
              <p:custDataLst>
                <p:tags r:id="rId2"/>
              </p:custDataLst>
            </p:nvPr>
          </p:nvSpPr>
          <p:spPr>
            <a:xfrm>
              <a:off x="805941" y="474051"/>
              <a:ext cx="217360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ea typeface="宋体" panose="02010600030101010101" pitchFamily="2" charset="-122"/>
                  <a:cs typeface="+mn-ea"/>
                  <a:sym typeface="+mn-lt"/>
                </a:rPr>
                <a:t>题目描述</a:t>
              </a:r>
              <a:endParaRPr lang="zh-CN" altLang="en-US" sz="2800" b="1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24" name="PA-文本框 9"/>
          <p:cNvSpPr txBox="1"/>
          <p:nvPr>
            <p:custDataLst>
              <p:tags r:id="rId3"/>
            </p:custDataLst>
          </p:nvPr>
        </p:nvSpPr>
        <p:spPr>
          <a:xfrm>
            <a:off x="1287780" y="1470660"/>
            <a:ext cx="9615805" cy="3928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小水獭正在学习模运算。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现在小水獭有 n 个非负整数 a1,a2,…,an它定义 f(i) 为除了ai 以外的 n−1 个非负整数的乘积对 10^9+6取模后的结果，形式化地说：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小水獭希望你可以帮它写一个程序计算 f(1),f(2),…,f(n)。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pic>
        <p:nvPicPr>
          <p:cNvPr id="33" name="图片 32" descr="C题公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9655" y="3357245"/>
            <a:ext cx="5012055" cy="11042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47675" y="368300"/>
            <a:ext cx="11296650" cy="6126883"/>
            <a:chOff x="447675" y="368300"/>
            <a:chExt cx="11296650" cy="6126883"/>
          </a:xfrm>
        </p:grpSpPr>
        <p:grpSp>
          <p:nvGrpSpPr>
            <p:cNvPr id="26" name="组合 25"/>
            <p:cNvGrpSpPr/>
            <p:nvPr/>
          </p:nvGrpSpPr>
          <p:grpSpPr>
            <a:xfrm>
              <a:off x="447675" y="368300"/>
              <a:ext cx="11296650" cy="6126883"/>
              <a:chOff x="447675" y="368300"/>
              <a:chExt cx="11296650" cy="6126883"/>
            </a:xfrm>
            <a:solidFill>
              <a:schemeClr val="bg1"/>
            </a:solidFill>
          </p:grpSpPr>
          <p:sp>
            <p:nvSpPr>
              <p:cNvPr id="30" name="任意多边形: 形状 29"/>
              <p:cNvSpPr/>
              <p:nvPr/>
            </p:nvSpPr>
            <p:spPr>
              <a:xfrm flipH="1">
                <a:off x="447675" y="368300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447675" y="373783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11082528" y="5880044"/>
              <a:ext cx="661797" cy="604173"/>
            </a:xfrm>
            <a:prstGeom prst="rect">
              <a:avLst/>
            </a:prstGeom>
            <a:blipFill>
              <a:blip r:embed="rId1"/>
              <a:stretch>
                <a:fillRect l="-145871" r="-7737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9" name="PA-文本框 6"/>
            <p:cNvSpPr txBox="1"/>
            <p:nvPr>
              <p:custDataLst>
                <p:tags r:id="rId2"/>
              </p:custDataLst>
            </p:nvPr>
          </p:nvSpPr>
          <p:spPr>
            <a:xfrm>
              <a:off x="480695" y="421237"/>
              <a:ext cx="249809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ea typeface="宋体" panose="02010600030101010101" pitchFamily="2" charset="-122"/>
                  <a:cs typeface="+mn-ea"/>
                  <a:sym typeface="+mn-lt"/>
                </a:rPr>
                <a:t>输入格式及数据规模</a:t>
              </a:r>
              <a:endParaRPr lang="zh-CN" altLang="en-US" sz="2000" b="1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24" name="PA-文本框 9"/>
          <p:cNvSpPr txBox="1"/>
          <p:nvPr>
            <p:custDataLst>
              <p:tags r:id="rId3"/>
            </p:custDataLst>
          </p:nvPr>
        </p:nvSpPr>
        <p:spPr>
          <a:xfrm>
            <a:off x="1287780" y="1710690"/>
            <a:ext cx="9615805" cy="34486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第一行一个正整数 t（1≤t≤5），表示数据组数。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对于每组数据，第一行一个正整数 n（2≤n≤10^5），含义同题目描述。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第二行 n 个非负整数 a1,a2,…,an（0≤ai&lt;10^9+6），含义同题目描述。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7675" y="362817"/>
            <a:ext cx="2889885" cy="746125"/>
          </a:xfrm>
          <a:prstGeom prst="rect">
            <a:avLst/>
          </a:prstGeom>
          <a:blipFill>
            <a:blip r:embed="rId1">
              <a:lum bright="-22000"/>
            </a:blip>
            <a:srcRect/>
            <a:stretch>
              <a:fillRect t="-45369" b="-417371"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3" name="PA-文本框 6"/>
          <p:cNvSpPr txBox="1"/>
          <p:nvPr>
            <p:custDataLst>
              <p:tags r:id="rId4"/>
            </p:custDataLst>
          </p:nvPr>
        </p:nvSpPr>
        <p:spPr>
          <a:xfrm>
            <a:off x="332105" y="505460"/>
            <a:ext cx="3120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rPr>
              <a:t>输入格式及数据规模</a:t>
            </a:r>
            <a:endParaRPr lang="zh-CN" altLang="en-US" sz="2400" b="1" dirty="0">
              <a:solidFill>
                <a:schemeClr val="bg1"/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47675" y="362817"/>
            <a:ext cx="11296650" cy="6132366"/>
            <a:chOff x="447675" y="362817"/>
            <a:chExt cx="11296650" cy="6132366"/>
          </a:xfrm>
        </p:grpSpPr>
        <p:grpSp>
          <p:nvGrpSpPr>
            <p:cNvPr id="26" name="组合 25"/>
            <p:cNvGrpSpPr/>
            <p:nvPr/>
          </p:nvGrpSpPr>
          <p:grpSpPr>
            <a:xfrm>
              <a:off x="447675" y="368300"/>
              <a:ext cx="11296650" cy="6126883"/>
              <a:chOff x="447675" y="368300"/>
              <a:chExt cx="11296650" cy="6126883"/>
            </a:xfrm>
            <a:solidFill>
              <a:schemeClr val="bg1"/>
            </a:solidFill>
          </p:grpSpPr>
          <p:sp>
            <p:nvSpPr>
              <p:cNvPr id="30" name="任意多边形: 形状 29"/>
              <p:cNvSpPr/>
              <p:nvPr/>
            </p:nvSpPr>
            <p:spPr>
              <a:xfrm flipH="1">
                <a:off x="447675" y="368300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447675" y="373783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11082528" y="5880044"/>
              <a:ext cx="661797" cy="604173"/>
            </a:xfrm>
            <a:prstGeom prst="rect">
              <a:avLst/>
            </a:prstGeom>
            <a:blipFill>
              <a:blip r:embed="rId1"/>
              <a:stretch>
                <a:fillRect l="-145871" r="-7737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47675" y="362817"/>
              <a:ext cx="2889885" cy="746125"/>
            </a:xfrm>
            <a:prstGeom prst="rect">
              <a:avLst/>
            </a:prstGeom>
            <a:blipFill>
              <a:blip r:embed="rId1">
                <a:lum bright="-22000"/>
              </a:blip>
              <a:srcRect/>
              <a:stretch>
                <a:fillRect t="-45369" b="-417371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9" name="PA-文本框 6"/>
            <p:cNvSpPr txBox="1"/>
            <p:nvPr>
              <p:custDataLst>
                <p:tags r:id="rId2"/>
              </p:custDataLst>
            </p:nvPr>
          </p:nvSpPr>
          <p:spPr>
            <a:xfrm>
              <a:off x="805941" y="474051"/>
              <a:ext cx="217360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ea typeface="宋体" panose="02010600030101010101" pitchFamily="2" charset="-122"/>
                  <a:cs typeface="+mn-ea"/>
                  <a:sym typeface="+mn-lt"/>
                </a:rPr>
                <a:t>题解思路</a:t>
              </a:r>
              <a:endParaRPr lang="zh-CN" altLang="en-US" sz="2800" b="1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24" name="PA-文本框 9"/>
          <p:cNvSpPr txBox="1"/>
          <p:nvPr>
            <p:custDataLst>
              <p:tags r:id="rId3"/>
            </p:custDataLst>
          </p:nvPr>
        </p:nvSpPr>
        <p:spPr>
          <a:xfrm>
            <a:off x="1287780" y="1470660"/>
            <a:ext cx="9615805" cy="40081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1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、运算预处理</a:t>
            </a:r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·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为了避免计算过程中数值过大越界，利用提示：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zh-CN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ab</a:t>
            </a:r>
            <a:r>
              <a:rPr lang="en-US" altLang="zh-CN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mod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 </a:t>
            </a:r>
            <a:r>
              <a:rPr lang="zh-CN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c</a:t>
            </a:r>
            <a:r>
              <a:rPr lang="en-US" altLang="zh-CN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=(</a:t>
            </a:r>
            <a:r>
              <a:rPr lang="zh-CN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a</a:t>
            </a:r>
            <a:r>
              <a:rPr lang="en-US" altLang="zh-CN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mod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 </a:t>
            </a:r>
            <a:r>
              <a:rPr lang="zh-CN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c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)(</a:t>
            </a:r>
            <a:r>
              <a:rPr lang="zh-CN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b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mod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 </a:t>
            </a:r>
            <a:r>
              <a:rPr lang="zh-CN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c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)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mod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 </a:t>
            </a:r>
            <a:r>
              <a:rPr lang="zh-CN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c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，在每次计算两数乘法时先将两数分别取模相乘后再取模。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·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由于ai大小的上限为10^9+6，两数相乘时可能会超过int的最大范围（2*10^9左右），因此在计算余数时使用long long类型变量进行存储，避免越界。 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47675" y="362817"/>
            <a:ext cx="11296650" cy="6132366"/>
            <a:chOff x="447675" y="362817"/>
            <a:chExt cx="11296650" cy="6132366"/>
          </a:xfrm>
        </p:grpSpPr>
        <p:grpSp>
          <p:nvGrpSpPr>
            <p:cNvPr id="26" name="组合 25"/>
            <p:cNvGrpSpPr/>
            <p:nvPr/>
          </p:nvGrpSpPr>
          <p:grpSpPr>
            <a:xfrm>
              <a:off x="447675" y="368300"/>
              <a:ext cx="11296650" cy="6126883"/>
              <a:chOff x="447675" y="368300"/>
              <a:chExt cx="11296650" cy="6126883"/>
            </a:xfrm>
            <a:solidFill>
              <a:schemeClr val="bg1"/>
            </a:solidFill>
          </p:grpSpPr>
          <p:sp>
            <p:nvSpPr>
              <p:cNvPr id="30" name="任意多边形: 形状 29"/>
              <p:cNvSpPr/>
              <p:nvPr/>
            </p:nvSpPr>
            <p:spPr>
              <a:xfrm flipH="1">
                <a:off x="447675" y="368300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447675" y="373783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11082528" y="5880044"/>
              <a:ext cx="661797" cy="604173"/>
            </a:xfrm>
            <a:prstGeom prst="rect">
              <a:avLst/>
            </a:prstGeom>
            <a:blipFill>
              <a:blip r:embed="rId1"/>
              <a:stretch>
                <a:fillRect l="-145871" r="-7737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47675" y="362817"/>
              <a:ext cx="2889885" cy="746125"/>
            </a:xfrm>
            <a:prstGeom prst="rect">
              <a:avLst/>
            </a:prstGeom>
            <a:blipFill>
              <a:blip r:embed="rId1">
                <a:lum bright="-22000"/>
              </a:blip>
              <a:srcRect/>
              <a:stretch>
                <a:fillRect t="-45369" b="-417371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9" name="PA-文本框 6"/>
            <p:cNvSpPr txBox="1"/>
            <p:nvPr>
              <p:custDataLst>
                <p:tags r:id="rId2"/>
              </p:custDataLst>
            </p:nvPr>
          </p:nvSpPr>
          <p:spPr>
            <a:xfrm>
              <a:off x="805941" y="474051"/>
              <a:ext cx="217360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ea typeface="宋体" panose="02010600030101010101" pitchFamily="2" charset="-122"/>
                  <a:cs typeface="+mn-ea"/>
                  <a:sym typeface="+mn-lt"/>
                </a:rPr>
                <a:t>题解思路</a:t>
              </a:r>
              <a:endParaRPr lang="zh-CN" altLang="en-US" sz="2800" b="1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24" name="PA-文本框 9"/>
          <p:cNvSpPr txBox="1"/>
          <p:nvPr>
            <p:custDataLst>
              <p:tags r:id="rId3"/>
            </p:custDataLst>
          </p:nvPr>
        </p:nvSpPr>
        <p:spPr>
          <a:xfrm>
            <a:off x="1287780" y="1470660"/>
            <a:ext cx="9615805" cy="40081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2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、公式算法优化</a:t>
            </a:r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·</a:t>
            </a:r>
            <a:r>
              <a:rPr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对于每个f(i)，若按照公式直接计算模值，由于n的规模为10^5，算法时间复杂度为O(n^2)，实测会超时。</a:t>
            </a:r>
            <a:endParaRPr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endParaRPr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·</a:t>
            </a:r>
            <a:r>
              <a:rPr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优化：利用提示的将f(i)分为前后两部分进行计算，同B题类似计算每项过程中可以利用前一项的结果，将算法的时间复杂度降低到了O(n)</a:t>
            </a:r>
            <a:endParaRPr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pic>
        <p:nvPicPr>
          <p:cNvPr id="33" name="图片 32" descr="C题公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0290" y="1993900"/>
            <a:ext cx="5012055" cy="11042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47675" y="362817"/>
            <a:ext cx="11296650" cy="6132366"/>
            <a:chOff x="447675" y="362817"/>
            <a:chExt cx="11296650" cy="6132366"/>
          </a:xfrm>
        </p:grpSpPr>
        <p:grpSp>
          <p:nvGrpSpPr>
            <p:cNvPr id="26" name="组合 25"/>
            <p:cNvGrpSpPr/>
            <p:nvPr/>
          </p:nvGrpSpPr>
          <p:grpSpPr>
            <a:xfrm>
              <a:off x="447675" y="368300"/>
              <a:ext cx="11296650" cy="6126883"/>
              <a:chOff x="447675" y="368300"/>
              <a:chExt cx="11296650" cy="6126883"/>
            </a:xfrm>
            <a:solidFill>
              <a:schemeClr val="bg1"/>
            </a:solidFill>
          </p:grpSpPr>
          <p:sp>
            <p:nvSpPr>
              <p:cNvPr id="30" name="任意多边形: 形状 29"/>
              <p:cNvSpPr/>
              <p:nvPr/>
            </p:nvSpPr>
            <p:spPr>
              <a:xfrm flipH="1">
                <a:off x="447675" y="368300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447675" y="373783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11082528" y="5880044"/>
              <a:ext cx="661797" cy="604173"/>
            </a:xfrm>
            <a:prstGeom prst="rect">
              <a:avLst/>
            </a:prstGeom>
            <a:blipFill>
              <a:blip r:embed="rId1"/>
              <a:stretch>
                <a:fillRect l="-145871" r="-7737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47675" y="362817"/>
              <a:ext cx="2889885" cy="746125"/>
            </a:xfrm>
            <a:prstGeom prst="rect">
              <a:avLst/>
            </a:prstGeom>
            <a:blipFill>
              <a:blip r:embed="rId1">
                <a:lum bright="-22000"/>
              </a:blip>
              <a:srcRect/>
              <a:stretch>
                <a:fillRect t="-45369" b="-417371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9" name="PA-文本框 6"/>
            <p:cNvSpPr txBox="1"/>
            <p:nvPr>
              <p:custDataLst>
                <p:tags r:id="rId2"/>
              </p:custDataLst>
            </p:nvPr>
          </p:nvSpPr>
          <p:spPr>
            <a:xfrm>
              <a:off x="805941" y="474051"/>
              <a:ext cx="217360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ea typeface="宋体" panose="02010600030101010101" pitchFamily="2" charset="-122"/>
                  <a:cs typeface="+mn-ea"/>
                  <a:sym typeface="+mn-lt"/>
                </a:rPr>
                <a:t>题解思路</a:t>
              </a:r>
              <a:endParaRPr lang="zh-CN" altLang="en-US" sz="2800" b="1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24" name="PA-文本框 9"/>
          <p:cNvSpPr txBox="1"/>
          <p:nvPr>
            <p:custDataLst>
              <p:tags r:id="rId3"/>
            </p:custDataLst>
          </p:nvPr>
        </p:nvSpPr>
        <p:spPr>
          <a:xfrm>
            <a:off x="1287780" y="1470660"/>
            <a:ext cx="9615805" cy="20897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3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、</a:t>
            </a:r>
            <a:r>
              <a:rPr 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算法图示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endParaRPr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pic>
        <p:nvPicPr>
          <p:cNvPr id="33" name="图片 32" descr="C题公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5440" y="699770"/>
            <a:ext cx="5012055" cy="1104265"/>
          </a:xfrm>
          <a:prstGeom prst="rect">
            <a:avLst/>
          </a:prstGeom>
        </p:spPr>
      </p:pic>
      <p:pic>
        <p:nvPicPr>
          <p:cNvPr id="3" name="图片 2" descr="算法C1讲C题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5745" y="2178685"/>
            <a:ext cx="8615680" cy="38722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47675" y="362817"/>
            <a:ext cx="11296650" cy="6132366"/>
            <a:chOff x="447675" y="362817"/>
            <a:chExt cx="11296650" cy="6132366"/>
          </a:xfrm>
        </p:grpSpPr>
        <p:grpSp>
          <p:nvGrpSpPr>
            <p:cNvPr id="26" name="组合 25"/>
            <p:cNvGrpSpPr/>
            <p:nvPr/>
          </p:nvGrpSpPr>
          <p:grpSpPr>
            <a:xfrm>
              <a:off x="447675" y="368300"/>
              <a:ext cx="11296650" cy="6126883"/>
              <a:chOff x="447675" y="368300"/>
              <a:chExt cx="11296650" cy="6126883"/>
            </a:xfrm>
            <a:solidFill>
              <a:schemeClr val="bg1"/>
            </a:solidFill>
          </p:grpSpPr>
          <p:sp>
            <p:nvSpPr>
              <p:cNvPr id="30" name="任意多边形: 形状 29"/>
              <p:cNvSpPr/>
              <p:nvPr/>
            </p:nvSpPr>
            <p:spPr>
              <a:xfrm flipH="1">
                <a:off x="447675" y="368300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447675" y="373783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11082528" y="5880044"/>
              <a:ext cx="661797" cy="604173"/>
            </a:xfrm>
            <a:prstGeom prst="rect">
              <a:avLst/>
            </a:prstGeom>
            <a:blipFill>
              <a:blip r:embed="rId1"/>
              <a:stretch>
                <a:fillRect l="-145871" r="-7737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47675" y="362817"/>
              <a:ext cx="2889885" cy="746125"/>
            </a:xfrm>
            <a:prstGeom prst="rect">
              <a:avLst/>
            </a:prstGeom>
            <a:blipFill>
              <a:blip r:embed="rId1">
                <a:lum bright="-22000"/>
              </a:blip>
              <a:srcRect/>
              <a:stretch>
                <a:fillRect t="-45369" b="-417371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9" name="PA-文本框 6"/>
            <p:cNvSpPr txBox="1"/>
            <p:nvPr>
              <p:custDataLst>
                <p:tags r:id="rId2"/>
              </p:custDataLst>
            </p:nvPr>
          </p:nvSpPr>
          <p:spPr>
            <a:xfrm>
              <a:off x="805941" y="474051"/>
              <a:ext cx="217360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ea typeface="宋体" panose="02010600030101010101" pitchFamily="2" charset="-122"/>
                  <a:cs typeface="+mn-ea"/>
                  <a:sym typeface="+mn-lt"/>
                </a:rPr>
                <a:t>代码</a:t>
              </a:r>
              <a:endParaRPr lang="zh-CN" altLang="en-US" sz="2800" b="1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pic>
        <p:nvPicPr>
          <p:cNvPr id="2" name="图片 1" descr="C题代码1"/>
          <p:cNvPicPr>
            <a:picLocks noChangeAspect="1"/>
          </p:cNvPicPr>
          <p:nvPr/>
        </p:nvPicPr>
        <p:blipFill>
          <a:blip r:embed="rId3"/>
          <a:srcRect b="24366"/>
          <a:stretch>
            <a:fillRect/>
          </a:stretch>
        </p:blipFill>
        <p:spPr>
          <a:xfrm>
            <a:off x="1276985" y="1428115"/>
            <a:ext cx="3667125" cy="4697095"/>
          </a:xfrm>
          <a:prstGeom prst="rect">
            <a:avLst/>
          </a:prstGeom>
        </p:spPr>
      </p:pic>
      <p:pic>
        <p:nvPicPr>
          <p:cNvPr id="3" name="图片 2" descr="C题代码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3065" y="572770"/>
            <a:ext cx="5448300" cy="5724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>
            <a:off x="3023347" y="-2423157"/>
            <a:ext cx="6145295" cy="11704318"/>
          </a:xfrm>
          <a:prstGeom prst="rect">
            <a:avLst/>
          </a:prstGeom>
          <a:effectLst>
            <a:outerShdw blurRad="419100" sx="102000" sy="102000" algn="ctr" rotWithShape="0">
              <a:schemeClr val="accent1">
                <a:alpha val="85000"/>
              </a:schemeClr>
            </a:outerShdw>
          </a:effectLst>
        </p:spPr>
      </p:pic>
      <p:sp>
        <p:nvSpPr>
          <p:cNvPr id="10" name="矩形 9"/>
          <p:cNvSpPr/>
          <p:nvPr/>
        </p:nvSpPr>
        <p:spPr>
          <a:xfrm rot="10800000">
            <a:off x="-11" y="1429480"/>
            <a:ext cx="12192000" cy="3999040"/>
          </a:xfrm>
          <a:prstGeom prst="rect">
            <a:avLst/>
          </a:prstGeom>
          <a:blipFill>
            <a:blip r:embed="rId2"/>
            <a:srcRect/>
            <a:stretch>
              <a:fillRect t="-32759" r="-23263" b="-6451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 rot="10800000">
            <a:off x="1746120" y="1429479"/>
            <a:ext cx="8699738" cy="3999040"/>
          </a:xfrm>
          <a:prstGeom prst="rect">
            <a:avLst/>
          </a:prstGeom>
          <a:solidFill>
            <a:schemeClr val="accent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24532" y="2665463"/>
            <a:ext cx="6942934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>
            <a:defPPr>
              <a:defRPr lang="zh-CN"/>
            </a:defPPr>
            <a:lvl1pPr algn="dist">
              <a:defRPr sz="9600"/>
            </a:lvl1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7200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bg1">
                      <a:alpha val="20000"/>
                    </a:schemeClr>
                  </a:outerShdw>
                </a:effectLst>
                <a:cs typeface="+mn-ea"/>
                <a:sym typeface="+mn-lt"/>
              </a:rPr>
              <a:t>谢谢观看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63500" sx="102000" sy="102000" algn="ctr" rotWithShape="0">
                  <a:schemeClr val="bg1">
                    <a:alpha val="20000"/>
                  </a:scheme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6" name="矩形: 圆角 6"/>
          <p:cNvSpPr/>
          <p:nvPr/>
        </p:nvSpPr>
        <p:spPr>
          <a:xfrm>
            <a:off x="5294364" y="4422653"/>
            <a:ext cx="1603272" cy="443185"/>
          </a:xfrm>
          <a:prstGeom prst="roundRect">
            <a:avLst/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汇报人：</a:t>
            </a:r>
            <a:r>
              <a:rPr lang="en-GB" altLang="zh-CN" sz="1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GB" sz="1400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rPr>
              <a:t>董思尧</a:t>
            </a:r>
            <a:endParaRPr lang="zh-CN" altLang="en-GB" sz="1400" dirty="0">
              <a:solidFill>
                <a:schemeClr val="bg1"/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2" grpId="0" bldLvl="0" animBg="1"/>
      <p:bldP spid="3" grpId="0"/>
      <p:bldP spid="6" grpId="0" animBg="1"/>
    </p:bldLst>
  </p:timing>
</p:sld>
</file>

<file path=ppt/tags/tag1.xml><?xml version="1.0" encoding="utf-8"?>
<p:tagLst xmlns:p="http://schemas.openxmlformats.org/presentationml/2006/main">
  <p:tag name="PA" val="v5.1.0"/>
</p:tagLst>
</file>

<file path=ppt/tags/tag10.xml><?xml version="1.0" encoding="utf-8"?>
<p:tagLst xmlns:p="http://schemas.openxmlformats.org/presentationml/2006/main">
  <p:tag name="PA" val="v5.1.0"/>
</p:tagLst>
</file>

<file path=ppt/tags/tag11.xml><?xml version="1.0" encoding="utf-8"?>
<p:tagLst xmlns:p="http://schemas.openxmlformats.org/presentationml/2006/main">
  <p:tag name="PA" val="v5.1.0"/>
</p:tagLst>
</file>

<file path=ppt/tags/tag12.xml><?xml version="1.0" encoding="utf-8"?>
<p:tagLst xmlns:p="http://schemas.openxmlformats.org/presentationml/2006/main">
  <p:tag name="PA" val="v5.1.0"/>
</p:tagLst>
</file>

<file path=ppt/tags/tag13.xml><?xml version="1.0" encoding="utf-8"?>
<p:tagLst xmlns:p="http://schemas.openxmlformats.org/presentationml/2006/main">
  <p:tag name="ISPRING_SCORM_RATE_SLIDES" val="0"/>
  <p:tag name="ISPRING_SCORM_RATE_QUIZZES" val="0"/>
  <p:tag name="ISPRING_SCORM_PASSING_SCORE" val="0.000000"/>
  <p:tag name="ISPRING_ULTRA_SCORM_COURSE_ID" val="1C194EAC-58AE-4A7C-B92C-10DC29A5AB6E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Repository"/>
  <p:tag name="ISPRING_OUTPUT_FOLDER" val="C:\Users\codi\Desktop\20190420包图\4"/>
  <p:tag name="ISPRING_PRESENTATION_TITLE" val="5a34118360"/>
  <p:tag name="ISPRING_FIRST_PUBLISH" val="1"/>
</p:tagLst>
</file>

<file path=ppt/tags/tag2.xml><?xml version="1.0" encoding="utf-8"?>
<p:tagLst xmlns:p="http://schemas.openxmlformats.org/presentationml/2006/main">
  <p:tag name="PA" val="v5.1.0"/>
</p:tagLst>
</file>

<file path=ppt/tags/tag3.xml><?xml version="1.0" encoding="utf-8"?>
<p:tagLst xmlns:p="http://schemas.openxmlformats.org/presentationml/2006/main">
  <p:tag name="PA" val="v5.1.0"/>
</p:tagLst>
</file>

<file path=ppt/tags/tag4.xml><?xml version="1.0" encoding="utf-8"?>
<p:tagLst xmlns:p="http://schemas.openxmlformats.org/presentationml/2006/main">
  <p:tag name="PA" val="v5.1.0"/>
</p:tagLst>
</file>

<file path=ppt/tags/tag5.xml><?xml version="1.0" encoding="utf-8"?>
<p:tagLst xmlns:p="http://schemas.openxmlformats.org/presentationml/2006/main">
  <p:tag name="PA" val="v5.1.0"/>
</p:tagLst>
</file>

<file path=ppt/tags/tag6.xml><?xml version="1.0" encoding="utf-8"?>
<p:tagLst xmlns:p="http://schemas.openxmlformats.org/presentationml/2006/main">
  <p:tag name="PA" val="v5.1.0"/>
</p:tagLst>
</file>

<file path=ppt/tags/tag7.xml><?xml version="1.0" encoding="utf-8"?>
<p:tagLst xmlns:p="http://schemas.openxmlformats.org/presentationml/2006/main">
  <p:tag name="PA" val="v5.1.0"/>
</p:tagLst>
</file>

<file path=ppt/tags/tag8.xml><?xml version="1.0" encoding="utf-8"?>
<p:tagLst xmlns:p="http://schemas.openxmlformats.org/presentationml/2006/main">
  <p:tag name="PA" val="v5.1.0"/>
</p:tagLst>
</file>

<file path=ppt/tags/tag9.xml><?xml version="1.0" encoding="utf-8"?>
<p:tagLst xmlns:p="http://schemas.openxmlformats.org/presentationml/2006/main">
  <p:tag name="PA" val="v5.1.0"/>
</p:tagLst>
</file>

<file path=ppt/theme/theme1.xml><?xml version="1.0" encoding="utf-8"?>
<a:theme xmlns:a="http://schemas.openxmlformats.org/drawingml/2006/main" name="Office 主题​​">
  <a:themeElements>
    <a:clrScheme name="自定义 26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56FC9"/>
      </a:accent1>
      <a:accent2>
        <a:srgbClr val="959FD4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1lhsvxzk">
      <a:majorFont>
        <a:latin typeface="iekie jianheiti"/>
        <a:ea typeface="iekie jianheiti"/>
        <a:cs typeface=""/>
      </a:majorFont>
      <a:minorFont>
        <a:latin typeface="iekie jianheiti"/>
        <a:ea typeface="iekie jianhe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605</Words>
  <Application>WPS 演示</Application>
  <PresentationFormat>宽屏</PresentationFormat>
  <Paragraphs>56</Paragraphs>
  <Slides>8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6" baseType="lpstr">
      <vt:lpstr>Arial</vt:lpstr>
      <vt:lpstr>宋体</vt:lpstr>
      <vt:lpstr>Wingdings</vt:lpstr>
      <vt:lpstr>Source Han Sans CN Normal</vt:lpstr>
      <vt:lpstr>Yu Gothic UI Semilight</vt:lpstr>
      <vt:lpstr>思源黑体 CN Normal</vt:lpstr>
      <vt:lpstr>黑体</vt:lpstr>
      <vt:lpstr>iekie jianheiti</vt:lpstr>
      <vt:lpstr>Segoe Print</vt:lpstr>
      <vt:lpstr>微软雅黑</vt:lpstr>
      <vt:lpstr>Arial Unicode MS</vt:lpstr>
      <vt:lpstr>等线</vt:lpstr>
      <vt:lpstr>Calibri</vt:lpstr>
      <vt:lpstr>微软雅黑 Light</vt:lpstr>
      <vt:lpstr>华文行楷</vt:lpstr>
      <vt:lpstr>仿宋</vt:lpstr>
      <vt:lpstr>华文中宋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5a34118360</dc:title>
  <dc:creator>Administrator</dc:creator>
  <cp:lastModifiedBy>20231156</cp:lastModifiedBy>
  <cp:revision>15</cp:revision>
  <dcterms:created xsi:type="dcterms:W3CDTF">2019-04-09T08:29:00Z</dcterms:created>
  <dcterms:modified xsi:type="dcterms:W3CDTF">2022-09-12T15:42:15Z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4EAD35D202164343A116052BB37F5F48</vt:lpwstr>
  </property>
  <property fmtid="{D5CDD505-2E9C-101B-9397-08002B2CF9AE}" pid="3" name="KSOProductBuildVer">
    <vt:lpwstr>2052-11.1.0.11411</vt:lpwstr>
  </property>
</Properties>
</file>