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F06AD18B-5049-44FD-976B-DA6A4B50CA38}">
          <p14:sldIdLst>
            <p14:sldId id="256"/>
            <p14:sldId id="257"/>
            <p14:sldId id="259"/>
            <p14:sldId id="258"/>
            <p14:sldId id="268"/>
            <p14:sldId id="269"/>
          </p14:sldIdLst>
        </p14:section>
        <p14:section name="Extra" id="{09FAB6C8-EE25-4BCB-9BD4-AA113CA61435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1-47A9-9BF4-56674B8641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15536"/>
        <c:axId val="342917200"/>
      </c:lineChart>
      <c:catAx>
        <c:axId val="34291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17200"/>
        <c:crosses val="autoZero"/>
        <c:auto val="1"/>
        <c:lblAlgn val="ctr"/>
        <c:lblOffset val="100"/>
        <c:noMultiLvlLbl val="0"/>
      </c:catAx>
      <c:valAx>
        <c:axId val="3429172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291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E0-4D8D-AB22-B702EE2C08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1-47A9-9BF4-56674B8641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15536"/>
        <c:axId val="342917200"/>
      </c:lineChart>
      <c:catAx>
        <c:axId val="34291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17200"/>
        <c:crosses val="autoZero"/>
        <c:auto val="1"/>
        <c:lblAlgn val="ctr"/>
        <c:lblOffset val="100"/>
        <c:noMultiLvlLbl val="0"/>
      </c:catAx>
      <c:valAx>
        <c:axId val="3429172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291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E0-4D8D-AB22-B702EE2C087B}"/>
              </c:ext>
            </c:extLst>
          </c:dPt>
          <c:dPt>
            <c:idx val="1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8E-4D1B-8B62-E84C7CB013EF}"/>
              </c:ext>
            </c:extLst>
          </c:dPt>
          <c:dPt>
            <c:idx val="2"/>
            <c:marker>
              <c:symbol val="circle"/>
              <c:size val="17"/>
              <c:spPr>
                <a:solidFill>
                  <a:schemeClr val="accen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8E-4D1B-8B62-E84C7CB013EF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accen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E8E-4D1B-8B62-E84C7CB013EF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accen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E8E-4D1B-8B62-E84C7CB013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1-47A9-9BF4-56674B8641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15536"/>
        <c:axId val="342917200"/>
      </c:lineChart>
      <c:catAx>
        <c:axId val="34291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17200"/>
        <c:crosses val="autoZero"/>
        <c:auto val="1"/>
        <c:lblAlgn val="ctr"/>
        <c:lblOffset val="100"/>
        <c:noMultiLvlLbl val="0"/>
      </c:catAx>
      <c:valAx>
        <c:axId val="3429172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291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E0-4D8D-AB22-B702EE2C087B}"/>
              </c:ext>
            </c:extLst>
          </c:dPt>
          <c:dPt>
            <c:idx val="1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8E-4D1B-8B62-E84C7CB013EF}"/>
              </c:ext>
            </c:extLst>
          </c:dPt>
          <c:dPt>
            <c:idx val="2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8E-4D1B-8B62-E84C7CB013EF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E8E-4D1B-8B62-E84C7CB013EF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E8E-4D1B-8B62-E84C7CB013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1-47A9-9BF4-56674B8641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15536"/>
        <c:axId val="342917200"/>
      </c:lineChart>
      <c:catAx>
        <c:axId val="34291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17200"/>
        <c:crosses val="autoZero"/>
        <c:auto val="1"/>
        <c:lblAlgn val="ctr"/>
        <c:lblOffset val="100"/>
        <c:noMultiLvlLbl val="0"/>
      </c:catAx>
      <c:valAx>
        <c:axId val="3429172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291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E0-4D8D-AB22-B702EE2C087B}"/>
              </c:ext>
            </c:extLst>
          </c:dPt>
          <c:dPt>
            <c:idx val="1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8E-4D1B-8B62-E84C7CB013EF}"/>
              </c:ext>
            </c:extLst>
          </c:dPt>
          <c:dPt>
            <c:idx val="2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8E-4D1B-8B62-E84C7CB013EF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E8E-4D1B-8B62-E84C7CB013EF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E8E-4D1B-8B62-E84C7CB013EF}"/>
              </c:ext>
            </c:extLst>
          </c:dPt>
          <c:dPt>
            <c:idx val="7"/>
            <c:marker>
              <c:symbol val="circle"/>
              <c:size val="17"/>
              <c:spPr>
                <a:solidFill>
                  <a:srgbClr val="00B0F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8E1-4AD6-AD71-8D2ADDB60F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1-47A9-9BF4-56674B8641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15536"/>
        <c:axId val="342917200"/>
      </c:lineChart>
      <c:catAx>
        <c:axId val="34291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17200"/>
        <c:crosses val="autoZero"/>
        <c:auto val="1"/>
        <c:lblAlgn val="ctr"/>
        <c:lblOffset val="100"/>
        <c:noMultiLvlLbl val="0"/>
      </c:catAx>
      <c:valAx>
        <c:axId val="3429172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291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E0-4D8D-AB22-B702EE2C087B}"/>
              </c:ext>
            </c:extLst>
          </c:dPt>
          <c:dPt>
            <c:idx val="1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8E-4D1B-8B62-E84C7CB013EF}"/>
              </c:ext>
            </c:extLst>
          </c:dPt>
          <c:dPt>
            <c:idx val="2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8E-4D1B-8B62-E84C7CB013EF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E8E-4D1B-8B62-E84C7CB013EF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E8E-4D1B-8B62-E84C7CB013EF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rgbClr val="00B0F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D4C-4AF7-9E6F-50B1B92AFED5}"/>
              </c:ext>
            </c:extLst>
          </c:dPt>
          <c:dPt>
            <c:idx val="7"/>
            <c:marker>
              <c:symbol val="circle"/>
              <c:size val="17"/>
              <c:spPr>
                <a:solidFill>
                  <a:srgbClr val="00B0F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8E1-4AD6-AD71-8D2ADDB60F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1-47A9-9BF4-56674B8641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15536"/>
        <c:axId val="342917200"/>
      </c:lineChart>
      <c:catAx>
        <c:axId val="34291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17200"/>
        <c:crosses val="autoZero"/>
        <c:auto val="1"/>
        <c:lblAlgn val="ctr"/>
        <c:lblOffset val="100"/>
        <c:noMultiLvlLbl val="0"/>
      </c:catAx>
      <c:valAx>
        <c:axId val="3429172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291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E0-4D8D-AB22-B702EE2C087B}"/>
              </c:ext>
            </c:extLst>
          </c:dPt>
          <c:dPt>
            <c:idx val="1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8E-4D1B-8B62-E84C7CB013EF}"/>
              </c:ext>
            </c:extLst>
          </c:dPt>
          <c:dPt>
            <c:idx val="2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8E-4D1B-8B62-E84C7CB013EF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E8E-4D1B-8B62-E84C7CB013EF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rgbClr val="92D05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E8E-4D1B-8B62-E84C7CB013EF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rgbClr val="00B0F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352-43D1-9C6B-AAD6FF99B4C1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rgbClr val="00B0F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D4C-4AF7-9E6F-50B1B92AFED5}"/>
              </c:ext>
            </c:extLst>
          </c:dPt>
          <c:dPt>
            <c:idx val="7"/>
            <c:marker>
              <c:symbol val="circle"/>
              <c:size val="17"/>
              <c:spPr>
                <a:solidFill>
                  <a:srgbClr val="00B0F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8E1-4AD6-AD71-8D2ADDB60F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1-47A9-9BF4-56674B8641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15536"/>
        <c:axId val="342917200"/>
      </c:lineChart>
      <c:catAx>
        <c:axId val="34291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17200"/>
        <c:crosses val="autoZero"/>
        <c:auto val="1"/>
        <c:lblAlgn val="ctr"/>
        <c:lblOffset val="100"/>
        <c:noMultiLvlLbl val="0"/>
      </c:catAx>
      <c:valAx>
        <c:axId val="3429172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291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rgbClr val="FFFF0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E0-4D8D-AB22-B702EE2C087B}"/>
              </c:ext>
            </c:extLst>
          </c:dPt>
          <c:dPt>
            <c:idx val="1"/>
            <c:marker>
              <c:symbol val="circle"/>
              <c:size val="17"/>
              <c:spPr>
                <a:solidFill>
                  <a:srgbClr val="92D05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8E-4D1B-8B62-E84C7CB013EF}"/>
              </c:ext>
            </c:extLst>
          </c:dPt>
          <c:dPt>
            <c:idx val="2"/>
            <c:marker>
              <c:symbol val="circle"/>
              <c:size val="17"/>
              <c:spPr>
                <a:solidFill>
                  <a:srgbClr val="92D05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8E-4D1B-8B62-E84C7CB013EF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rgbClr val="92D05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E8E-4D1B-8B62-E84C7CB013EF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rgbClr val="92D05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E8E-4D1B-8B62-E84C7CB013EF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rgbClr val="00B0F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352-43D1-9C6B-AAD6FF99B4C1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rgbClr val="00B0F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D4C-4AF7-9E6F-50B1B92AFED5}"/>
              </c:ext>
            </c:extLst>
          </c:dPt>
          <c:dPt>
            <c:idx val="7"/>
            <c:marker>
              <c:symbol val="circle"/>
              <c:size val="17"/>
              <c:spPr>
                <a:solidFill>
                  <a:srgbClr val="00B0F0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8E1-4AD6-AD71-8D2ADDB60F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1-47A9-9BF4-56674B8641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15536"/>
        <c:axId val="342917200"/>
      </c:lineChart>
      <c:catAx>
        <c:axId val="34291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17200"/>
        <c:crosses val="autoZero"/>
        <c:auto val="1"/>
        <c:lblAlgn val="ctr"/>
        <c:lblOffset val="100"/>
        <c:noMultiLvlLbl val="0"/>
      </c:catAx>
      <c:valAx>
        <c:axId val="3429172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291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September 12,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aste/hn5gyc7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BFDA-56A9-4061-ACF1-E94BFF740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C1-d </a:t>
            </a:r>
            <a:r>
              <a:rPr lang="zh-CN" altLang="en-US" dirty="0"/>
              <a:t>日期统计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B3FCC-4928-446D-A5D9-2B6BA6A2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21371300 </a:t>
            </a:r>
            <a:r>
              <a:rPr lang="zh-CN" altLang="en-US" dirty="0"/>
              <a:t>柳政尧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5F69-D59C-463E-A7A5-4336838E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好日期演示（</a:t>
            </a:r>
            <a:r>
              <a:rPr lang="en-US" altLang="zh-CN" dirty="0"/>
              <a:t>20000123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BE8661C-F449-4EE6-865B-38C70EF94D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964"/>
          <a:ext cx="10240963" cy="271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29AAA03-AB61-4AB8-8342-703F9F761EDC}"/>
              </a:ext>
            </a:extLst>
          </p:cNvPr>
          <p:cNvGrpSpPr/>
          <p:nvPr/>
        </p:nvGrpSpPr>
        <p:grpSpPr>
          <a:xfrm>
            <a:off x="6822438" y="5080000"/>
            <a:ext cx="1031239" cy="1010305"/>
            <a:chOff x="1793238" y="5080000"/>
            <a:chExt cx="1031239" cy="101030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91F3CD3-B36B-4EE5-B5BF-3EB5803F5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120" y="5080000"/>
              <a:ext cx="0" cy="54864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E2A308-FEF7-4250-B370-A1FE2E62746E}"/>
                </a:ext>
              </a:extLst>
            </p:cNvPr>
            <p:cNvSpPr txBox="1"/>
            <p:nvPr/>
          </p:nvSpPr>
          <p:spPr>
            <a:xfrm flipH="1">
              <a:off x="1793238" y="5628640"/>
              <a:ext cx="1031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025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5F69-D59C-463E-A7A5-4336838E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好日期演示（</a:t>
            </a:r>
            <a:r>
              <a:rPr lang="en-US" altLang="zh-CN" dirty="0"/>
              <a:t>20000123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BE8661C-F449-4EE6-865B-38C70EF9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868157"/>
              </p:ext>
            </p:extLst>
          </p:nvPr>
        </p:nvGraphicFramePr>
        <p:xfrm>
          <a:off x="1371600" y="2112964"/>
          <a:ext cx="10240963" cy="271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FC36271-4512-4FAE-A4A9-97138F525C94}"/>
              </a:ext>
            </a:extLst>
          </p:cNvPr>
          <p:cNvGrpSpPr/>
          <p:nvPr/>
        </p:nvGrpSpPr>
        <p:grpSpPr>
          <a:xfrm>
            <a:off x="10581324" y="5080000"/>
            <a:ext cx="1031239" cy="1010305"/>
            <a:chOff x="1793238" y="5080000"/>
            <a:chExt cx="1031239" cy="101030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8939C7C-64AA-4F9A-8BA1-FF348BDC0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120" y="5080000"/>
              <a:ext cx="0" cy="54864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63105-BC08-4C75-A8E5-29CCE477873C}"/>
                </a:ext>
              </a:extLst>
            </p:cNvPr>
            <p:cNvSpPr txBox="1"/>
            <p:nvPr/>
          </p:nvSpPr>
          <p:spPr>
            <a:xfrm flipH="1">
              <a:off x="1793238" y="5628640"/>
              <a:ext cx="1031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right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56663F-746E-448F-81AC-D2C5CC9F84FF}"/>
              </a:ext>
            </a:extLst>
          </p:cNvPr>
          <p:cNvGrpSpPr/>
          <p:nvPr/>
        </p:nvGrpSpPr>
        <p:grpSpPr>
          <a:xfrm>
            <a:off x="6822438" y="5080000"/>
            <a:ext cx="1031239" cy="1010305"/>
            <a:chOff x="1793238" y="5080000"/>
            <a:chExt cx="1031239" cy="10103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DA7C9E-1E98-47B0-AF23-B5DC61671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120" y="5080000"/>
              <a:ext cx="0" cy="54864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148630-7F32-4E58-8CBF-B6952F08EB02}"/>
                </a:ext>
              </a:extLst>
            </p:cNvPr>
            <p:cNvSpPr txBox="1"/>
            <p:nvPr/>
          </p:nvSpPr>
          <p:spPr>
            <a:xfrm flipH="1">
              <a:off x="1793238" y="5628640"/>
              <a:ext cx="1031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351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5F69-D59C-463E-A7A5-4336838E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好日期演示（</a:t>
            </a:r>
            <a:r>
              <a:rPr lang="en-US" altLang="zh-CN" dirty="0"/>
              <a:t>20000123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BE8661C-F449-4EE6-865B-38C70EF9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606437"/>
              </p:ext>
            </p:extLst>
          </p:nvPr>
        </p:nvGraphicFramePr>
        <p:xfrm>
          <a:off x="1371600" y="2112964"/>
          <a:ext cx="10240963" cy="271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38F8AB5-26AC-4636-A177-8B91EB5A950D}"/>
              </a:ext>
            </a:extLst>
          </p:cNvPr>
          <p:cNvGrpSpPr/>
          <p:nvPr/>
        </p:nvGrpSpPr>
        <p:grpSpPr>
          <a:xfrm>
            <a:off x="9341804" y="5080000"/>
            <a:ext cx="1031239" cy="1010305"/>
            <a:chOff x="1793238" y="5080000"/>
            <a:chExt cx="1031239" cy="101030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BAB719-90D6-4A87-8FBA-43E6A2818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120" y="5080000"/>
              <a:ext cx="0" cy="54864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748D7B-F6BC-477B-8F11-38CA0B5754EC}"/>
                </a:ext>
              </a:extLst>
            </p:cNvPr>
            <p:cNvSpPr txBox="1"/>
            <p:nvPr/>
          </p:nvSpPr>
          <p:spPr>
            <a:xfrm flipH="1">
              <a:off x="1793238" y="5628640"/>
              <a:ext cx="1031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right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94CD0CA-D624-45D9-8449-CFD1F53C15CF}"/>
              </a:ext>
            </a:extLst>
          </p:cNvPr>
          <p:cNvGrpSpPr/>
          <p:nvPr/>
        </p:nvGrpSpPr>
        <p:grpSpPr>
          <a:xfrm>
            <a:off x="6822438" y="5080000"/>
            <a:ext cx="1031239" cy="1010305"/>
            <a:chOff x="1793238" y="5080000"/>
            <a:chExt cx="1031239" cy="10103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B93FA6-E518-442E-A1B9-185A5CBA37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120" y="5080000"/>
              <a:ext cx="0" cy="54864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FCE50C-FF5F-4D68-888A-A13F1004CDF9}"/>
                </a:ext>
              </a:extLst>
            </p:cNvPr>
            <p:cNvSpPr txBox="1"/>
            <p:nvPr/>
          </p:nvSpPr>
          <p:spPr>
            <a:xfrm flipH="1">
              <a:off x="1793238" y="5628640"/>
              <a:ext cx="1031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779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5F69-D59C-463E-A7A5-4336838E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好日期演示（</a:t>
            </a:r>
            <a:r>
              <a:rPr lang="en-US" altLang="zh-CN" dirty="0"/>
              <a:t>20000123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BE8661C-F449-4EE6-865B-38C70EF9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609765"/>
              </p:ext>
            </p:extLst>
          </p:nvPr>
        </p:nvGraphicFramePr>
        <p:xfrm>
          <a:off x="1371600" y="2112964"/>
          <a:ext cx="10240963" cy="271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5E3D9E2-5F5D-4CE9-9C9C-758BFA1D1CF7}"/>
              </a:ext>
            </a:extLst>
          </p:cNvPr>
          <p:cNvGrpSpPr/>
          <p:nvPr/>
        </p:nvGrpSpPr>
        <p:grpSpPr>
          <a:xfrm>
            <a:off x="7086284" y="5080000"/>
            <a:ext cx="1031239" cy="1010305"/>
            <a:chOff x="1793238" y="5080000"/>
            <a:chExt cx="1031239" cy="101030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3A6150C-3627-4DA6-BE54-D3FCA2717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120" y="5080000"/>
              <a:ext cx="0" cy="54864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089673-5B25-41EB-B37F-A82D87B416B8}"/>
                </a:ext>
              </a:extLst>
            </p:cNvPr>
            <p:cNvSpPr txBox="1"/>
            <p:nvPr/>
          </p:nvSpPr>
          <p:spPr>
            <a:xfrm flipH="1">
              <a:off x="1793238" y="5628640"/>
              <a:ext cx="1031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right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5E961-155C-430B-B7FB-AE89B0FCA387}"/>
              </a:ext>
            </a:extLst>
          </p:cNvPr>
          <p:cNvGrpSpPr/>
          <p:nvPr/>
        </p:nvGrpSpPr>
        <p:grpSpPr>
          <a:xfrm>
            <a:off x="6570664" y="5080000"/>
            <a:ext cx="1031239" cy="1010305"/>
            <a:chOff x="1793238" y="5080000"/>
            <a:chExt cx="1031239" cy="10103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AC822A8-3B10-48D9-95DC-8B9195243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120" y="5080000"/>
              <a:ext cx="0" cy="54864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D48441-A172-4F38-9BFB-8122453C79D1}"/>
                </a:ext>
              </a:extLst>
            </p:cNvPr>
            <p:cNvSpPr txBox="1"/>
            <p:nvPr/>
          </p:nvSpPr>
          <p:spPr>
            <a:xfrm flipH="1">
              <a:off x="1793238" y="5628640"/>
              <a:ext cx="1031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74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5F69-D59C-463E-A7A5-4336838E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好日期演示（</a:t>
            </a:r>
            <a:r>
              <a:rPr lang="en-US" altLang="zh-CN" dirty="0"/>
              <a:t>20000123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BE8661C-F449-4EE6-865B-38C70EF9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044101"/>
              </p:ext>
            </p:extLst>
          </p:nvPr>
        </p:nvGraphicFramePr>
        <p:xfrm>
          <a:off x="1371600" y="2112964"/>
          <a:ext cx="10240963" cy="271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49A34AE-7CE3-4D23-8452-94A20414BA13}"/>
              </a:ext>
            </a:extLst>
          </p:cNvPr>
          <p:cNvGrpSpPr/>
          <p:nvPr/>
        </p:nvGrpSpPr>
        <p:grpSpPr>
          <a:xfrm>
            <a:off x="3093404" y="5080000"/>
            <a:ext cx="1031239" cy="1010305"/>
            <a:chOff x="1793238" y="5080000"/>
            <a:chExt cx="1031239" cy="101030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EDBCED9-ABBF-4922-A993-E77697E41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120" y="5080000"/>
              <a:ext cx="0" cy="54864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3B8A2-7668-4D57-99E1-D171CF560887}"/>
                </a:ext>
              </a:extLst>
            </p:cNvPr>
            <p:cNvSpPr txBox="1"/>
            <p:nvPr/>
          </p:nvSpPr>
          <p:spPr>
            <a:xfrm flipH="1">
              <a:off x="1793238" y="5628640"/>
              <a:ext cx="1031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right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52E38D-9B0F-48FF-A749-BB819649CB0B}"/>
              </a:ext>
            </a:extLst>
          </p:cNvPr>
          <p:cNvGrpSpPr/>
          <p:nvPr/>
        </p:nvGrpSpPr>
        <p:grpSpPr>
          <a:xfrm>
            <a:off x="6822438" y="5080000"/>
            <a:ext cx="1031239" cy="1010305"/>
            <a:chOff x="1793238" y="5080000"/>
            <a:chExt cx="1031239" cy="10103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FFA615-511E-468C-B584-D4FE563CC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120" y="5080000"/>
              <a:ext cx="0" cy="54864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94C8E6-BFD7-4BB6-AE17-E2B64BF2D5C3}"/>
                </a:ext>
              </a:extLst>
            </p:cNvPr>
            <p:cNvSpPr txBox="1"/>
            <p:nvPr/>
          </p:nvSpPr>
          <p:spPr>
            <a:xfrm flipH="1">
              <a:off x="1793238" y="5628640"/>
              <a:ext cx="1031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left</a:t>
              </a:r>
            </a:p>
          </p:txBody>
        </p:sp>
      </p:grpSp>
      <p:sp>
        <p:nvSpPr>
          <p:cNvPr id="3" name="Action Button: Return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58204E2-4537-49F8-935F-3A76F7DE9E95}"/>
              </a:ext>
            </a:extLst>
          </p:cNvPr>
          <p:cNvSpPr/>
          <p:nvPr/>
        </p:nvSpPr>
        <p:spPr>
          <a:xfrm>
            <a:off x="10698163" y="5175905"/>
            <a:ext cx="914400" cy="9144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7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523D-C46A-452D-BCF9-44CA9213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题目描述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88C76-5927-40D8-96B7-5B7173B90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81565"/>
            <a:ext cx="10240963" cy="34220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890E83-A9D9-4248-B9EA-F8D3B0EBE5BA}"/>
              </a:ext>
            </a:extLst>
          </p:cNvPr>
          <p:cNvSpPr/>
          <p:nvPr/>
        </p:nvSpPr>
        <p:spPr>
          <a:xfrm>
            <a:off x="1371600" y="2853731"/>
            <a:ext cx="4185138" cy="341645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F84EA2-C173-420D-8A03-53B0E4E939D5}"/>
              </a:ext>
            </a:extLst>
          </p:cNvPr>
          <p:cNvSpPr/>
          <p:nvPr/>
        </p:nvSpPr>
        <p:spPr>
          <a:xfrm>
            <a:off x="1463709" y="4157835"/>
            <a:ext cx="7127631" cy="936679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812C6-8740-46E7-B522-7CF50622A221}"/>
              </a:ext>
            </a:extLst>
          </p:cNvPr>
          <p:cNvSpPr/>
          <p:nvPr/>
        </p:nvSpPr>
        <p:spPr>
          <a:xfrm>
            <a:off x="5462954" y="2381565"/>
            <a:ext cx="1168958" cy="341645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2566-16E6-4F03-9C57-7A5EEAE4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64E9-4D20-42C0-9326-B10156706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首先分析题目要求，是要统计日期之间满足条件的好日期个数，判断条件也不复杂，因此大概是</a:t>
            </a:r>
            <a:r>
              <a:rPr lang="zh-CN" altLang="en-US" sz="2400" b="1" dirty="0"/>
              <a:t>线性的时间复杂度</a:t>
            </a:r>
            <a:r>
              <a:rPr lang="zh-CN" altLang="en-US" dirty="0"/>
              <a:t>。结合数据范围，</a:t>
            </a:r>
            <a:r>
              <a:rPr lang="en-US" altLang="zh-CN" dirty="0"/>
              <a:t>8000 </a:t>
            </a:r>
            <a:r>
              <a:rPr lang="zh-CN" altLang="en-US" dirty="0"/>
              <a:t>年也没有太多天数，因此是可以接受的。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D50AC-5794-4A24-B6D1-9A22488D41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这是一道日期相关的题，那么我们可以构造一个简单的</a:t>
            </a:r>
            <a:r>
              <a:rPr lang="zh-CN" altLang="en-US" sz="2400" b="1" dirty="0"/>
              <a:t>日期类型</a:t>
            </a:r>
            <a:r>
              <a:rPr lang="zh-CN" altLang="en-US" dirty="0"/>
              <a:t>来支持日期的相关运算。题目中日期范围不大，只需要完成日期遍历即可，因此实现基本的</a:t>
            </a:r>
            <a:r>
              <a:rPr lang="zh-CN" altLang="en-US" sz="2400" b="1" dirty="0"/>
              <a:t>赋值、递增、相等</a:t>
            </a:r>
            <a:r>
              <a:rPr lang="zh-CN" altLang="en-US" dirty="0"/>
              <a:t>判断即可。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4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2566-16E6-4F03-9C57-7A5EEAE4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0C551E-05C2-492D-9E53-7FD14167B3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25922"/>
            <a:ext cx="9144000" cy="12970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D50AC-5794-4A24-B6D1-9A22488D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3622943"/>
            <a:ext cx="9144000" cy="243952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这从这两个式子不难看出，好日期转化为数列后，存在一位使得其两侧</a:t>
            </a:r>
            <a:r>
              <a:rPr lang="zh-CN" altLang="en-US" sz="2400" b="1" dirty="0"/>
              <a:t>单调</a:t>
            </a:r>
            <a:r>
              <a:rPr lang="zh-CN" altLang="en-US" dirty="0"/>
              <a:t>，且单调性相反。于是，一个好日期</a:t>
            </a:r>
            <a:r>
              <a:rPr lang="zh-CN" altLang="en-US" sz="2400" b="1" dirty="0"/>
              <a:t>有且只有</a:t>
            </a:r>
            <a:r>
              <a:rPr lang="zh-CN" altLang="en-US" dirty="0"/>
              <a:t>两个单调性相反的单调区间，因此这两个区间也必定有重合部分。</a:t>
            </a:r>
            <a:endParaRPr lang="en-US" altLang="zh-C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因此，只需要从两侧寻找最长的单调区间，判断二者是否重合即可。</a:t>
            </a:r>
            <a:endParaRPr lang="en-US" altLang="zh-CN" dirty="0"/>
          </a:p>
        </p:txBody>
      </p:sp>
      <p:sp>
        <p:nvSpPr>
          <p:cNvPr id="7" name="Action Button: Get Information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6AA80D3-A25B-4B13-9505-B0E5BC41B5B3}"/>
              </a:ext>
            </a:extLst>
          </p:cNvPr>
          <p:cNvSpPr/>
          <p:nvPr/>
        </p:nvSpPr>
        <p:spPr>
          <a:xfrm>
            <a:off x="10698480" y="5191760"/>
            <a:ext cx="914400" cy="914400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9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2830-E37E-40F8-A6B0-6B251121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4206-78CE-407C-AE18-EC796319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3120"/>
            <a:ext cx="10241280" cy="395935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洛谷云剪切板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https://www.luogu.com.cn/paste/hn5gyc7y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86D7-95C6-4F40-AF92-9E49FE9F0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D524-957E-4ACB-9598-EBF432E0D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21371300 </a:t>
            </a:r>
            <a:r>
              <a:rPr lang="zh-CN" altLang="en-US" dirty="0"/>
              <a:t>柳政尧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5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5F69-D59C-463E-A7A5-4336838E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好日期演示（</a:t>
            </a:r>
            <a:r>
              <a:rPr lang="en-US" altLang="zh-CN" dirty="0"/>
              <a:t>20000123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BE8661C-F449-4EE6-865B-38C70EF9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01648"/>
              </p:ext>
            </p:extLst>
          </p:nvPr>
        </p:nvGraphicFramePr>
        <p:xfrm>
          <a:off x="1371600" y="2112964"/>
          <a:ext cx="10240963" cy="271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15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5F69-D59C-463E-A7A5-4336838E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好日期演示（</a:t>
            </a:r>
            <a:r>
              <a:rPr lang="en-US" altLang="zh-CN" dirty="0"/>
              <a:t>20000123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BE8661C-F449-4EE6-865B-38C70EF9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446974"/>
              </p:ext>
            </p:extLst>
          </p:nvPr>
        </p:nvGraphicFramePr>
        <p:xfrm>
          <a:off x="1371600" y="2112964"/>
          <a:ext cx="10240963" cy="271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B192070-8096-4A98-8478-7F70B477E89F}"/>
              </a:ext>
            </a:extLst>
          </p:cNvPr>
          <p:cNvGrpSpPr/>
          <p:nvPr/>
        </p:nvGrpSpPr>
        <p:grpSpPr>
          <a:xfrm>
            <a:off x="1793238" y="5080000"/>
            <a:ext cx="1031239" cy="1010305"/>
            <a:chOff x="1793238" y="5080000"/>
            <a:chExt cx="1031239" cy="101030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85754A1-104A-48EC-9170-0B2864952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120" y="5080000"/>
              <a:ext cx="0" cy="54864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B79446-EE2F-4C9C-ADD0-741E02296045}"/>
                </a:ext>
              </a:extLst>
            </p:cNvPr>
            <p:cNvSpPr txBox="1"/>
            <p:nvPr/>
          </p:nvSpPr>
          <p:spPr>
            <a:xfrm flipH="1">
              <a:off x="1793238" y="5628640"/>
              <a:ext cx="1031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375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5F69-D59C-463E-A7A5-4336838E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好日期演示（</a:t>
            </a:r>
            <a:r>
              <a:rPr lang="en-US" altLang="zh-CN" dirty="0"/>
              <a:t>20000123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BE8661C-F449-4EE6-865B-38C70EF9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875905"/>
              </p:ext>
            </p:extLst>
          </p:nvPr>
        </p:nvGraphicFramePr>
        <p:xfrm>
          <a:off x="1371600" y="2112964"/>
          <a:ext cx="10240963" cy="271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E824068-D389-4640-B0D5-CE80881BFC42}"/>
              </a:ext>
            </a:extLst>
          </p:cNvPr>
          <p:cNvGrpSpPr/>
          <p:nvPr/>
        </p:nvGrpSpPr>
        <p:grpSpPr>
          <a:xfrm>
            <a:off x="3053078" y="5080000"/>
            <a:ext cx="1031239" cy="1010305"/>
            <a:chOff x="1793238" y="5080000"/>
            <a:chExt cx="1031239" cy="101030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EE340F-F4F2-4166-A749-2B427F808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3120" y="5080000"/>
              <a:ext cx="0" cy="54864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36F880-EDCF-4964-8ADD-2904EA1B85A0}"/>
                </a:ext>
              </a:extLst>
            </p:cNvPr>
            <p:cNvSpPr txBox="1"/>
            <p:nvPr/>
          </p:nvSpPr>
          <p:spPr>
            <a:xfrm flipH="1">
              <a:off x="1793238" y="5628640"/>
              <a:ext cx="1031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217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67</TotalTime>
  <Words>274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Avenir Next LT Pro Light</vt:lpstr>
      <vt:lpstr>GradientRiseVTI</vt:lpstr>
      <vt:lpstr>C1-d 日期统计</vt:lpstr>
      <vt:lpstr>题目描述</vt:lpstr>
      <vt:lpstr>解题思路</vt:lpstr>
      <vt:lpstr>解题思路</vt:lpstr>
      <vt:lpstr>代码</vt:lpstr>
      <vt:lpstr>谢谢大家</vt:lpstr>
      <vt:lpstr>好日期演示（20000123）</vt:lpstr>
      <vt:lpstr>好日期演示（20000123）</vt:lpstr>
      <vt:lpstr>好日期演示（20000123）</vt:lpstr>
      <vt:lpstr>好日期演示（20000123）</vt:lpstr>
      <vt:lpstr>好日期演示（20000123）</vt:lpstr>
      <vt:lpstr>好日期演示（20000123）</vt:lpstr>
      <vt:lpstr>好日期演示（20000123）</vt:lpstr>
      <vt:lpstr>好日期演示（20000123）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C1-d 日期统计</dc:title>
  <dc:creator>Tony Skywalker</dc:creator>
  <cp:lastModifiedBy>Tony Skywalker</cp:lastModifiedBy>
  <cp:revision>18</cp:revision>
  <dcterms:created xsi:type="dcterms:W3CDTF">2022-09-12T08:11:54Z</dcterms:created>
  <dcterms:modified xsi:type="dcterms:W3CDTF">2022-09-12T09:18:58Z</dcterms:modified>
</cp:coreProperties>
</file>