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343" r:id="rId5"/>
    <p:sldId id="1673" r:id="rId6"/>
    <p:sldId id="1674" r:id="rId7"/>
    <p:sldId id="1675" r:id="rId8"/>
    <p:sldId id="1676" r:id="rId9"/>
    <p:sldId id="1677" r:id="rId10"/>
    <p:sldId id="165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74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FF26B-2FCC-4603-BDAF-9176BBF45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C1-21级算法第一次上机赛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E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animBg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3928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四六级考试将至，the_ignorant、Zhoues、2sozx 为提高英语水平，便想了一个单词游戏。这个游戏一共有 tt 轮，且每轮游戏相互独立。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每轮游戏中，三人每人说出 nn 个单词。最终，对于每个被说出的英文单词：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若其恰好被一人说出，则此人加 33 分。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若其恰好被两人说出，则两人各加 11 分。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若其被三人均说出，则三人均不加分。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the_ignorant 想知道他们每轮最后得了多少分。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8300"/>
            <a:ext cx="11296650" cy="6126883"/>
            <a:chOff x="447675" y="368300"/>
            <a:chExt cx="11296650" cy="6126883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480695" y="421237"/>
              <a:ext cx="249809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输入格式及数据规模</a:t>
              </a:r>
              <a:endParaRPr lang="zh-CN" altLang="en-US" sz="20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710690"/>
            <a:ext cx="9615805" cy="2968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第一行一个正整数 t（1≤t≤5），表示游戏轮数。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对于每轮游戏，第一行一个正整数 n（1≤n≤10^5），表示单词数量。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接下来三行，每行 n 个互不相同的非空小写字母单词，且长度不超过 4，表示每个人此轮说出的单词。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7675" y="362817"/>
            <a:ext cx="2889885" cy="746125"/>
          </a:xfrm>
          <a:prstGeom prst="rect">
            <a:avLst/>
          </a:prstGeom>
          <a:blipFill>
            <a:blip r:embed="rId1">
              <a:lum bright="-22000"/>
            </a:blip>
            <a:srcRect/>
            <a:stretch>
              <a:fillRect t="-45369" b="-417371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PA-文本框 6"/>
          <p:cNvSpPr txBox="1"/>
          <p:nvPr>
            <p:custDataLst>
              <p:tags r:id="rId4"/>
            </p:custDataLst>
          </p:nvPr>
        </p:nvSpPr>
        <p:spPr>
          <a:xfrm>
            <a:off x="332105" y="505460"/>
            <a:ext cx="3120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输入格式及数据规模</a:t>
            </a:r>
            <a:endParaRPr lang="zh-CN" altLang="en-US" sz="2400" b="1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31292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、字典存储全部单词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一开始选择把三人说过的全部单词，及他们各自出现的次数存入map中，然后每个人遍历自己说过的单词，在map中查找对应的分值加和。由于map查找算法的时间复杂度为O(logn)，因此这种算法的时间复杂度为O(nlogn)，实测会超时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0081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、算法优化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首先对三人说过的单词进行排序，并设置三个指针，指向三人所说的第一个单词，对三个指针指向的单词进行比较。计算某人（某几人）应得的得分后，将对应的指针向后移动。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由于保证单词长度不大于4，在所有人所说的单词数组结尾添加一个哨兵单词“zzzzz”，保证其在字符串比较时始终位于数组末尾。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优化后的算法时间复杂度在O(n)。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20897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3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</a:t>
            </a:r>
            <a:r>
              <a:rPr 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算法图示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E题图示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30" y="786765"/>
            <a:ext cx="6889750" cy="5296535"/>
          </a:xfrm>
          <a:prstGeom prst="rect">
            <a:avLst/>
          </a:prstGeom>
        </p:spPr>
      </p:pic>
      <p:pic>
        <p:nvPicPr>
          <p:cNvPr id="4" name="图片 3" descr="E题图示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030" y="786765"/>
            <a:ext cx="6902450" cy="5314315"/>
          </a:xfrm>
          <a:prstGeom prst="rect">
            <a:avLst/>
          </a:prstGeom>
        </p:spPr>
      </p:pic>
      <p:pic>
        <p:nvPicPr>
          <p:cNvPr id="5" name="图片 4" descr="E题图示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030" y="786765"/>
            <a:ext cx="6884035" cy="5296535"/>
          </a:xfrm>
          <a:prstGeom prst="rect">
            <a:avLst/>
          </a:prstGeom>
        </p:spPr>
      </p:pic>
      <p:pic>
        <p:nvPicPr>
          <p:cNvPr id="9" name="图片 8" descr="E题图示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030" y="786765"/>
            <a:ext cx="6910705" cy="5314950"/>
          </a:xfrm>
          <a:prstGeom prst="rect">
            <a:avLst/>
          </a:prstGeom>
        </p:spPr>
      </p:pic>
      <p:pic>
        <p:nvPicPr>
          <p:cNvPr id="10" name="图片 9" descr="E题图示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6030" y="786765"/>
            <a:ext cx="6901815" cy="5306695"/>
          </a:xfrm>
          <a:prstGeom prst="rect">
            <a:avLst/>
          </a:prstGeom>
        </p:spPr>
      </p:pic>
      <p:pic>
        <p:nvPicPr>
          <p:cNvPr id="11" name="图片 10" descr="E题图示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6030" y="786765"/>
            <a:ext cx="6932930" cy="5314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4" name="图片 3" descr="E题代码1"/>
          <p:cNvPicPr>
            <a:picLocks noChangeAspect="1"/>
          </p:cNvPicPr>
          <p:nvPr/>
        </p:nvPicPr>
        <p:blipFill>
          <a:blip r:embed="rId3"/>
          <a:srcRect t="18769"/>
          <a:stretch>
            <a:fillRect/>
          </a:stretch>
        </p:blipFill>
        <p:spPr>
          <a:xfrm>
            <a:off x="447675" y="1108710"/>
            <a:ext cx="3196590" cy="5332730"/>
          </a:xfrm>
          <a:prstGeom prst="rect">
            <a:avLst/>
          </a:prstGeom>
        </p:spPr>
      </p:pic>
      <p:pic>
        <p:nvPicPr>
          <p:cNvPr id="5" name="图片 4" descr="E题代码2"/>
          <p:cNvPicPr>
            <a:picLocks noChangeAspect="1"/>
          </p:cNvPicPr>
          <p:nvPr/>
        </p:nvPicPr>
        <p:blipFill>
          <a:blip r:embed="rId4"/>
          <a:srcRect r="5756"/>
          <a:stretch>
            <a:fillRect/>
          </a:stretch>
        </p:blipFill>
        <p:spPr>
          <a:xfrm>
            <a:off x="3773805" y="362585"/>
            <a:ext cx="4231640" cy="6068060"/>
          </a:xfrm>
          <a:prstGeom prst="rect">
            <a:avLst/>
          </a:prstGeom>
        </p:spPr>
      </p:pic>
      <p:pic>
        <p:nvPicPr>
          <p:cNvPr id="6" name="图片 5" descr="E题代码3"/>
          <p:cNvPicPr>
            <a:picLocks noChangeAspect="1"/>
          </p:cNvPicPr>
          <p:nvPr/>
        </p:nvPicPr>
        <p:blipFill>
          <a:blip r:embed="rId5"/>
          <a:srcRect l="12972" r="10771"/>
          <a:stretch>
            <a:fillRect/>
          </a:stretch>
        </p:blipFill>
        <p:spPr>
          <a:xfrm>
            <a:off x="8094345" y="374015"/>
            <a:ext cx="4023995" cy="6042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谢谢观看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animBg="1"/>
    </p:bldLst>
  </p:timing>
</p:sld>
</file>

<file path=ppt/tags/tag1.xml><?xml version="1.0" encoding="utf-8"?>
<p:tagLst xmlns:p="http://schemas.openxmlformats.org/presentationml/2006/main">
  <p:tag name="PA" val="v5.1.0"/>
</p:tagLst>
</file>

<file path=ppt/tags/tag10.xml><?xml version="1.0" encoding="utf-8"?>
<p:tagLst xmlns:p="http://schemas.openxmlformats.org/presentationml/2006/main">
  <p:tag name="PA" val="v5.1.0"/>
</p:tagLst>
</file>

<file path=ppt/tags/tag11.xml><?xml version="1.0" encoding="utf-8"?>
<p:tagLst xmlns:p="http://schemas.openxmlformats.org/presentationml/2006/main">
  <p:tag name="PA" val="v5.1.0"/>
</p:tagLst>
</file>

<file path=ppt/tags/tag12.xml><?xml version="1.0" encoding="utf-8"?>
<p:tagLst xmlns:p="http://schemas.openxmlformats.org/presentationml/2006/main">
  <p:tag name="PA" val="v5.1.0"/>
</p:tagLst>
</file>

<file path=ppt/tags/tag13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1C194EAC-58AE-4A7C-B92C-10DC29A5AB6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420包图\4"/>
  <p:tag name="ISPRING_PRESENTATION_TITLE" val="5a34118360"/>
  <p:tag name="ISPRING_FIRST_PUBLISH" val="1"/>
</p:tagLst>
</file>

<file path=ppt/tags/tag2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PA" val="v5.1.0"/>
</p:tagLst>
</file>

<file path=ppt/tags/tag4.xml><?xml version="1.0" encoding="utf-8"?>
<p:tagLst xmlns:p="http://schemas.openxmlformats.org/presentationml/2006/main">
  <p:tag name="PA" val="v5.1.0"/>
</p:tagLst>
</file>

<file path=ppt/tags/tag5.xml><?xml version="1.0" encoding="utf-8"?>
<p:tagLst xmlns:p="http://schemas.openxmlformats.org/presentationml/2006/main">
  <p:tag name="PA" val="v5.1.0"/>
</p:tagLst>
</file>

<file path=ppt/tags/tag6.xml><?xml version="1.0" encoding="utf-8"?>
<p:tagLst xmlns:p="http://schemas.openxmlformats.org/presentationml/2006/main">
  <p:tag name="PA" val="v5.1.0"/>
</p:tagLst>
</file>

<file path=ppt/tags/tag7.xml><?xml version="1.0" encoding="utf-8"?>
<p:tagLst xmlns:p="http://schemas.openxmlformats.org/presentationml/2006/main">
  <p:tag name="PA" val="v5.1.0"/>
</p:tagLst>
</file>

<file path=ppt/tags/tag8.xml><?xml version="1.0" encoding="utf-8"?>
<p:tagLst xmlns:p="http://schemas.openxmlformats.org/presentationml/2006/main">
  <p:tag name="PA" val="v5.1.0"/>
</p:tagLst>
</file>

<file path=ppt/tags/tag9.xml><?xml version="1.0" encoding="utf-8"?>
<p:tagLst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主题​​">
  <a:themeElements>
    <a:clrScheme name="自定义 2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6FC9"/>
      </a:accent1>
      <a:accent2>
        <a:srgbClr val="959FD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lhsvxzk">
      <a:majorFont>
        <a:latin typeface="iekie jianheiti"/>
        <a:ea typeface="iekie jianheiti"/>
        <a:cs typeface=""/>
      </a:majorFont>
      <a:minorFont>
        <a:latin typeface="iekie jianheiti"/>
        <a:ea typeface="iekie jianhe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>宽屏</PresentationFormat>
  <Paragraphs>52</Paragraphs>
  <Slides>8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华文行楷</vt:lpstr>
      <vt:lpstr>Source Han Sans CN Normal</vt:lpstr>
      <vt:lpstr>Yu Gothic UI Semilight</vt:lpstr>
      <vt:lpstr>仿宋</vt:lpstr>
      <vt:lpstr>iekie jianheiti</vt:lpstr>
      <vt:lpstr>Segoe Print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5a34118360</dc:title>
  <dc:creator>Administrator</dc:creator>
  <cp:lastModifiedBy>20231156</cp:lastModifiedBy>
  <cp:revision>18</cp:revision>
  <dcterms:created xsi:type="dcterms:W3CDTF">2019-04-09T08:29:00Z</dcterms:created>
  <dcterms:modified xsi:type="dcterms:W3CDTF">2022-09-13T05:31:40Z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4EAD35D202164343A116052BB37F5F48</vt:lpwstr>
  </property>
  <property fmtid="{D5CDD505-2E9C-101B-9397-08002B2CF9AE}" pid="3" name="KSOProductBuildVer">
    <vt:lpwstr>2052-11.1.0.11411</vt:lpwstr>
  </property>
</Properties>
</file>