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F9F4-67A0-7A31-A92E-0238FCB7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9325B-DA21-45BC-361B-7C6F8E27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D6582-FD13-B98A-3849-8C7425C8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17BB1-3B71-EA02-FC74-199D3B2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9D945-D85D-86A0-D28F-136FB310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C9AC2-4869-9A9A-0626-DE41D04E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A00BD-90CB-3C44-6C5D-F254683B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C129-9806-A912-B745-F1FFED75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7B8D5-0A1B-AD6D-D916-F3FE8553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DF95-E8D9-B72D-22C3-3E15EE1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910A5-4464-435D-11C4-099576907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B1929-FA1D-91C6-2FF6-FE0AD9C7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12773-0C0C-0CB5-1A7A-39F950B8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941C2-FC18-091B-349E-57001022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979E8-CC73-B322-48B6-A04021F4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9BE4-B129-FB1D-5CCB-427E9672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EFBEF-34C7-7AC4-4926-2CEE721A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5CE88-3C27-841E-3262-FC92654E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257-D068-BE75-B8D3-67A0D9F0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C54F-DC48-4F97-F099-CA6D1E83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02034-8BF0-F0AD-6E6E-BEA687BA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37A4C-6AFC-9A93-B1CC-B00CC7CE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E0EB2-232F-0037-57EB-7968931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6091C-9CED-88F9-8CCA-114CF90D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AA699-CE53-B71D-3726-4BFB0FAD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B74E-89F4-3E60-3202-E5B27318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AB1F9-15A5-3452-7D17-AC660D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BA8FA-74A7-7B39-87E7-7C3B7CB3C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945C3-02A0-9737-DF65-8018CF75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AFEB3-1D70-0084-3FEC-6501A3E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37B3B-4886-A0DE-F5D6-C70F1545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9D42E-9797-3FEA-7AE0-BD4BD110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DB32-9A47-874B-15BC-DBF2BF72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19724-A92C-C450-84E4-B7ADC10B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4CD29-AD67-355C-109A-FD04B22B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C6539-09B4-10EA-420B-FD23A0FDA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DE041-6D34-86FD-585D-4E2D13D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58A34-CAC3-B416-A2F6-5EF13472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B050C5-0753-4946-1F8A-0676957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9BB30-4813-7BD3-9E0D-9D851885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AC94AF-D7EB-4273-3F80-12122FBA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D39F4-68C1-59BD-3B93-C24F9B4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F8462-1E65-B160-97D9-D572B423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D05C03-85AB-B7E6-BAC9-F2C4D256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E0388-F805-424E-66C4-E5CFF1DB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944FF-1443-804D-8009-65C7DB19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C3CEF-1B9C-F61E-3400-98E9FB42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3DF3-3105-1307-8B00-2A9CAACC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DEEC9-BA63-C0FA-E797-C0A5A793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92FA7-B9BE-6071-9706-21BEB69C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D6F3-8497-A7C6-D760-1C9A468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AFDD8-974D-BD6A-2392-4F12D1A3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E69B9-6F5F-6CF6-9FC9-9D6F78AD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C7A02-C509-AED8-EAF4-D5372E2B8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12D86-FA9A-54AD-8947-EC46DB5D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7F754-AD47-B8D5-1CBB-9ECDA10A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BCD43-3E44-678F-009A-FE6F9EFB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C5458-37DA-8CCD-BC11-B94AA586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FB3F8-F8CB-8B5C-1263-5C5C244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4B28A-1B19-B2F7-A866-35A4E59E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901F-9BEF-E0BB-C8B5-47B457A6C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B4A0-FC15-4DE7-AFF3-444B6AA45996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103F-C728-A6E3-A5ED-45CE2CCE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1CB12-7A83-D703-1800-4797E7ED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5C33-4845-405C-A1E9-DDC6F653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0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4201-D232-112A-2CFB-48FCE2D7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68" y="1435184"/>
            <a:ext cx="9144000" cy="2387600"/>
          </a:xfrm>
        </p:spPr>
        <p:txBody>
          <a:bodyPr/>
          <a:lstStyle/>
          <a:p>
            <a:r>
              <a:rPr lang="en-US" altLang="zh-CN" b="1" dirty="0"/>
              <a:t>C1-G </a:t>
            </a:r>
            <a:r>
              <a:rPr lang="zh-CN" altLang="en-US" b="1" dirty="0"/>
              <a:t>暗中观察</a:t>
            </a:r>
          </a:p>
        </p:txBody>
      </p:sp>
    </p:spTree>
    <p:extLst>
      <p:ext uri="{BB962C8B-B14F-4D97-AF65-F5344CB8AC3E}">
        <p14:creationId xmlns:p14="http://schemas.microsoft.com/office/powerpoint/2010/main" val="15636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4F3306-8E4E-8ADE-ADE8-9CA3B7559605}"/>
              </a:ext>
            </a:extLst>
          </p:cNvPr>
          <p:cNvSpPr txBox="1"/>
          <p:nvPr/>
        </p:nvSpPr>
        <p:spPr>
          <a:xfrm>
            <a:off x="593557" y="391398"/>
            <a:ext cx="4082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题目描述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28371-0AD2-1495-C6BB-0FC6EE4FB7FE}"/>
              </a:ext>
            </a:extLst>
          </p:cNvPr>
          <p:cNvSpPr txBox="1"/>
          <p:nvPr/>
        </p:nvSpPr>
        <p:spPr>
          <a:xfrm>
            <a:off x="2105526" y="1612233"/>
            <a:ext cx="798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两人玩一个游戏，输入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代表物体个数，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分别为操作的先手后手，每次操作二人可以取走</a:t>
            </a:r>
            <a:r>
              <a:rPr lang="en-US" altLang="zh-CN" sz="2400" dirty="0"/>
              <a:t>k</a:t>
            </a:r>
            <a:r>
              <a:rPr lang="zh-CN" altLang="en-US" sz="2400" dirty="0"/>
              <a:t>的非负整数次幂个物品，先拿走最后一个物品的获胜，给定每次输入，输出获胜者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0F14B6-040A-174E-F1FA-428483D28047}"/>
              </a:ext>
            </a:extLst>
          </p:cNvPr>
          <p:cNvSpPr txBox="1"/>
          <p:nvPr/>
        </p:nvSpPr>
        <p:spPr>
          <a:xfrm>
            <a:off x="1716505" y="4069321"/>
            <a:ext cx="992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Hint</a:t>
            </a:r>
            <a:r>
              <a:rPr lang="en-US" altLang="zh-CN" dirty="0"/>
              <a:t>:</a:t>
            </a:r>
            <a:r>
              <a:rPr lang="zh-CN" altLang="en-US" dirty="0"/>
              <a:t> 换句话说，当轮到某一个人时，他没有可拿的物品，那么他失败，对方获胜</a:t>
            </a:r>
          </a:p>
        </p:txBody>
      </p:sp>
    </p:spTree>
    <p:extLst>
      <p:ext uri="{BB962C8B-B14F-4D97-AF65-F5344CB8AC3E}">
        <p14:creationId xmlns:p14="http://schemas.microsoft.com/office/powerpoint/2010/main" val="30984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B12AD3-63F3-411D-292D-A5D77F58ABE0}"/>
              </a:ext>
            </a:extLst>
          </p:cNvPr>
          <p:cNvSpPr txBox="1"/>
          <p:nvPr/>
        </p:nvSpPr>
        <p:spPr>
          <a:xfrm>
            <a:off x="376989" y="561474"/>
            <a:ext cx="51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考虑最简单的一种情况，当</a:t>
            </a:r>
            <a:r>
              <a:rPr lang="en-US" altLang="zh-CN" sz="2400" b="1" dirty="0"/>
              <a:t>k=2</a:t>
            </a:r>
            <a:r>
              <a:rPr lang="zh-CN" altLang="en-US" sz="2400" b="1" dirty="0"/>
              <a:t>时：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41659D-CE48-9074-CD95-6C74D68B2DB2}"/>
              </a:ext>
            </a:extLst>
          </p:cNvPr>
          <p:cNvSpPr txBox="1"/>
          <p:nvPr/>
        </p:nvSpPr>
        <p:spPr>
          <a:xfrm>
            <a:off x="4199019" y="1411291"/>
            <a:ext cx="641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N=1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获胜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8AFF0B-8EF1-4F61-2A72-22AB606F13FA}"/>
              </a:ext>
            </a:extLst>
          </p:cNvPr>
          <p:cNvSpPr txBox="1"/>
          <p:nvPr/>
        </p:nvSpPr>
        <p:spPr>
          <a:xfrm>
            <a:off x="4203028" y="1835725"/>
            <a:ext cx="29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N=2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获胜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E3771-2110-C20D-8F35-6106F15A95B6}"/>
              </a:ext>
            </a:extLst>
          </p:cNvPr>
          <p:cNvSpPr txBox="1"/>
          <p:nvPr/>
        </p:nvSpPr>
        <p:spPr>
          <a:xfrm>
            <a:off x="4199019" y="2266402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92D050"/>
                </a:solidFill>
              </a:rPr>
              <a:t>B</a:t>
            </a:r>
            <a:r>
              <a:rPr lang="zh-CN" altLang="en-US" dirty="0"/>
              <a:t>获胜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9A147-9BDA-7E9D-2C63-CB6063C8E525}"/>
              </a:ext>
            </a:extLst>
          </p:cNvPr>
          <p:cNvSpPr txBox="1"/>
          <p:nvPr/>
        </p:nvSpPr>
        <p:spPr>
          <a:xfrm>
            <a:off x="4199019" y="2691932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N=4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获胜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0F4F3F-9C6C-6AC9-09CD-49EB2B84B298}"/>
              </a:ext>
            </a:extLst>
          </p:cNvPr>
          <p:cNvSpPr txBox="1"/>
          <p:nvPr/>
        </p:nvSpPr>
        <p:spPr>
          <a:xfrm>
            <a:off x="4199019" y="3127375"/>
            <a:ext cx="22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N=5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获胜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354C56-C412-1716-26DE-BFBEC37ADC57}"/>
              </a:ext>
            </a:extLst>
          </p:cNvPr>
          <p:cNvSpPr txBox="1"/>
          <p:nvPr/>
        </p:nvSpPr>
        <p:spPr>
          <a:xfrm>
            <a:off x="4199018" y="3562818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N=6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rgbClr val="92D050"/>
                </a:solidFill>
              </a:rPr>
              <a:t>B</a:t>
            </a:r>
            <a:r>
              <a:rPr lang="zh-CN" altLang="en-US" dirty="0"/>
              <a:t>获胜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AFC96-276F-42BB-45F7-15D4993FE9F0}"/>
              </a:ext>
            </a:extLst>
          </p:cNvPr>
          <p:cNvSpPr txBox="1"/>
          <p:nvPr/>
        </p:nvSpPr>
        <p:spPr>
          <a:xfrm>
            <a:off x="4515852" y="3998261"/>
            <a:ext cx="203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93FA62-7D72-1F0E-79D4-77C523185405}"/>
              </a:ext>
            </a:extLst>
          </p:cNvPr>
          <p:cNvSpPr txBox="1"/>
          <p:nvPr/>
        </p:nvSpPr>
        <p:spPr>
          <a:xfrm>
            <a:off x="2470482" y="503854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你 能 获 得 什 么 猜 想 ？</a:t>
            </a:r>
          </a:p>
        </p:txBody>
      </p:sp>
    </p:spTree>
    <p:extLst>
      <p:ext uri="{BB962C8B-B14F-4D97-AF65-F5344CB8AC3E}">
        <p14:creationId xmlns:p14="http://schemas.microsoft.com/office/powerpoint/2010/main" val="41722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25EF16-6D0F-9962-66F9-C4A9C6984A8F}"/>
              </a:ext>
            </a:extLst>
          </p:cNvPr>
          <p:cNvSpPr txBox="1"/>
          <p:nvPr/>
        </p:nvSpPr>
        <p:spPr>
          <a:xfrm>
            <a:off x="216567" y="441157"/>
            <a:ext cx="6144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当</a:t>
            </a:r>
            <a:r>
              <a:rPr lang="en-US" altLang="zh-CN" sz="3200" dirty="0"/>
              <a:t>n</a:t>
            </a:r>
            <a:r>
              <a:rPr lang="zh-CN" altLang="en-US" sz="3200" dirty="0"/>
              <a:t>能被</a:t>
            </a:r>
            <a:r>
              <a:rPr lang="en-US" altLang="zh-CN" sz="3200" dirty="0"/>
              <a:t>3</a:t>
            </a:r>
            <a:r>
              <a:rPr lang="zh-CN" altLang="en-US" sz="3200" dirty="0"/>
              <a:t>整除时    ，后手获胜</a:t>
            </a:r>
            <a:endParaRPr lang="en-US" altLang="zh-CN" sz="3200" dirty="0"/>
          </a:p>
          <a:p>
            <a:r>
              <a:rPr lang="zh-CN" altLang="en-US" sz="3200" dirty="0"/>
              <a:t>当</a:t>
            </a:r>
            <a:r>
              <a:rPr lang="en-US" altLang="zh-CN" sz="3200" dirty="0"/>
              <a:t>n</a:t>
            </a:r>
            <a:r>
              <a:rPr lang="zh-CN" altLang="en-US" sz="3200" dirty="0"/>
              <a:t>不能被</a:t>
            </a:r>
            <a:r>
              <a:rPr lang="en-US" altLang="zh-CN" sz="3200" dirty="0"/>
              <a:t>3</a:t>
            </a:r>
            <a:r>
              <a:rPr lang="zh-CN" altLang="en-US" sz="3200" dirty="0"/>
              <a:t>整除时，先手获胜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C21DB1-4CA7-B377-AEFE-50D933446E39}"/>
              </a:ext>
            </a:extLst>
          </p:cNvPr>
          <p:cNvSpPr txBox="1"/>
          <p:nvPr/>
        </p:nvSpPr>
        <p:spPr>
          <a:xfrm>
            <a:off x="2574758" y="2310064"/>
            <a:ext cx="96172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我们不难发现如下规律：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dirty="0"/>
              <a:t>	2</a:t>
            </a:r>
            <a:r>
              <a:rPr lang="zh-CN" altLang="en-US" sz="2800" dirty="0"/>
              <a:t>的所有奇数次幂与</a:t>
            </a:r>
            <a:r>
              <a:rPr lang="en-US" altLang="zh-CN" sz="2800" dirty="0"/>
              <a:t>2</a:t>
            </a:r>
            <a:r>
              <a:rPr lang="zh-CN" altLang="en-US" sz="2800" dirty="0"/>
              <a:t>同余</a:t>
            </a:r>
            <a:endParaRPr lang="en-US" altLang="zh-CN" sz="2800" dirty="0"/>
          </a:p>
          <a:p>
            <a:r>
              <a:rPr lang="en-US" altLang="zh-CN" sz="2800" dirty="0"/>
              <a:t>	2</a:t>
            </a:r>
            <a:r>
              <a:rPr lang="zh-CN" altLang="en-US" sz="2800" dirty="0"/>
              <a:t>的所有偶数次幂与</a:t>
            </a:r>
            <a:r>
              <a:rPr lang="en-US" altLang="zh-CN" sz="2800" dirty="0"/>
              <a:t>1</a:t>
            </a:r>
            <a:r>
              <a:rPr lang="zh-CN" altLang="en-US" sz="2800" dirty="0"/>
              <a:t>同余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48316-6396-ACE2-5509-6BE508B59FF7}"/>
              </a:ext>
            </a:extLst>
          </p:cNvPr>
          <p:cNvSpPr txBox="1"/>
          <p:nvPr/>
        </p:nvSpPr>
        <p:spPr>
          <a:xfrm>
            <a:off x="7924800" y="4902246"/>
            <a:ext cx="446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证明完毕！</a:t>
            </a:r>
          </a:p>
        </p:txBody>
      </p:sp>
    </p:spTree>
    <p:extLst>
      <p:ext uri="{BB962C8B-B14F-4D97-AF65-F5344CB8AC3E}">
        <p14:creationId xmlns:p14="http://schemas.microsoft.com/office/powerpoint/2010/main" val="3545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FD1A9D-F49A-84F1-A9E8-42D7A5C3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309563"/>
            <a:ext cx="3552853" cy="29068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291230-90E1-B11A-430F-311203B27DCB}"/>
              </a:ext>
            </a:extLst>
          </p:cNvPr>
          <p:cNvSpPr txBox="1"/>
          <p:nvPr/>
        </p:nvSpPr>
        <p:spPr>
          <a:xfrm>
            <a:off x="3424991" y="3081680"/>
            <a:ext cx="713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想一想，谁会赢</a:t>
            </a:r>
          </a:p>
        </p:txBody>
      </p:sp>
    </p:spTree>
    <p:extLst>
      <p:ext uri="{BB962C8B-B14F-4D97-AF65-F5344CB8AC3E}">
        <p14:creationId xmlns:p14="http://schemas.microsoft.com/office/powerpoint/2010/main" val="24442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A70B59-2605-56EB-5092-4FE783888994}"/>
              </a:ext>
            </a:extLst>
          </p:cNvPr>
          <p:cNvSpPr txBox="1"/>
          <p:nvPr/>
        </p:nvSpPr>
        <p:spPr>
          <a:xfrm>
            <a:off x="304799" y="224589"/>
            <a:ext cx="80370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对于任意的</a:t>
            </a:r>
            <a:r>
              <a:rPr lang="en-US" altLang="zh-CN" sz="3200" b="1" dirty="0"/>
              <a:t>k</a:t>
            </a:r>
            <a:r>
              <a:rPr lang="zh-CN" altLang="en-US" sz="3200" b="1" dirty="0"/>
              <a:t>，我们都有（对于</a:t>
            </a:r>
            <a:r>
              <a:rPr lang="en-US" altLang="zh-CN" sz="3200" b="1" dirty="0"/>
              <a:t>k+1</a:t>
            </a:r>
            <a:r>
              <a:rPr lang="zh-CN" altLang="en-US" sz="3200" b="1" dirty="0"/>
              <a:t>）：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en-US" altLang="zh-CN" sz="3200" dirty="0"/>
              <a:t>k</a:t>
            </a:r>
            <a:r>
              <a:rPr lang="zh-CN" altLang="en-US" sz="3200" dirty="0"/>
              <a:t>的所有奇数次幂与</a:t>
            </a:r>
            <a:r>
              <a:rPr lang="en-US" altLang="zh-CN" sz="3200" dirty="0"/>
              <a:t>k</a:t>
            </a:r>
            <a:r>
              <a:rPr lang="zh-CN" altLang="en-US" sz="3200" dirty="0"/>
              <a:t>同余（</a:t>
            </a:r>
            <a:r>
              <a:rPr lang="en-US" altLang="zh-CN" sz="3200" dirty="0"/>
              <a:t>-1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	k</a:t>
            </a:r>
            <a:r>
              <a:rPr lang="zh-CN" altLang="en-US" sz="3200" dirty="0"/>
              <a:t>的所有偶数次幂与</a:t>
            </a:r>
            <a:r>
              <a:rPr lang="en-US" altLang="zh-CN" sz="3200" dirty="0"/>
              <a:t>1</a:t>
            </a:r>
            <a:r>
              <a:rPr lang="zh-CN" altLang="en-US" sz="3200" dirty="0"/>
              <a:t>同余（</a:t>
            </a:r>
            <a:r>
              <a:rPr lang="en-US" altLang="zh-CN" sz="3200" dirty="0"/>
              <a:t>-k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48CA54-CD0D-DE0B-D101-1F30F8E3B056}"/>
              </a:ext>
            </a:extLst>
          </p:cNvPr>
          <p:cNvSpPr txBox="1"/>
          <p:nvPr/>
        </p:nvSpPr>
        <p:spPr>
          <a:xfrm>
            <a:off x="1788695" y="2654968"/>
            <a:ext cx="344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次方和公式：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A816D5-9538-372C-7201-2874EF5AA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22" y="3061294"/>
            <a:ext cx="6872338" cy="4800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19A013-7EA8-2547-F94B-9FE6E266D091}"/>
              </a:ext>
            </a:extLst>
          </p:cNvPr>
          <p:cNvSpPr txBox="1"/>
          <p:nvPr/>
        </p:nvSpPr>
        <p:spPr>
          <a:xfrm>
            <a:off x="802107" y="3967990"/>
            <a:ext cx="1105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k</a:t>
            </a:r>
            <a:r>
              <a:rPr lang="zh-CN" altLang="en-US" dirty="0"/>
              <a:t>的所有奇数次幂，将</a:t>
            </a:r>
            <a:r>
              <a:rPr lang="en-US" altLang="zh-CN" dirty="0"/>
              <a:t>a=k</a:t>
            </a:r>
            <a:r>
              <a:rPr lang="zh-CN" altLang="en-US" dirty="0"/>
              <a:t>，</a:t>
            </a:r>
            <a:r>
              <a:rPr lang="en-US" altLang="zh-CN" dirty="0"/>
              <a:t>b=1</a:t>
            </a:r>
            <a:r>
              <a:rPr lang="zh-CN" altLang="en-US" dirty="0"/>
              <a:t>代入</a:t>
            </a:r>
            <a:r>
              <a:rPr lang="en-US" altLang="zh-CN" dirty="0"/>
              <a:t>n</a:t>
            </a:r>
            <a:r>
              <a:rPr lang="zh-CN" altLang="en-US" dirty="0"/>
              <a:t>次方差公式，其显然能被（</a:t>
            </a:r>
            <a:r>
              <a:rPr lang="en-US" altLang="zh-CN" dirty="0"/>
              <a:t>k+1</a:t>
            </a:r>
            <a:r>
              <a:rPr lang="zh-CN" altLang="en-US" dirty="0"/>
              <a:t>）整除，故</a:t>
            </a:r>
            <a:r>
              <a:rPr lang="en-US" altLang="zh-CN" dirty="0"/>
              <a:t>k</a:t>
            </a:r>
            <a:r>
              <a:rPr lang="zh-CN" altLang="en-US" dirty="0"/>
              <a:t>的奇数次幂与</a:t>
            </a:r>
            <a:r>
              <a:rPr lang="en-US" altLang="zh-CN" dirty="0"/>
              <a:t>-1</a:t>
            </a:r>
            <a:r>
              <a:rPr lang="zh-CN" altLang="en-US" dirty="0"/>
              <a:t>同余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k</a:t>
            </a:r>
            <a:r>
              <a:rPr lang="zh-CN" altLang="en-US" dirty="0"/>
              <a:t>的所有偶数次幂，利用上一条结论，其显然与</a:t>
            </a:r>
            <a:r>
              <a:rPr lang="en-US" altLang="zh-CN" dirty="0"/>
              <a:t>-k</a:t>
            </a:r>
            <a:r>
              <a:rPr lang="zh-CN" altLang="en-US" dirty="0"/>
              <a:t>同余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89302D-F73F-2460-D3A7-9AB7009F8433}"/>
              </a:ext>
            </a:extLst>
          </p:cNvPr>
          <p:cNvSpPr txBox="1"/>
          <p:nvPr/>
        </p:nvSpPr>
        <p:spPr>
          <a:xfrm>
            <a:off x="1703369" y="5119353"/>
            <a:ext cx="839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	k</a:t>
            </a:r>
            <a:r>
              <a:rPr lang="zh-CN" altLang="en-US" sz="3600" dirty="0">
                <a:solidFill>
                  <a:schemeClr val="accent1"/>
                </a:solidFill>
              </a:rPr>
              <a:t>的所有奇数次幂与</a:t>
            </a:r>
            <a:r>
              <a:rPr lang="en-US" altLang="zh-CN" sz="3600" dirty="0">
                <a:solidFill>
                  <a:schemeClr val="accent1"/>
                </a:solidFill>
              </a:rPr>
              <a:t>k</a:t>
            </a:r>
            <a:r>
              <a:rPr lang="zh-CN" altLang="en-US" sz="3600" dirty="0">
                <a:solidFill>
                  <a:schemeClr val="accent1"/>
                </a:solidFill>
              </a:rPr>
              <a:t>同余</a:t>
            </a:r>
            <a:r>
              <a:rPr lang="en-US" altLang="zh-CN" sz="3600" dirty="0">
                <a:solidFill>
                  <a:schemeClr val="accent1"/>
                </a:solidFill>
              </a:rPr>
              <a:t>	</a:t>
            </a:r>
          </a:p>
          <a:p>
            <a:r>
              <a:rPr lang="en-US" altLang="zh-CN" sz="3600" dirty="0">
                <a:solidFill>
                  <a:schemeClr val="accent1"/>
                </a:solidFill>
              </a:rPr>
              <a:t>	k</a:t>
            </a:r>
            <a:r>
              <a:rPr lang="zh-CN" altLang="en-US" sz="3600" dirty="0">
                <a:solidFill>
                  <a:schemeClr val="accent1"/>
                </a:solidFill>
              </a:rPr>
              <a:t>的所有偶数次幂与</a:t>
            </a:r>
            <a:r>
              <a:rPr lang="en-US" altLang="zh-CN" sz="3600" dirty="0">
                <a:solidFill>
                  <a:schemeClr val="accent1"/>
                </a:solidFill>
              </a:rPr>
              <a:t>1</a:t>
            </a:r>
            <a:r>
              <a:rPr lang="zh-CN" altLang="en-US" sz="3600" dirty="0">
                <a:solidFill>
                  <a:schemeClr val="accent1"/>
                </a:solidFill>
              </a:rPr>
              <a:t>同余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6D97F8-0B21-EE9E-853A-0C35B2E3462A}"/>
              </a:ext>
            </a:extLst>
          </p:cNvPr>
          <p:cNvSpPr txBox="1"/>
          <p:nvPr/>
        </p:nvSpPr>
        <p:spPr>
          <a:xfrm>
            <a:off x="2229853" y="1812758"/>
            <a:ext cx="79167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能被</a:t>
            </a:r>
            <a:r>
              <a:rPr lang="en-US" altLang="zh-CN" sz="2800" b="1" dirty="0"/>
              <a:t>k+1</a:t>
            </a:r>
            <a:r>
              <a:rPr lang="zh-CN" altLang="en-US" sz="2800" b="1" dirty="0"/>
              <a:t>整除时：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获胜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当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除以</a:t>
            </a:r>
            <a:r>
              <a:rPr lang="en-US" altLang="zh-CN" sz="2800" b="1" dirty="0"/>
              <a:t>k+1</a:t>
            </a:r>
            <a:r>
              <a:rPr lang="zh-CN" altLang="en-US" sz="2800" b="1" dirty="0"/>
              <a:t>的余数是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时：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获胜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当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除以</a:t>
            </a:r>
            <a:r>
              <a:rPr lang="en-US" altLang="zh-CN" sz="2800" b="1" dirty="0"/>
              <a:t>k+1</a:t>
            </a:r>
            <a:r>
              <a:rPr lang="zh-CN" altLang="en-US" sz="2800" b="1" dirty="0"/>
              <a:t>的余数是小于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的偶数时：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获胜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当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除以</a:t>
            </a:r>
            <a:r>
              <a:rPr lang="en-US" altLang="zh-CN" sz="2800" b="1" dirty="0"/>
              <a:t>k+1</a:t>
            </a:r>
            <a:r>
              <a:rPr lang="zh-CN" altLang="en-US" sz="2800" b="1" dirty="0"/>
              <a:t>的余数是小于</a:t>
            </a:r>
            <a:r>
              <a:rPr lang="en-US" altLang="zh-CN" sz="2800" b="1" dirty="0"/>
              <a:t>k</a:t>
            </a:r>
            <a:r>
              <a:rPr lang="zh-CN" altLang="en-US" sz="2800" b="1" dirty="0"/>
              <a:t>的奇数时：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获胜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63130-60BE-B80C-666E-474EFD4B30B0}"/>
              </a:ext>
            </a:extLst>
          </p:cNvPr>
          <p:cNvSpPr txBox="1"/>
          <p:nvPr/>
        </p:nvSpPr>
        <p:spPr>
          <a:xfrm>
            <a:off x="946484" y="706717"/>
            <a:ext cx="371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综上所述：</a:t>
            </a:r>
          </a:p>
        </p:txBody>
      </p:sp>
    </p:spTree>
    <p:extLst>
      <p:ext uri="{BB962C8B-B14F-4D97-AF65-F5344CB8AC3E}">
        <p14:creationId xmlns:p14="http://schemas.microsoft.com/office/powerpoint/2010/main" val="24651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CECFBB-32F2-26FD-C144-F6920FE246E7}"/>
              </a:ext>
            </a:extLst>
          </p:cNvPr>
          <p:cNvSpPr txBox="1"/>
          <p:nvPr/>
        </p:nvSpPr>
        <p:spPr>
          <a:xfrm>
            <a:off x="946484" y="665748"/>
            <a:ext cx="31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代码展示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0CA0F-005F-DFAC-EB59-B7CBB8F3B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4" y="1660358"/>
            <a:ext cx="5239487" cy="4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5EDD5C-5EAF-7C39-D4B4-DC3CFD1288E3}"/>
              </a:ext>
            </a:extLst>
          </p:cNvPr>
          <p:cNvSpPr txBox="1"/>
          <p:nvPr/>
        </p:nvSpPr>
        <p:spPr>
          <a:xfrm>
            <a:off x="3737810" y="2516248"/>
            <a:ext cx="705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谢 谢 大 家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61EA5-7B00-9080-E43D-C9F58DEC6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8" y="2163322"/>
            <a:ext cx="1299161" cy="16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414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C1-G 暗中观察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C1-G 暗中观察</dc:title>
  <dc:creator>奇宣</dc:creator>
  <cp:lastModifiedBy>奇宣</cp:lastModifiedBy>
  <cp:revision>2</cp:revision>
  <dcterms:created xsi:type="dcterms:W3CDTF">2022-09-12T11:14:37Z</dcterms:created>
  <dcterms:modified xsi:type="dcterms:W3CDTF">2022-09-13T04:00:14Z</dcterms:modified>
</cp:coreProperties>
</file>