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343" r:id="rId5"/>
    <p:sldId id="1674" r:id="rId6"/>
    <p:sldId id="1675" r:id="rId7"/>
    <p:sldId id="1694" r:id="rId8"/>
    <p:sldId id="1695" r:id="rId9"/>
    <p:sldId id="1677" r:id="rId10"/>
    <p:sldId id="1679" r:id="rId11"/>
    <p:sldId id="1680" r:id="rId12"/>
    <p:sldId id="1681" r:id="rId13"/>
    <p:sldId id="1682" r:id="rId14"/>
    <p:sldId id="1683" r:id="rId15"/>
    <p:sldId id="1696" r:id="rId16"/>
    <p:sldId id="1685" r:id="rId17"/>
    <p:sldId id="1687" r:id="rId18"/>
    <p:sldId id="1688" r:id="rId19"/>
    <p:sldId id="1690" r:id="rId20"/>
    <p:sldId id="1691" r:id="rId21"/>
    <p:sldId id="1697" r:id="rId22"/>
    <p:sldId id="1693" r:id="rId23"/>
    <p:sldId id="1686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74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39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FF26B-2FCC-4603-BDAF-9176BBF45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29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tags" Target="../tags/tag38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C</a:t>
            </a:r>
            <a:r>
              <a:rPr lang="en-US" altLang="zh-CN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2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-21级算法第二次上机赛</a:t>
            </a:r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2773" y="3692358"/>
            <a:ext cx="66664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题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讲题人：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animBg="1"/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8300"/>
            <a:ext cx="11296650" cy="6126883"/>
            <a:chOff x="447675" y="368300"/>
            <a:chExt cx="11296650" cy="6126883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480695" y="421237"/>
              <a:ext cx="249809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输入格式及数据规模</a:t>
              </a:r>
              <a:endParaRPr lang="zh-CN" altLang="en-US" sz="20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2565"/>
            <a:ext cx="9615805" cy="4407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第一行一个正整数 n（1≤n≤10^5），表示操作的数量。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接下来 n 行，每行为一个操作，格式如下：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1 x：向堆中插入元素 x（1≤x≤10^9）。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2：删除堆顶元素。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3：查询堆顶元素。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数据保证后两种操作时堆非空。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7675" y="362817"/>
            <a:ext cx="2889885" cy="746125"/>
          </a:xfrm>
          <a:prstGeom prst="rect">
            <a:avLst/>
          </a:prstGeom>
          <a:blipFill>
            <a:blip r:embed="rId1">
              <a:lum bright="-22000"/>
            </a:blip>
            <a:srcRect/>
            <a:stretch>
              <a:fillRect t="-45369" b="-417371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PA-文本框 6"/>
          <p:cNvSpPr txBox="1"/>
          <p:nvPr>
            <p:custDataLst>
              <p:tags r:id="rId4"/>
            </p:custDataLst>
          </p:nvPr>
        </p:nvSpPr>
        <p:spPr>
          <a:xfrm>
            <a:off x="332105" y="505460"/>
            <a:ext cx="3120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输入格式及数据规模</a:t>
            </a:r>
            <a:endParaRPr lang="zh-CN" altLang="en-US" sz="2400" b="1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3608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、插入元素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首先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创建数组heap[MAX]用于存储堆的全部元素。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对于插入元素，由于插入元素后元素变多，需要将堆的size++，然后将新元素插入到堆的最后。之后根据堆在数组中的索引一路遍历该元素的父结点，若父结点小于自己则交换父子结点，直到堆顶。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9676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、删除堆顶元素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首先编写维护堆性质的函数max_heapify，可以实现对于堆中任意一点作为堆顶的子堆的维护。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对于删除堆顶元素，将堆顶元素设置为heap[size]，即为堆中的最后一个元素。之后size--，然后对对顶调用max_heapify，维护堆的性质。【注意此处不能直接将堆顶元素改为0，对堆顶维护堆的形式，再将size--。因为维护堆性质后0不一定移动都堆中的最后一个元素的位置。】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2249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3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、查询堆顶元素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对于查询堆顶元素，直接返回heap[1]即可。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代码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 descr="B题代码1"/>
          <p:cNvPicPr>
            <a:picLocks noChangeAspect="1"/>
          </p:cNvPicPr>
          <p:nvPr/>
        </p:nvPicPr>
        <p:blipFill>
          <a:blip r:embed="rId3"/>
          <a:srcRect l="3208" r="673"/>
          <a:stretch>
            <a:fillRect/>
          </a:stretch>
        </p:blipFill>
        <p:spPr>
          <a:xfrm>
            <a:off x="450850" y="1176655"/>
            <a:ext cx="3664585" cy="5151120"/>
          </a:xfrm>
          <a:prstGeom prst="rect">
            <a:avLst/>
          </a:prstGeom>
        </p:spPr>
      </p:pic>
      <p:pic>
        <p:nvPicPr>
          <p:cNvPr id="3" name="图片 2" descr="B题代码2"/>
          <p:cNvPicPr>
            <a:picLocks noChangeAspect="1"/>
          </p:cNvPicPr>
          <p:nvPr/>
        </p:nvPicPr>
        <p:blipFill>
          <a:blip r:embed="rId4"/>
          <a:srcRect l="2667" r="2681"/>
          <a:stretch>
            <a:fillRect/>
          </a:stretch>
        </p:blipFill>
        <p:spPr>
          <a:xfrm>
            <a:off x="4230370" y="473710"/>
            <a:ext cx="4033520" cy="5854065"/>
          </a:xfrm>
          <a:prstGeom prst="rect">
            <a:avLst/>
          </a:prstGeom>
        </p:spPr>
      </p:pic>
      <p:pic>
        <p:nvPicPr>
          <p:cNvPr id="7" name="图片 6" descr="B题代码3"/>
          <p:cNvPicPr>
            <a:picLocks noChangeAspect="1"/>
          </p:cNvPicPr>
          <p:nvPr/>
        </p:nvPicPr>
        <p:blipFill>
          <a:blip r:embed="rId5"/>
          <a:srcRect l="2584" r="1643"/>
          <a:stretch>
            <a:fillRect/>
          </a:stretch>
        </p:blipFill>
        <p:spPr>
          <a:xfrm>
            <a:off x="8378825" y="2680335"/>
            <a:ext cx="3553460" cy="3091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C</a:t>
            </a:r>
            <a:r>
              <a:rPr lang="en-US" altLang="zh-CN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2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-21级算法第二次上机赛</a:t>
            </a:r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2773" y="3692358"/>
            <a:ext cx="66664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C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题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讲题人：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bldLvl="0" animBg="1"/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题目描述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149985"/>
            <a:ext cx="9615805" cy="5367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有一个宽度为 2，长度为 n 的地板需要贴上瓷砖，有以下 6 种形状的瓷砖可供选择：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瓷砖不能旋转、翻转、重叠、切割，且必须恰好把地板铺满，可以结合输入输出样例理解。the_ignorant 想知道一共有多少种不同的铺瓷砖方案，两种方案不同当且仅当存在一个位置上的瓷砖颜色不同。由于答案可能很大，你只需要输出答案对 998244353 取模后的结果。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2" name="图片 1" descr="C题题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090" y="1758315"/>
            <a:ext cx="5086350" cy="275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0887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、递推公式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根据提示选择递推思路。根据样例得知1,2,3,4对应的结果时1,2,7,15。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设 f(n) 为长度为n时的方案数量，当n&lt;=4时，直接输出答案，当n&gt;4时利用递推公式计算。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递推公式：f(n) = f(n-1)×1 + f(n-2)×1 + f(n-3)×4 + f(n-4) ×2 【n&gt;4】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795510" cy="49676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、公式解释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铺满长度为n-1的地板后，再拼接一个红砖，即可铺满长度为n的地板，由此种方法铺满长度为n的地板共有f(n-1)×1种铺法；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铺满长度为n-2的地板后，再拼接两个绿色砖块，即可铺满长度为n的地板，由此种方法铺满长度为n的地板共有f(n-2)×1种铺法；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铺满长度为n-3的地板后，分别可以再由蓝、紫、橙、黄砖块与绿砖块拼成2x3砖块，拼接在最后，由此种方法铺满长度为n的地板共有f(n-3) ×4种铺法；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铺满长度为n-4的地板后，分别可以再由紫橙、蓝黄砖块拼成2x4砖块，拼接在最后，由此种方法铺满长度为n的地板共有f(n-4)×2种铺法。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3608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3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、实现过程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在代码实现时不能直接设计成递归函数，递归层数过多会导致栈溢出。使用while循环，直接从5开始计算全部值存储，读入n后索引即可。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另外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C++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代码注意输入输出尽量不要使用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cin,cout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，速度较慢。建议使用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语言的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scanf,printf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。此题实测使用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cin,cout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会超时。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题目描述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3928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wwf 教给了莫卡很多计算几何的知识，并丢给她一道题作为课后习题。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二维平面上有 n 个点，坐标分别为 (x1,y1),…,(xn,yn)，定义两点 (xi,yi) 和 (xj,yj) 的距离为 max(|xi−xj|,|yi−yj|)。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wwf 要求莫卡求出任意两点间距离的最小值，即：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但是这道题对莫卡来说太难了，于是她想请你帮她解决这道难题。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2" name="图片 1" descr="A题题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270" y="3576955"/>
            <a:ext cx="4093845" cy="1082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代码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 descr="C题代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005" y="517525"/>
            <a:ext cx="6091555" cy="583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cs typeface="+mn-ea"/>
                <a:sym typeface="+mn-lt"/>
              </a:rPr>
              <a:t>谢谢观看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3289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、暴力双层循环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按照公式计算任意两点之间的“距离”，需要双层循环遍历，再扫一寻找最小值遍。时间复杂度为O(n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^2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)，能够通评测。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2" name="图片 1" descr="A题题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115" y="2404110"/>
            <a:ext cx="4093845" cy="1082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"/>
              </p:custDataLst>
            </p:nvPr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3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4"/>
            </p:custDataLst>
          </p:nvPr>
        </p:nvSpPr>
        <p:spPr>
          <a:xfrm>
            <a:off x="1287780" y="1470660"/>
            <a:ext cx="4613910" cy="44881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、分治算法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为了降低时间复杂度（本题不需要）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，首先将n个点分别按照x轴，存储。之后取排好序列的中点（横坐标为中位数的点，记为(Xm,Ym)），将全部点对分为三类：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①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两点均在中位点左侧；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②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两点均在中位点右侧；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③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两点分别在中位点两侧（或包含中位点）。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2" name="图片 1" descr="A题分治图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7905" y="1569720"/>
            <a:ext cx="5407025" cy="4199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"/>
              </p:custDataLst>
            </p:nvPr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3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4"/>
            </p:custDataLst>
          </p:nvPr>
        </p:nvSpPr>
        <p:spPr>
          <a:xfrm>
            <a:off x="871855" y="1470660"/>
            <a:ext cx="5029835" cy="49676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、分治算法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①②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均可理解为规模为n/2的相同问题，利用递归返回两个问题的最小值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d1,d2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。令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dis_min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= min(d1,d2)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。则对于规模为n的问题的最小值要么等于dis_min，要么等于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③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点对中的距离。若为第三类点对中的距离，则两点横坐标必须都位于区间[Xm-dis_min, 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Xm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+dis_min]中，否则距离一定大于dis_min。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2" name="图片 1" descr="A题分治图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7905" y="1569720"/>
            <a:ext cx="5407025" cy="41992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095615" y="1369695"/>
            <a:ext cx="0" cy="49352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486265" y="1369695"/>
            <a:ext cx="0" cy="49352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64095" y="100139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Xm-dis_min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91905" y="100139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Xm+dis_min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85200" y="174371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Xm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"/>
              </p:custDataLst>
            </p:nvPr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3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4"/>
            </p:custDataLst>
          </p:nvPr>
        </p:nvSpPr>
        <p:spPr>
          <a:xfrm>
            <a:off x="1321435" y="1470660"/>
            <a:ext cx="4580255" cy="44881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、分治算法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因此选出第三类点，按纵坐标进行排序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纵坐标排序操作在一开始就进行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。从纵坐标最小点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Y1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开始向上遍历，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选择纵坐标位于[Y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,Y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+dis_min]中的点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（由分析最多只有一个点）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，计算两点间的距离。最终决定规模为n问题的答案。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2" name="图片 1" descr="A题分治图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7905" y="1569720"/>
            <a:ext cx="5407025" cy="41992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122920" y="1369695"/>
            <a:ext cx="0" cy="49352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458960" y="1369695"/>
            <a:ext cx="0" cy="49352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64095" y="100139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Xm-dis_min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91905" y="100139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Xm+dis_min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85200" y="174371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Xm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6198235" y="4738370"/>
            <a:ext cx="5206365" cy="1333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 flipV="1">
            <a:off x="6187440" y="4094480"/>
            <a:ext cx="5206365" cy="1333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835650" y="45605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35650" y="372618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+dis_min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代码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 descr="A题代码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85" y="362585"/>
            <a:ext cx="3835400" cy="2934970"/>
          </a:xfrm>
          <a:prstGeom prst="rect">
            <a:avLst/>
          </a:prstGeom>
        </p:spPr>
      </p:pic>
      <p:pic>
        <p:nvPicPr>
          <p:cNvPr id="3" name="图片 2" descr="A题代码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20" y="374015"/>
            <a:ext cx="4954905" cy="5891530"/>
          </a:xfrm>
          <a:prstGeom prst="rect">
            <a:avLst/>
          </a:prstGeom>
        </p:spPr>
      </p:pic>
      <p:pic>
        <p:nvPicPr>
          <p:cNvPr id="7" name="图片 6" descr="A题代码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485" y="3268980"/>
            <a:ext cx="3834765" cy="2995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C</a:t>
            </a:r>
            <a:r>
              <a:rPr lang="en-US" altLang="zh-CN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2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-21级算法第二次上机赛</a:t>
            </a:r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2773" y="3692358"/>
            <a:ext cx="66664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B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题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讲题人：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bldLvl="0" animBg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题目描述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8415" y="2501265"/>
            <a:ext cx="9615805" cy="15297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本题是堆的模板题，你的任务是实现一个大根堆，即根节点为所有元素最大值的堆，需要支持插入元素、查询堆顶元素、删除堆顶元素三个操作。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0"/>
</p:tagLst>
</file>

<file path=ppt/tags/tag10.xml><?xml version="1.0" encoding="utf-8"?>
<p:tagLst xmlns:p="http://schemas.openxmlformats.org/presentationml/2006/main">
  <p:tag name="PA" val="v5.1.0"/>
</p:tagLst>
</file>

<file path=ppt/tags/tag11.xml><?xml version="1.0" encoding="utf-8"?>
<p:tagLst xmlns:p="http://schemas.openxmlformats.org/presentationml/2006/main">
  <p:tag name="PA" val="v5.1.0"/>
</p:tagLst>
</file>

<file path=ppt/tags/tag12.xml><?xml version="1.0" encoding="utf-8"?>
<p:tagLst xmlns:p="http://schemas.openxmlformats.org/presentationml/2006/main">
  <p:tag name="KSO_WM_UNIT_PLACING_PICTURE_USER_VIEWPORT" val="{&quot;height&quot;:7875,&quot;width&quot;:10140}"/>
</p:tagLst>
</file>

<file path=ppt/tags/tag13.xml><?xml version="1.0" encoding="utf-8"?>
<p:tagLst xmlns:p="http://schemas.openxmlformats.org/presentationml/2006/main">
  <p:tag name="KSO_WM_UNIT_PLACING_PICTURE_USER_VIEWPORT" val="{&quot;height&quot;:1174.9999999999998,&quot;width&quot;:4551}"/>
</p:tagLst>
</file>

<file path=ppt/tags/tag14.xml><?xml version="1.0" encoding="utf-8"?>
<p:tagLst xmlns:p="http://schemas.openxmlformats.org/presentationml/2006/main">
  <p:tag name="PA" val="v5.1.0"/>
</p:tagLst>
</file>

<file path=ppt/tags/tag15.xml><?xml version="1.0" encoding="utf-8"?>
<p:tagLst xmlns:p="http://schemas.openxmlformats.org/presentationml/2006/main">
  <p:tag name="PA" val="v5.1.0"/>
</p:tagLst>
</file>

<file path=ppt/tags/tag16.xml><?xml version="1.0" encoding="utf-8"?>
<p:tagLst xmlns:p="http://schemas.openxmlformats.org/presentationml/2006/main">
  <p:tag name="KSO_WM_UNIT_PLACING_PICTURE_USER_VIEWPORT" val="{&quot;height&quot;:7875,&quot;width&quot;:10140}"/>
</p:tagLst>
</file>

<file path=ppt/tags/tag17.xml><?xml version="1.0" encoding="utf-8"?>
<p:tagLst xmlns:p="http://schemas.openxmlformats.org/presentationml/2006/main">
  <p:tag name="PA" val="v5.1.0"/>
</p:tagLst>
</file>

<file path=ppt/tags/tag18.xml><?xml version="1.0" encoding="utf-8"?>
<p:tagLst xmlns:p="http://schemas.openxmlformats.org/presentationml/2006/main">
  <p:tag name="PA" val="v5.1.0"/>
</p:tagLst>
</file>

<file path=ppt/tags/tag19.xml><?xml version="1.0" encoding="utf-8"?>
<p:tagLst xmlns:p="http://schemas.openxmlformats.org/presentationml/2006/main">
  <p:tag name="PA" val="v5.1.0"/>
</p:tagLst>
</file>

<file path=ppt/tags/tag2.xml><?xml version="1.0" encoding="utf-8"?>
<p:tagLst xmlns:p="http://schemas.openxmlformats.org/presentationml/2006/main">
  <p:tag name="PA" val="v5.1.0"/>
</p:tagLst>
</file>

<file path=ppt/tags/tag20.xml><?xml version="1.0" encoding="utf-8"?>
<p:tagLst xmlns:p="http://schemas.openxmlformats.org/presentationml/2006/main">
  <p:tag name="PA" val="v5.1.0"/>
</p:tagLst>
</file>

<file path=ppt/tags/tag21.xml><?xml version="1.0" encoding="utf-8"?>
<p:tagLst xmlns:p="http://schemas.openxmlformats.org/presentationml/2006/main">
  <p:tag name="PA" val="v5.1.0"/>
</p:tagLst>
</file>

<file path=ppt/tags/tag22.xml><?xml version="1.0" encoding="utf-8"?>
<p:tagLst xmlns:p="http://schemas.openxmlformats.org/presentationml/2006/main">
  <p:tag name="PA" val="v5.1.0"/>
</p:tagLst>
</file>

<file path=ppt/tags/tag23.xml><?xml version="1.0" encoding="utf-8"?>
<p:tagLst xmlns:p="http://schemas.openxmlformats.org/presentationml/2006/main">
  <p:tag name="PA" val="v5.1.0"/>
</p:tagLst>
</file>

<file path=ppt/tags/tag24.xml><?xml version="1.0" encoding="utf-8"?>
<p:tagLst xmlns:p="http://schemas.openxmlformats.org/presentationml/2006/main">
  <p:tag name="PA" val="v5.1.0"/>
</p:tagLst>
</file>

<file path=ppt/tags/tag25.xml><?xml version="1.0" encoding="utf-8"?>
<p:tagLst xmlns:p="http://schemas.openxmlformats.org/presentationml/2006/main">
  <p:tag name="PA" val="v5.1.0"/>
</p:tagLst>
</file>

<file path=ppt/tags/tag26.xml><?xml version="1.0" encoding="utf-8"?>
<p:tagLst xmlns:p="http://schemas.openxmlformats.org/presentationml/2006/main">
  <p:tag name="PA" val="v5.1.0"/>
</p:tagLst>
</file>

<file path=ppt/tags/tag27.xml><?xml version="1.0" encoding="utf-8"?>
<p:tagLst xmlns:p="http://schemas.openxmlformats.org/presentationml/2006/main">
  <p:tag name="PA" val="v5.1.0"/>
</p:tagLst>
</file>

<file path=ppt/tags/tag28.xml><?xml version="1.0" encoding="utf-8"?>
<p:tagLst xmlns:p="http://schemas.openxmlformats.org/presentationml/2006/main">
  <p:tag name="PA" val="v5.1.0"/>
</p:tagLst>
</file>

<file path=ppt/tags/tag29.xml><?xml version="1.0" encoding="utf-8"?>
<p:tagLst xmlns:p="http://schemas.openxmlformats.org/presentationml/2006/main">
  <p:tag name="PA" val="v5.1.0"/>
</p:tagLst>
</file>

<file path=ppt/tags/tag3.xml><?xml version="1.0" encoding="utf-8"?>
<p:tagLst xmlns:p="http://schemas.openxmlformats.org/presentationml/2006/main">
  <p:tag name="PA" val="v5.1.0"/>
</p:tagLst>
</file>

<file path=ppt/tags/tag30.xml><?xml version="1.0" encoding="utf-8"?>
<p:tagLst xmlns:p="http://schemas.openxmlformats.org/presentationml/2006/main">
  <p:tag name="PA" val="v5.1.0"/>
</p:tagLst>
</file>

<file path=ppt/tags/tag31.xml><?xml version="1.0" encoding="utf-8"?>
<p:tagLst xmlns:p="http://schemas.openxmlformats.org/presentationml/2006/main">
  <p:tag name="PA" val="v5.1.0"/>
</p:tagLst>
</file>

<file path=ppt/tags/tag32.xml><?xml version="1.0" encoding="utf-8"?>
<p:tagLst xmlns:p="http://schemas.openxmlformats.org/presentationml/2006/main">
  <p:tag name="PA" val="v5.1.0"/>
</p:tagLst>
</file>

<file path=ppt/tags/tag33.xml><?xml version="1.0" encoding="utf-8"?>
<p:tagLst xmlns:p="http://schemas.openxmlformats.org/presentationml/2006/main">
  <p:tag name="PA" val="v5.1.0"/>
</p:tagLst>
</file>

<file path=ppt/tags/tag34.xml><?xml version="1.0" encoding="utf-8"?>
<p:tagLst xmlns:p="http://schemas.openxmlformats.org/presentationml/2006/main">
  <p:tag name="PA" val="v5.1.0"/>
</p:tagLst>
</file>

<file path=ppt/tags/tag35.xml><?xml version="1.0" encoding="utf-8"?>
<p:tagLst xmlns:p="http://schemas.openxmlformats.org/presentationml/2006/main">
  <p:tag name="PA" val="v5.1.0"/>
</p:tagLst>
</file>

<file path=ppt/tags/tag36.xml><?xml version="1.0" encoding="utf-8"?>
<p:tagLst xmlns:p="http://schemas.openxmlformats.org/presentationml/2006/main">
  <p:tag name="PA" val="v5.1.0"/>
</p:tagLst>
</file>

<file path=ppt/tags/tag37.xml><?xml version="1.0" encoding="utf-8"?>
<p:tagLst xmlns:p="http://schemas.openxmlformats.org/presentationml/2006/main">
  <p:tag name="PA" val="v5.1.0"/>
</p:tagLst>
</file>

<file path=ppt/tags/tag38.xml><?xml version="1.0" encoding="utf-8"?>
<p:tagLst xmlns:p="http://schemas.openxmlformats.org/presentationml/2006/main">
  <p:tag name="PA" val="v5.1.0"/>
</p:tagLst>
</file>

<file path=ppt/tags/tag39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1C194EAC-58AE-4A7C-B92C-10DC29A5AB6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420包图\4"/>
  <p:tag name="ISPRING_PRESENTATION_TITLE" val="5a34118360"/>
  <p:tag name="ISPRING_FIRST_PUBLISH" val="1"/>
</p:tagLst>
</file>

<file path=ppt/tags/tag4.xml><?xml version="1.0" encoding="utf-8"?>
<p:tagLst xmlns:p="http://schemas.openxmlformats.org/presentationml/2006/main">
  <p:tag name="PA" val="v5.1.0"/>
</p:tagLst>
</file>

<file path=ppt/tags/tag5.xml><?xml version="1.0" encoding="utf-8"?>
<p:tagLst xmlns:p="http://schemas.openxmlformats.org/presentationml/2006/main">
  <p:tag name="KSO_WM_UNIT_PLACING_PICTURE_USER_VIEWPORT" val="{&quot;height&quot;:1174.9999999999998,&quot;width&quot;:4551}"/>
</p:tagLst>
</file>

<file path=ppt/tags/tag6.xml><?xml version="1.0" encoding="utf-8"?>
<p:tagLst xmlns:p="http://schemas.openxmlformats.org/presentationml/2006/main">
  <p:tag name="PA" val="v5.1.0"/>
</p:tagLst>
</file>

<file path=ppt/tags/tag7.xml><?xml version="1.0" encoding="utf-8"?>
<p:tagLst xmlns:p="http://schemas.openxmlformats.org/presentationml/2006/main">
  <p:tag name="PA" val="v5.1.0"/>
</p:tagLst>
</file>

<file path=ppt/tags/tag8.xml><?xml version="1.0" encoding="utf-8"?>
<p:tagLst xmlns:p="http://schemas.openxmlformats.org/presentationml/2006/main">
  <p:tag name="KSO_WM_UNIT_PLACING_PICTURE_USER_VIEWPORT" val="{&quot;height&quot;:7875,&quot;width&quot;:10140}"/>
</p:tagLst>
</file>

<file path=ppt/tags/tag9.xml><?xml version="1.0" encoding="utf-8"?>
<p:tagLst xmlns:p="http://schemas.openxmlformats.org/presentationml/2006/main">
  <p:tag name="KSO_WM_UNIT_PLACING_PICTURE_USER_VIEWPORT" val="{&quot;height&quot;:1174.9999999999998,&quot;width&quot;:4551}"/>
</p:tagLst>
</file>

<file path=ppt/theme/theme1.xml><?xml version="1.0" encoding="utf-8"?>
<a:theme xmlns:a="http://schemas.openxmlformats.org/drawingml/2006/main" name="Office 主题​​">
  <a:themeElements>
    <a:clrScheme name="自定义 2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6FC9"/>
      </a:accent1>
      <a:accent2>
        <a:srgbClr val="959FD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lhsvxzk">
      <a:majorFont>
        <a:latin typeface="iekie jianheiti"/>
        <a:ea typeface="iekie jianheiti"/>
        <a:cs typeface=""/>
      </a:majorFont>
      <a:minorFont>
        <a:latin typeface="iekie jianheiti"/>
        <a:ea typeface="iekie jianhe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2155</Words>
  <Application>WPS 演示</Application>
  <PresentationFormat>宽屏</PresentationFormat>
  <Paragraphs>152</Paragraphs>
  <Slides>21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华文行楷</vt:lpstr>
      <vt:lpstr>Source Han Sans CN Normal</vt:lpstr>
      <vt:lpstr>Yu Gothic UI Semilight</vt:lpstr>
      <vt:lpstr>仿宋</vt:lpstr>
      <vt:lpstr>iekie jianheiti</vt:lpstr>
      <vt:lpstr>Segoe Print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5a34118360</dc:title>
  <dc:creator>Administrator</dc:creator>
  <cp:lastModifiedBy>20231156</cp:lastModifiedBy>
  <cp:revision>33</cp:revision>
  <dcterms:created xsi:type="dcterms:W3CDTF">2019-04-09T08:29:00Z</dcterms:created>
  <dcterms:modified xsi:type="dcterms:W3CDTF">2022-09-26T03:40:24Z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4EAD35D202164343A116052BB37F5F48</vt:lpwstr>
  </property>
  <property fmtid="{D5CDD505-2E9C-101B-9397-08002B2CF9AE}" pid="3" name="KSOProductBuildVer">
    <vt:lpwstr>2052-11.1.0.11411</vt:lpwstr>
  </property>
</Properties>
</file>