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algn="l"/>
            <a:r>
              <a:rPr lang="en-US" altLang="zh-CN" sz="4400"/>
              <a:t>C3-D 小水獭和最大值 Ⅰ</a:t>
            </a:r>
            <a:r>
              <a:rPr lang="zh-CN" altLang="en-US" sz="4400"/>
              <a:t>题解</a:t>
            </a:r>
            <a:endParaRPr lang="zh-CN" altLang="en-US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algn="r"/>
            <a:r>
              <a:rPr lang="en-US" altLang="zh-CN" sz="1600"/>
              <a:t>21371345</a:t>
            </a:r>
            <a:r>
              <a:rPr lang="zh-CN" altLang="en-US" sz="1600"/>
              <a:t>刘栗江</a:t>
            </a:r>
            <a:endParaRPr lang="zh-CN" altLang="en-US" sz="16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题目分析</a:t>
            </a:r>
            <a:r>
              <a:rPr lang="en-US" altLang="zh-CN"/>
              <a:t>(</a:t>
            </a:r>
            <a:r>
              <a:rPr lang="zh-CN" altLang="en-US"/>
              <a:t>这里不考虑多组数据</a:t>
            </a:r>
            <a:r>
              <a:rPr lang="en-US" altLang="zh-CN"/>
              <a:t>)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r>
                  <a:rPr lang="zh-CN" altLang="en-US"/>
                  <a:t>首先由于1≤n≤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的暴力枚举显然是不可能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的，可接受的算法时间复杂度至少在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unc>
                      <m:funcPr>
                        <m:ctrl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n</m:t>
                        </m:r>
                      </m:e>
                    </m:func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及以下。且读入数组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的元素的时间复杂度为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O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，且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数组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每个元素至少访问一次，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因此整体算法时间复杂度不低于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“不相邻子序列元素和”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，即元素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被选择，则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不可能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被选择。假设数组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已经判断了前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个元素是否被选择，且分类讨论第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个是否被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选择：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第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个被选择：则第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n+1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个不会被选择；</a:t>
                </a:r>
                <a:endParaRPr lang="zh-CN" altLang="en-US" sz="18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第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个不被选择：则第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n+1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个可能被选择，也可能不被选择。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确定状态转移方程：令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F[i][j](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表示只判断前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个元素且第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个元素分别被选择或不选择时和的最大值。易得以下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方程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  <m:r>
                      <a:rPr lang="en-US" altLang="zh-CN" sz="16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 sz="16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][0]=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max</m:t>
                    </m:r>
                    <m:r>
                      <a:rPr lang="en-US" altLang="zh-CN" sz="16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 altLang="zh-CN" sz="16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i−</m:t>
                    </m:r>
                    <m:r>
                      <a:rPr lang="en-US" altLang="zh-CN" sz="16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1][0]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i−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1][1]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}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𝑖−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初始状态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-15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题目坑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子序列不能为空，那么需要特别判断数组</a:t>
            </a:r>
            <a:r>
              <a:rPr lang="en-US" altLang="zh-CN"/>
              <a:t>a</a:t>
            </a:r>
            <a:r>
              <a:rPr lang="zh-CN" altLang="en-US"/>
              <a:t>的元素是否均为负数，是则输出最大元素的值，否则根据上述算法</a:t>
            </a:r>
            <a:r>
              <a:rPr lang="zh-CN" altLang="en-US"/>
              <a:t>进行运算。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伪代码描述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4555" y="1391920"/>
            <a:ext cx="1069340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/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  1. 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proc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C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DP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a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[]</a:t>
            </a:r>
            <a:r>
              <a:rPr lang="en-US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,</a:t>
            </a:r>
            <a:r>
              <a:rPr lang="en-US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 n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2. 	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3. 	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all_negative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true</a:t>
            </a:r>
            <a:r>
              <a:rPr lang="en-US" b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</a:rPr>
              <a:t>4.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 	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i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from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to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n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</a:t>
            </a:r>
            <a:r>
              <a:rPr lang="en-US" b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</a:rPr>
              <a:t>5.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 		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a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i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then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6. 			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all_negative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alse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7. 		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endif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8. 		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maxa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max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maxa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a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i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]}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9. 		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i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max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i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],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i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]}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</a:t>
            </a:r>
            <a:r>
              <a:rPr lang="en-US" b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</a:rPr>
              <a:t>10.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		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i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i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a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i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</a:t>
            </a:r>
            <a:r>
              <a:rPr lang="en-US" b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</a:rPr>
              <a:t>11.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	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endfor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</a:t>
            </a:r>
            <a:r>
              <a:rPr lang="en-US" b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</a:rPr>
              <a:t>12.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 	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all_negative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then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</a:t>
            </a:r>
            <a:r>
              <a:rPr lang="en-US" b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</a:rPr>
              <a:t>13.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 		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maxa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</a:t>
            </a:r>
            <a:r>
              <a:rPr lang="en-US" b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</a:rPr>
              <a:t>14. 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</a:t>
            </a:r>
            <a:r>
              <a:rPr lang="en-US" b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</a:rPr>
              <a:t>15. 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		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max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n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],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n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]}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16. 	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endif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17. 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endproc</a:t>
            </a:r>
            <a:endParaRPr lang="en-US" altLang="en-US" b="0">
              <a:solidFill>
                <a:srgbClr val="0070C0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复杂度</a:t>
            </a:r>
            <a:r>
              <a:rPr lang="zh-CN" altLang="en-US"/>
              <a:t>分析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存在一个从</a:t>
                </a:r>
                <a:r>
                  <a:rPr lang="en-US" altLang="zh-CN"/>
                  <a:t>1</a:t>
                </a:r>
                <a:r>
                  <a:rPr lang="zh-CN" altLang="en-US"/>
                  <a:t>到</a:t>
                </a:r>
                <a:r>
                  <a:rPr lang="en-US" altLang="zh-CN"/>
                  <a:t>n</a:t>
                </a:r>
                <a:r>
                  <a:rPr lang="zh-CN" altLang="en-US"/>
                  <a:t>的循环，且循环内不存在循环或递归调用等，</a:t>
                </a:r>
                <a:r>
                  <a:rPr lang="zh-CN" altLang="en-US">
                    <a:sym typeface="+mn-ea"/>
                  </a:rPr>
                  <a:t>循环内时间复杂度为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，故算法时间复杂度为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n)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空间复杂度为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，事实上由于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][j]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只与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i−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𝑗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有关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，且在读入数组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同时即可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运算，故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算法空间复杂度可优化到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141605"/>
            <a:ext cx="10968990" cy="573405"/>
          </a:xfrm>
        </p:spPr>
        <p:txBody>
          <a:bodyPr>
            <a:normAutofit fontScale="90000"/>
          </a:bodyPr>
          <a:p>
            <a:r>
              <a:rPr lang="zh-CN" altLang="en-US"/>
              <a:t>主要部分代码实现</a:t>
            </a:r>
            <a:r>
              <a:rPr lang="en-US" altLang="zh-CN"/>
              <a:t>(qin</a:t>
            </a:r>
            <a:r>
              <a:rPr lang="zh-CN" altLang="en-US"/>
              <a:t>为快速读入类的对象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715645"/>
            <a:ext cx="10968990" cy="614235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CN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(t--)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2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{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zh-CN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unsigned int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n;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zh-CN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qin &gt;&gt; n;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zh-CN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long lon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g a, max_a;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r>
              <a:rPr lang="en-US" altLang="zh-CN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all_neg = 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7</a:t>
            </a:r>
            <a:r>
              <a:rPr lang="en-US" altLang="zh-CN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(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i = 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; i &lt;= n; i++)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8</a:t>
            </a:r>
            <a:r>
              <a:rPr lang="en-US" altLang="zh-CN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{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9</a:t>
            </a:r>
            <a:r>
              <a:rPr lang="en-US" altLang="zh-CN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dp[i][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 = dp[i][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 = 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0LL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zh-CN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qin &gt;&gt; a;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(i == 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) max_a = a;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12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(a &gt;= 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0LL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) all_neg = false;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13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dp[i][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 = max(dp[i - 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], dp[i - 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]);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14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dp[i][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 = dp[i - 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 + a;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15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16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(all_neg) cout &lt;&lt; max_a &lt;&lt; endl;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17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cout &lt;&lt; max(dp[n][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], dp[n][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]) &lt;&lt; endl;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18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PP_MARK_KEY" val="99b98a14-995c-4cda-a985-22d80accc763"/>
  <p:tag name="COMMONDATA" val="eyJoZGlkIjoiZDY4MTIxZTRkNmUzOGE0NzRjMDYyNmM1MDNlMTk3Ym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1524</Words>
  <Application>WPS 演示</Application>
  <PresentationFormat>宽屏</PresentationFormat>
  <Paragraphs>68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MS Mincho</vt:lpstr>
      <vt:lpstr>Consolas</vt:lpstr>
      <vt:lpstr>Times New Roman</vt:lpstr>
      <vt:lpstr>华文行楷</vt:lpstr>
      <vt:lpstr>方正姚体</vt:lpstr>
      <vt:lpstr>Microsoft YaHei UI</vt:lpstr>
      <vt:lpstr>PMingLiU-ExtB</vt:lpstr>
      <vt:lpstr>Amiri Quran</vt:lpstr>
      <vt:lpstr>Bahnschrift Light SemiCondensed</vt:lpstr>
      <vt:lpstr>Bahnschrift SemiBold SemiCondensed</vt:lpstr>
      <vt:lpstr>Bernard MT Condensed</vt:lpstr>
      <vt:lpstr>Brush Script MT</vt:lpstr>
      <vt:lpstr>Candara</vt:lpstr>
      <vt:lpstr>Cascadia Mono</vt:lpstr>
      <vt:lpstr>等线 Light</vt:lpstr>
      <vt:lpstr>Agency FB</vt:lpstr>
      <vt:lpstr>Bodoni MT Poster Compressed</vt:lpstr>
      <vt:lpstr>Castellar</vt:lpstr>
      <vt:lpstr>Century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我TM谁啊</cp:lastModifiedBy>
  <cp:revision>174</cp:revision>
  <dcterms:created xsi:type="dcterms:W3CDTF">2019-06-19T02:08:00Z</dcterms:created>
  <dcterms:modified xsi:type="dcterms:W3CDTF">2022-10-15T10:31:48Z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45B8A1CB82DB4C86B5AC14DFC94B56DF</vt:lpwstr>
  </property>
</Properties>
</file>