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05" r:id="rId3"/>
    <p:sldId id="308" r:id="rId4"/>
    <p:sldId id="311" r:id="rId5"/>
    <p:sldId id="306" r:id="rId6"/>
    <p:sldId id="307" r:id="rId7"/>
    <p:sldId id="30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515A0-28F9-39B5-25D3-C47658BAA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2D43CA-F04C-17FC-45BF-E417F77DA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49470-5A08-CE4C-1387-70675C00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6B55-E94E-4D29-BB73-0945C069E68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96C3E-63D7-385A-7091-E3A6B32A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AF84C-D03B-A69D-434A-174B9000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A0C8-45F3-43A3-BA3C-18B090BC9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EF8E5-D156-AA66-52D9-561B8ED1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F5D78D-6007-FE52-D246-19F0D1F43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0AF0E-F31C-06A6-3CA0-ED412BE8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6B55-E94E-4D29-BB73-0945C069E68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72FB1-D2D9-8C88-06C2-8071575B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B5A0A-875F-B780-D919-0D5EB6D7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A0C8-45F3-43A3-BA3C-18B090BC9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6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3AE386-95F3-3136-7C02-55A826E0B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B771DE-FD15-A718-3AD3-8DAE3E461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CC698-C44F-6138-1B9E-02E37F43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6B55-E94E-4D29-BB73-0945C069E68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F1C40-3E5F-3165-077F-814E0965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AEDC9-5369-0677-7287-BE841C05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A0C8-45F3-43A3-BA3C-18B090BC9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7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6765C-50F3-8C34-EAEE-7FF43829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EBAD5-7E14-D561-7F2E-CC054ABD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9F5E1-A0DD-0AD6-51D3-11511291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6B55-E94E-4D29-BB73-0945C069E68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79D61-FEBA-FE98-7BBA-B2832E37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D49AD-BD06-A2C5-DD90-B486F9FE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A0C8-45F3-43A3-BA3C-18B090BC9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0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466CD-37C2-A843-C4EC-0CA97EB9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BC4CE-B068-17C0-2943-181237D7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57215-7F8B-E297-5C00-0EC119F0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6B55-E94E-4D29-BB73-0945C069E68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DA5D4-325B-538D-A70A-2646BD41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BCD41-A991-BF5B-9EC6-78170131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A0C8-45F3-43A3-BA3C-18B090BC9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7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4572-5DDA-31F4-6459-1D4A5461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18CA1-75B6-F355-BE65-721751BD1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C73AF-7D88-3E77-A288-5AC2D828A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48E48-AF41-493D-0D8B-5E120F0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6B55-E94E-4D29-BB73-0945C069E68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89A83A-7D73-BE80-42FD-B816B5E0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2396B8-8C60-E7C3-DE0A-6A534F99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A0C8-45F3-43A3-BA3C-18B090BC9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7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BE0FE-D371-7B3B-8AA1-F63D95CA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AED35-75EA-E62E-7D19-786781020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F2030-D4C1-3583-4E04-F09F255FB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E9CD6A-F7E7-0DF6-FCAF-F5D3E13ED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9D11AD-078F-8AD0-B8FC-EDC43C5BF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A2C2A2-0588-F325-C00A-EDBD50F9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6B55-E94E-4D29-BB73-0945C069E68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D73644-D026-462F-EE65-163E0CAF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61E085-4F65-A086-F686-1564FA72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A0C8-45F3-43A3-BA3C-18B090BC9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4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23B7A-FE79-9677-8E62-BB1BE27A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034F85-FB2B-352E-E430-6EEB20FA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6B55-E94E-4D29-BB73-0945C069E68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8989A4-A61D-EE9D-13D9-3AF377E4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619BD4-B41C-FF31-AE55-9E60FB88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A0C8-45F3-43A3-BA3C-18B090BC9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BA18F3-476F-B0BB-2C52-17A380DE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6B55-E94E-4D29-BB73-0945C069E68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AB9F84-6D2D-88B9-7E55-1295B366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0D76E-3F2A-B061-8DD1-9207C423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A0C8-45F3-43A3-BA3C-18B090BC9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6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CD641-A040-EF78-BFB0-0BA836BA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54EAB-1A23-C3F4-FB48-B5AF12CF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8A5733-9793-704C-3C1A-DA21ED9BF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68B32B-36CA-C657-E357-30A3BB1E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6B55-E94E-4D29-BB73-0945C069E68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3F682-BD58-D6E1-F689-A09BA6CF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886F97-E49D-3AD2-E486-39EAE26E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A0C8-45F3-43A3-BA3C-18B090BC9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1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B933C-6DAF-C7C7-FF89-1D5D4EF3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112458-458D-7821-6880-375A8C065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69F167-2A05-4D9B-1FB6-D44818E51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59113-E16E-9ADF-35D5-C6C68657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6B55-E94E-4D29-BB73-0945C069E68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65538-E511-B4D0-A8E7-DA34E269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8B02B-95B2-08A1-4CC7-7AA2F616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A0C8-45F3-43A3-BA3C-18B090BC9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5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58AB33-BE4E-7794-B0FB-9FCF0406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2E13E-518E-FFEB-0E96-A9AFE4F4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45786-93FA-D87B-A17B-9231A0495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66B55-E94E-4D29-BB73-0945C069E68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3D0A9-26CF-A4DA-F075-AE9D3D0DD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513B7-32E6-48E2-ACD4-DC00C4EFD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EA0C8-45F3-43A3-BA3C-18B090BC9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50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2911491" y="1495248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5969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C3-A</a:t>
            </a:r>
            <a:r>
              <a:rPr lang="en-US" altLang="zh-CN" sz="5400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zh-CN" altLang="en-US" sz="5400" b="1" dirty="0">
                <a:solidFill>
                  <a:srgbClr val="FF5969"/>
                </a:solidFill>
                <a:latin typeface="Tw Cen MT" panose="020B0602020104020603" pitchFamily="34" charset="0"/>
              </a:rPr>
              <a:t>进厂切钢条</a:t>
            </a:r>
            <a:endParaRPr lang="en-US" sz="54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7888338" y="4576062"/>
            <a:ext cx="1926920" cy="451824"/>
            <a:chOff x="4679586" y="878988"/>
            <a:chExt cx="812436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0A8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0A8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A0A8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913085" y="252419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Arbeit in der Fabrik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792718" y="3512773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D7373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20375016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zh-CN" alt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软件学院 谢瞻旭</a:t>
            </a:r>
            <a:endParaRPr lang="en-US" sz="32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0300552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979653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979653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4385187" y="383456"/>
            <a:ext cx="342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进厂切钢条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013AD6-D85D-42CF-C7F8-37B3CDD4E5EB}"/>
              </a:ext>
            </a:extLst>
          </p:cNvPr>
          <p:cNvSpPr txBox="1"/>
          <p:nvPr/>
        </p:nvSpPr>
        <p:spPr>
          <a:xfrm>
            <a:off x="1723178" y="1383629"/>
            <a:ext cx="9418857" cy="2203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400" b="1" dirty="0">
                <a:cs typeface="Cascadia Mono" panose="020B0609020000020004" pitchFamily="49" charset="0"/>
              </a:rPr>
              <a:t>题目来源于</a:t>
            </a:r>
            <a:r>
              <a:rPr lang="en-US" altLang="zh-CN" sz="2400" b="1" dirty="0">
                <a:cs typeface="Cascadia Mono" panose="020B0609020000020004" pitchFamily="49" charset="0"/>
              </a:rPr>
              <a:t>《</a:t>
            </a:r>
            <a:r>
              <a:rPr lang="zh-CN" altLang="en-US" sz="2400" b="1" dirty="0">
                <a:cs typeface="Cascadia Mono" panose="020B0609020000020004" pitchFamily="49" charset="0"/>
              </a:rPr>
              <a:t>算法分析</a:t>
            </a:r>
            <a:r>
              <a:rPr lang="en-US" altLang="zh-CN" sz="2400" b="1" dirty="0">
                <a:cs typeface="Cascadia Mono" panose="020B0609020000020004" pitchFamily="49" charset="0"/>
              </a:rPr>
              <a:t>》</a:t>
            </a:r>
            <a:r>
              <a:rPr lang="zh-CN" altLang="en-US" sz="2400" b="1" dirty="0">
                <a:cs typeface="Cascadia Mono" panose="020B0609020000020004" pitchFamily="49" charset="0"/>
              </a:rPr>
              <a:t>课本第</a:t>
            </a:r>
            <a:r>
              <a:rPr lang="en-US" altLang="zh-CN" sz="2400" b="1" dirty="0">
                <a:cs typeface="Cascadia Mono" panose="020B0609020000020004" pitchFamily="49" charset="0"/>
              </a:rPr>
              <a:t>204</a:t>
            </a:r>
            <a:r>
              <a:rPr lang="zh-CN" altLang="en-US" sz="2400" b="1" dirty="0">
                <a:cs typeface="Cascadia Mono" panose="020B0609020000020004" pitchFamily="49" charset="0"/>
              </a:rPr>
              <a:t>页的钢条切割问题。</a:t>
            </a:r>
            <a:r>
              <a:rPr lang="zh-CN" altLang="en-US" sz="2400" b="1" dirty="0">
                <a:ea typeface="Cascadia Mono" panose="020B0609020000020004" pitchFamily="49" charset="0"/>
                <a:cs typeface="Cascadia Mono" panose="020B0609020000020004" pitchFamily="49" charset="0"/>
              </a:rPr>
              <a:t>课本中对本题有详细的分析。为了不耽误大家的时间，这里只简明扼要地总结一下。</a:t>
            </a:r>
            <a:endParaRPr lang="en-US" altLang="zh-CN" sz="2400" b="1" dirty="0"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39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2513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3613355" y="422785"/>
            <a:ext cx="4965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三种方法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/>
              <p:nvPr/>
            </p:nvSpPr>
            <p:spPr>
              <a:xfrm>
                <a:off x="1983896" y="1895765"/>
                <a:ext cx="7929976" cy="295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AutoNum type="arabicPeriod"/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自顶向下的递归实现（时间复杂度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𝑶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𝒏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，不可行！）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 marL="457200" indent="-457200">
                  <a:lnSpc>
                    <a:spcPct val="200000"/>
                  </a:lnSpc>
                  <a:buAutoNum type="arabicPeriod"/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带备忘的自顶向下法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 marL="457200" indent="-457200">
                  <a:lnSpc>
                    <a:spcPct val="200000"/>
                  </a:lnSpc>
                  <a:buAutoNum type="arabicPeriod"/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自底向上法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后两者等价，时间复杂度均为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)</m:t>
                    </m:r>
                  </m:oMath>
                </a14:m>
                <a:endParaRPr lang="en-US" altLang="zh-CN" sz="2400" b="1" dirty="0">
                  <a:cs typeface="Cascadia Mono" panose="020B0609020000020004" pitchFamily="49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896" y="1895765"/>
                <a:ext cx="7929976" cy="2954142"/>
              </a:xfrm>
              <a:prstGeom prst="rect">
                <a:avLst/>
              </a:prstGeom>
              <a:blipFill>
                <a:blip r:embed="rId3"/>
                <a:stretch>
                  <a:fillRect l="-1153" r="-307" b="-3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743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2513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3613355" y="422785"/>
            <a:ext cx="4965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伪代码（自底向上）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013AD6-D85D-42CF-C7F8-37B3CDD4E5EB}"/>
              </a:ext>
            </a:extLst>
          </p:cNvPr>
          <p:cNvSpPr txBox="1"/>
          <p:nvPr/>
        </p:nvSpPr>
        <p:spPr>
          <a:xfrm>
            <a:off x="1983896" y="1895765"/>
            <a:ext cx="7929976" cy="466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 b="1" dirty="0">
                <a:cs typeface="Cascadia Mono" panose="020B0609020000020004" pitchFamily="49" charset="0"/>
              </a:rPr>
              <a:t>BOOTOM-UP-CUT-ROD(p, n)</a:t>
            </a:r>
          </a:p>
          <a:p>
            <a:pPr>
              <a:lnSpc>
                <a:spcPts val="4000"/>
              </a:lnSpc>
            </a:pPr>
            <a:r>
              <a:rPr lang="en-US" altLang="zh-CN" sz="2400" b="1" dirty="0">
                <a:cs typeface="Cascadia Mono" panose="020B0609020000020004" pitchFamily="49" charset="0"/>
              </a:rPr>
              <a:t>let r[0..n]be a new array</a:t>
            </a:r>
          </a:p>
          <a:p>
            <a:pPr>
              <a:lnSpc>
                <a:spcPts val="4000"/>
              </a:lnSpc>
            </a:pPr>
            <a:r>
              <a:rPr lang="en-US" altLang="zh-CN" sz="2400" b="1" dirty="0">
                <a:cs typeface="Cascadia Mono" panose="020B0609020000020004" pitchFamily="49" charset="0"/>
              </a:rPr>
              <a:t>r[0]=0</a:t>
            </a:r>
          </a:p>
          <a:p>
            <a:pPr>
              <a:lnSpc>
                <a:spcPts val="4000"/>
              </a:lnSpc>
            </a:pPr>
            <a:r>
              <a:rPr lang="en-US" altLang="zh-CN" sz="2400" b="1" dirty="0">
                <a:cs typeface="Cascadia Mono" panose="020B0609020000020004" pitchFamily="49" charset="0"/>
              </a:rPr>
              <a:t>for j = 1 to n</a:t>
            </a:r>
          </a:p>
          <a:p>
            <a:pPr>
              <a:lnSpc>
                <a:spcPts val="4000"/>
              </a:lnSpc>
            </a:pPr>
            <a:r>
              <a:rPr lang="en-US" altLang="zh-CN" sz="2400" b="1" dirty="0">
                <a:cs typeface="Cascadia Mono" panose="020B0609020000020004" pitchFamily="49" charset="0"/>
              </a:rPr>
              <a:t>	q = -</a:t>
            </a:r>
            <a:r>
              <a:rPr lang="zh-CN" altLang="en-US" sz="2400" b="1" dirty="0">
                <a:cs typeface="Cascadia Mono" panose="020B0609020000020004" pitchFamily="49" charset="0"/>
              </a:rPr>
              <a:t>∞</a:t>
            </a:r>
            <a:endParaRPr lang="en-US" altLang="zh-CN" sz="2400" b="1" dirty="0">
              <a:cs typeface="Cascadia Mono" panose="020B0609020000020004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zh-CN" sz="2400" b="1" dirty="0">
                <a:cs typeface="Cascadia Mono" panose="020B0609020000020004" pitchFamily="49" charset="0"/>
              </a:rPr>
              <a:t>	for </a:t>
            </a:r>
            <a:r>
              <a:rPr lang="en-US" altLang="zh-CN" sz="2400" b="1" dirty="0" err="1">
                <a:cs typeface="Cascadia Mono" panose="020B0609020000020004" pitchFamily="49" charset="0"/>
              </a:rPr>
              <a:t>i</a:t>
            </a:r>
            <a:r>
              <a:rPr lang="en-US" altLang="zh-CN" sz="2400" b="1" dirty="0">
                <a:cs typeface="Cascadia Mono" panose="020B0609020000020004" pitchFamily="49" charset="0"/>
              </a:rPr>
              <a:t> = 1 to j</a:t>
            </a:r>
          </a:p>
          <a:p>
            <a:pPr>
              <a:lnSpc>
                <a:spcPts val="4000"/>
              </a:lnSpc>
            </a:pPr>
            <a:r>
              <a:rPr lang="en-US" altLang="zh-CN" sz="2400" b="1" dirty="0">
                <a:cs typeface="Cascadia Mono" panose="020B0609020000020004" pitchFamily="49" charset="0"/>
              </a:rPr>
              <a:t>		q=max(</a:t>
            </a:r>
            <a:r>
              <a:rPr lang="en-US" altLang="zh-CN" sz="2400" b="1" dirty="0" err="1">
                <a:cs typeface="Cascadia Mono" panose="020B0609020000020004" pitchFamily="49" charset="0"/>
              </a:rPr>
              <a:t>q,p</a:t>
            </a:r>
            <a:r>
              <a:rPr lang="en-US" altLang="zh-CN" sz="2400" b="1" dirty="0">
                <a:cs typeface="Cascadia Mono" panose="020B0609020000020004" pitchFamily="49" charset="0"/>
              </a:rPr>
              <a:t>[</a:t>
            </a:r>
            <a:r>
              <a:rPr lang="en-US" altLang="zh-CN" sz="2400" b="1" dirty="0" err="1">
                <a:cs typeface="Cascadia Mono" panose="020B0609020000020004" pitchFamily="49" charset="0"/>
              </a:rPr>
              <a:t>i</a:t>
            </a:r>
            <a:r>
              <a:rPr lang="en-US" altLang="zh-CN" sz="2400" b="1" dirty="0">
                <a:cs typeface="Cascadia Mono" panose="020B0609020000020004" pitchFamily="49" charset="0"/>
              </a:rPr>
              <a:t>]+r[j-</a:t>
            </a:r>
            <a:r>
              <a:rPr lang="en-US" altLang="zh-CN" sz="2400" b="1" dirty="0" err="1">
                <a:cs typeface="Cascadia Mono" panose="020B0609020000020004" pitchFamily="49" charset="0"/>
              </a:rPr>
              <a:t>i</a:t>
            </a:r>
            <a:r>
              <a:rPr lang="en-US" altLang="zh-CN" sz="2400" b="1" dirty="0">
                <a:cs typeface="Cascadia Mono" panose="020B0609020000020004" pitchFamily="49" charset="0"/>
              </a:rPr>
              <a:t>])</a:t>
            </a:r>
          </a:p>
          <a:p>
            <a:pPr>
              <a:lnSpc>
                <a:spcPts val="4000"/>
              </a:lnSpc>
            </a:pPr>
            <a:r>
              <a:rPr lang="en-US" altLang="zh-CN" sz="2400" b="1" dirty="0">
                <a:cs typeface="Cascadia Mono" panose="020B0609020000020004" pitchFamily="49" charset="0"/>
              </a:rPr>
              <a:t>	r[j]=q;</a:t>
            </a:r>
          </a:p>
          <a:p>
            <a:pPr>
              <a:lnSpc>
                <a:spcPts val="4000"/>
              </a:lnSpc>
            </a:pPr>
            <a:r>
              <a:rPr lang="en-US" altLang="zh-CN" sz="2400" b="1" dirty="0">
                <a:cs typeface="Cascadia Mono" panose="020B0609020000020004" pitchFamily="49" charset="0"/>
              </a:rPr>
              <a:t>return r[n]</a:t>
            </a:r>
          </a:p>
        </p:txBody>
      </p:sp>
    </p:spTree>
    <p:extLst>
      <p:ext uri="{BB962C8B-B14F-4D97-AF65-F5344CB8AC3E}">
        <p14:creationId xmlns:p14="http://schemas.microsoft.com/office/powerpoint/2010/main" val="194986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2513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3613355" y="422785"/>
            <a:ext cx="4965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动画演示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70DE2D-B2AD-8263-424B-04BCD159E2EB}"/>
              </a:ext>
            </a:extLst>
          </p:cNvPr>
          <p:cNvSpPr/>
          <p:nvPr/>
        </p:nvSpPr>
        <p:spPr>
          <a:xfrm>
            <a:off x="4858878" y="4265184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-1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14B4D1D-54A9-3710-113B-590DBED94B9E}"/>
              </a:ext>
            </a:extLst>
          </p:cNvPr>
          <p:cNvSpPr/>
          <p:nvPr/>
        </p:nvSpPr>
        <p:spPr>
          <a:xfrm>
            <a:off x="5749886" y="4265184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-1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4451C54-8C39-4DDD-6D8A-A5C45DAB4203}"/>
              </a:ext>
            </a:extLst>
          </p:cNvPr>
          <p:cNvSpPr/>
          <p:nvPr/>
        </p:nvSpPr>
        <p:spPr>
          <a:xfrm>
            <a:off x="6640894" y="4265184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-1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7A2440-ECDF-6669-F71F-2A65106DB93E}"/>
              </a:ext>
            </a:extLst>
          </p:cNvPr>
          <p:cNvSpPr/>
          <p:nvPr/>
        </p:nvSpPr>
        <p:spPr>
          <a:xfrm>
            <a:off x="7531902" y="4265184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-1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A6FDF3D-E6BD-65FE-2FBF-5B8C5AEB6CFC}"/>
              </a:ext>
            </a:extLst>
          </p:cNvPr>
          <p:cNvSpPr/>
          <p:nvPr/>
        </p:nvSpPr>
        <p:spPr>
          <a:xfrm>
            <a:off x="8422910" y="4265184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-1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BA39C80-1CC6-B337-8459-F841D557C1B9}"/>
              </a:ext>
            </a:extLst>
          </p:cNvPr>
          <p:cNvSpPr/>
          <p:nvPr/>
        </p:nvSpPr>
        <p:spPr>
          <a:xfrm>
            <a:off x="9313918" y="4265184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-1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1686518-3D8A-74A2-67C9-7E8FADB11AB9}"/>
              </a:ext>
            </a:extLst>
          </p:cNvPr>
          <p:cNvSpPr/>
          <p:nvPr/>
        </p:nvSpPr>
        <p:spPr>
          <a:xfrm>
            <a:off x="10204926" y="4265184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-1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917AD80-EB8E-6A37-E571-07D806A3FC5B}"/>
              </a:ext>
            </a:extLst>
          </p:cNvPr>
          <p:cNvSpPr/>
          <p:nvPr/>
        </p:nvSpPr>
        <p:spPr>
          <a:xfrm>
            <a:off x="2185854" y="1501330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FA043EA-8CA4-C0AB-CA52-907191D9FA18}"/>
              </a:ext>
            </a:extLst>
          </p:cNvPr>
          <p:cNvSpPr/>
          <p:nvPr/>
        </p:nvSpPr>
        <p:spPr>
          <a:xfrm>
            <a:off x="3076862" y="1501330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5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6E44E1-B096-EB16-CC0A-6CD26F5EEBBD}"/>
              </a:ext>
            </a:extLst>
          </p:cNvPr>
          <p:cNvSpPr/>
          <p:nvPr/>
        </p:nvSpPr>
        <p:spPr>
          <a:xfrm>
            <a:off x="3967870" y="1501330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8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FA4AFDC-D579-F83C-BFE9-AA1375C94343}"/>
              </a:ext>
            </a:extLst>
          </p:cNvPr>
          <p:cNvSpPr/>
          <p:nvPr/>
        </p:nvSpPr>
        <p:spPr>
          <a:xfrm>
            <a:off x="4858878" y="1501330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9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FD5BFA7-57C8-6C74-FE61-C5363ECC6840}"/>
              </a:ext>
            </a:extLst>
          </p:cNvPr>
          <p:cNvSpPr/>
          <p:nvPr/>
        </p:nvSpPr>
        <p:spPr>
          <a:xfrm>
            <a:off x="5749886" y="1501330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7AD10AC-75F9-B476-82C8-68213324FC6D}"/>
              </a:ext>
            </a:extLst>
          </p:cNvPr>
          <p:cNvSpPr/>
          <p:nvPr/>
        </p:nvSpPr>
        <p:spPr>
          <a:xfrm>
            <a:off x="6640894" y="1501330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17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135B800-D864-C924-5290-3CD8E2754BA4}"/>
              </a:ext>
            </a:extLst>
          </p:cNvPr>
          <p:cNvSpPr/>
          <p:nvPr/>
        </p:nvSpPr>
        <p:spPr>
          <a:xfrm>
            <a:off x="7531902" y="1501330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17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1072DB3-E762-A567-79FF-1DE07A46A7FE}"/>
              </a:ext>
            </a:extLst>
          </p:cNvPr>
          <p:cNvSpPr/>
          <p:nvPr/>
        </p:nvSpPr>
        <p:spPr>
          <a:xfrm>
            <a:off x="8422910" y="1501330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20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559AAC7-32FB-2C3F-3C76-E5DA3F341AEB}"/>
              </a:ext>
            </a:extLst>
          </p:cNvPr>
          <p:cNvSpPr/>
          <p:nvPr/>
        </p:nvSpPr>
        <p:spPr>
          <a:xfrm>
            <a:off x="9313918" y="1501330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24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0714C6C-D4AC-9B24-10FD-1244D85EE684}"/>
              </a:ext>
            </a:extLst>
          </p:cNvPr>
          <p:cNvSpPr/>
          <p:nvPr/>
        </p:nvSpPr>
        <p:spPr>
          <a:xfrm>
            <a:off x="10204926" y="1501330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30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205CA6F-5999-D370-E921-7C177CF95A5B}"/>
              </a:ext>
            </a:extLst>
          </p:cNvPr>
          <p:cNvCxnSpPr/>
          <p:nvPr/>
        </p:nvCxnSpPr>
        <p:spPr>
          <a:xfrm flipV="1">
            <a:off x="2577929" y="2420896"/>
            <a:ext cx="0" cy="6295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3A52DB8-33A6-1280-C7B1-07BE9864BE89}"/>
              </a:ext>
            </a:extLst>
          </p:cNvPr>
          <p:cNvSpPr/>
          <p:nvPr/>
        </p:nvSpPr>
        <p:spPr>
          <a:xfrm>
            <a:off x="2191777" y="4267573"/>
            <a:ext cx="782272" cy="7822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CDA4898-FE9F-6F48-F083-06496232A796}"/>
              </a:ext>
            </a:extLst>
          </p:cNvPr>
          <p:cNvSpPr/>
          <p:nvPr/>
        </p:nvSpPr>
        <p:spPr>
          <a:xfrm>
            <a:off x="1296623" y="4258252"/>
            <a:ext cx="782272" cy="7822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31219F7-3EEA-2E59-0BED-E7A0B533F528}"/>
              </a:ext>
            </a:extLst>
          </p:cNvPr>
          <p:cNvCxnSpPr/>
          <p:nvPr/>
        </p:nvCxnSpPr>
        <p:spPr>
          <a:xfrm flipV="1">
            <a:off x="1687759" y="5218173"/>
            <a:ext cx="0" cy="6295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05B3F6-1DEE-A8A9-5F58-EB892DCCCC3E}"/>
              </a:ext>
            </a:extLst>
          </p:cNvPr>
          <p:cNvCxnSpPr/>
          <p:nvPr/>
        </p:nvCxnSpPr>
        <p:spPr>
          <a:xfrm flipV="1">
            <a:off x="2577929" y="5218173"/>
            <a:ext cx="0" cy="6295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9055148C-6591-2434-FCBD-CEA8515A2BEC}"/>
              </a:ext>
            </a:extLst>
          </p:cNvPr>
          <p:cNvSpPr/>
          <p:nvPr/>
        </p:nvSpPr>
        <p:spPr>
          <a:xfrm>
            <a:off x="2182107" y="4265184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-1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6991A2C-0998-6AF1-6DA4-A55DF6C4CB59}"/>
              </a:ext>
            </a:extLst>
          </p:cNvPr>
          <p:cNvSpPr/>
          <p:nvPr/>
        </p:nvSpPr>
        <p:spPr>
          <a:xfrm>
            <a:off x="3076862" y="4258252"/>
            <a:ext cx="782272" cy="7822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6F6ED5-F84C-60BE-D18B-A98967BD8E9E}"/>
              </a:ext>
            </a:extLst>
          </p:cNvPr>
          <p:cNvSpPr/>
          <p:nvPr/>
        </p:nvSpPr>
        <p:spPr>
          <a:xfrm>
            <a:off x="3076862" y="4265184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-1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6F7DF3A-24D2-40F6-32E7-0C4DD0697D47}"/>
              </a:ext>
            </a:extLst>
          </p:cNvPr>
          <p:cNvSpPr/>
          <p:nvPr/>
        </p:nvSpPr>
        <p:spPr>
          <a:xfrm>
            <a:off x="3967870" y="4265184"/>
            <a:ext cx="782272" cy="7822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8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2A2DC7-4249-737D-72BA-3984B0635A4C}"/>
              </a:ext>
            </a:extLst>
          </p:cNvPr>
          <p:cNvSpPr/>
          <p:nvPr/>
        </p:nvSpPr>
        <p:spPr>
          <a:xfrm>
            <a:off x="3967870" y="4265184"/>
            <a:ext cx="782272" cy="782272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-1</a:t>
            </a:r>
            <a:endParaRPr lang="zh-CN" altLang="en-US" sz="32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EB70197-3809-45D0-564F-6DCC8BA0EF11}"/>
              </a:ext>
            </a:extLst>
          </p:cNvPr>
          <p:cNvSpPr txBox="1"/>
          <p:nvPr/>
        </p:nvSpPr>
        <p:spPr>
          <a:xfrm>
            <a:off x="1496831" y="845330"/>
            <a:ext cx="2888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Price(Each)</a:t>
            </a:r>
            <a:endParaRPr lang="zh-CN" altLang="en-US" sz="3200" dirty="0">
              <a:solidFill>
                <a:srgbClr val="FF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590BBC5-F3F3-1B56-5F8D-45508FB68BE3}"/>
              </a:ext>
            </a:extLst>
          </p:cNvPr>
          <p:cNvSpPr txBox="1"/>
          <p:nvPr/>
        </p:nvSpPr>
        <p:spPr>
          <a:xfrm>
            <a:off x="1256807" y="3485685"/>
            <a:ext cx="2916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Price(Best)</a:t>
            </a:r>
            <a:endParaRPr lang="zh-CN" altLang="en-US" sz="3200" dirty="0">
              <a:solidFill>
                <a:srgbClr val="FF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66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324 L 0.06419 0.00185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06419 -0.00023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19 -0.00023 L 4.58333E-6 -1.1111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96296E-6 L 0.07305 0.0032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2 0.00185 L 0.14258 0.0004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-13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4414 -0.00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1" y="-2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5 0.00324 L -1.45833E-6 4.07407E-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14 -0.00023 L 0.06419 -0.0002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6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96296E-6 L 0.07305 0.00324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19 -0.00023 L 1.66667E-6 2.22222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20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5 0.00324 L 0.13724 0.0018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58 0.00047 L 0.21914 -0.00092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题目来源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2513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C754741-8BDB-2524-7178-C18703B88695}"/>
              </a:ext>
            </a:extLst>
          </p:cNvPr>
          <p:cNvGrpSpPr/>
          <p:nvPr/>
        </p:nvGrpSpPr>
        <p:grpSpPr>
          <a:xfrm>
            <a:off x="-114300" y="0"/>
            <a:ext cx="11241210" cy="6858000"/>
            <a:chOff x="-114300" y="0"/>
            <a:chExt cx="1124121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114300" y="0"/>
              <a:ext cx="1124121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95851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791372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5971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2512382" y="344203"/>
            <a:ext cx="5987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代码展示</a:t>
            </a:r>
            <a:r>
              <a:rPr lang="en-US" altLang="zh-CN" sz="4000" b="1" dirty="0">
                <a:solidFill>
                  <a:srgbClr val="FF0000"/>
                </a:solidFill>
              </a:rPr>
              <a:t>(</a:t>
            </a:r>
            <a:r>
              <a:rPr lang="zh-CN" altLang="en-US" sz="4000" b="1" dirty="0">
                <a:solidFill>
                  <a:srgbClr val="FF0000"/>
                </a:solidFill>
              </a:rPr>
              <a:t>自底向上版本</a:t>
            </a:r>
            <a:r>
              <a:rPr lang="en-US" altLang="zh-CN" sz="4000" b="1" dirty="0">
                <a:solidFill>
                  <a:srgbClr val="FF0000"/>
                </a:solidFill>
              </a:rPr>
              <a:t>)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74EA75-6539-EA75-E39C-076D384CD616}"/>
              </a:ext>
            </a:extLst>
          </p:cNvPr>
          <p:cNvSpPr txBox="1"/>
          <p:nvPr/>
        </p:nvSpPr>
        <p:spPr>
          <a:xfrm>
            <a:off x="265762" y="1269694"/>
            <a:ext cx="97433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509030403020204" pitchFamily="49" charset="0"/>
              </a:rPr>
              <a:t>#</a:t>
            </a:r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509030403020204" pitchFamily="49" charset="0"/>
              </a:rPr>
              <a:t>include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509030403020204" pitchFamily="49" charset="0"/>
              </a:rPr>
              <a:t>&lt;iostream&gt;</a:t>
            </a:r>
            <a:endParaRPr lang="en-US" altLang="zh-CN" sz="1600" b="0" i="0" dirty="0">
              <a:solidFill>
                <a:srgbClr val="4D4D4C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509030403020204" pitchFamily="49" charset="0"/>
              </a:rPr>
              <a:t>using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509030403020204" pitchFamily="49" charset="0"/>
              </a:rPr>
              <a:t>namespace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509030403020204" pitchFamily="49" charset="0"/>
              </a:rPr>
              <a:t>std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600" b="0" i="0" dirty="0" err="1">
                <a:solidFill>
                  <a:srgbClr val="8959A8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best[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509030403020204" pitchFamily="49" charset="0"/>
              </a:rPr>
              <a:t>11451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];</a:t>
            </a:r>
          </a:p>
          <a:p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600" b="0" i="0" dirty="0">
                <a:solidFill>
                  <a:srgbClr val="4271AE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600" b="0" i="0" dirty="0">
                <a:solidFill>
                  <a:srgbClr val="3E999F"/>
                </a:solidFill>
                <a:effectLst/>
                <a:latin typeface="Source Code Pro" panose="020B0509030403020204" pitchFamily="49" charset="0"/>
              </a:rPr>
              <a:t>main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509030403020204" pitchFamily="49" charset="0"/>
              </a:rPr>
              <a:t>()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 lvl="1"/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n;</a:t>
            </a:r>
          </a:p>
          <a:p>
            <a:pPr lvl="1"/>
            <a:r>
              <a:rPr lang="en-US" altLang="zh-CN" sz="1600" b="0" i="0" dirty="0" err="1">
                <a:solidFill>
                  <a:srgbClr val="F5871F"/>
                </a:solidFill>
                <a:effectLst/>
                <a:latin typeface="Source Code Pro" panose="020B0509030403020204" pitchFamily="49" charset="0"/>
              </a:rPr>
              <a:t>scanf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509030403020204" pitchFamily="49" charset="0"/>
              </a:rPr>
              <a:t>"%d"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, &amp;n);</a:t>
            </a:r>
          </a:p>
          <a:p>
            <a:pPr lvl="1"/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600" b="0" i="0" dirty="0" err="1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600" b="0" i="0" dirty="0" err="1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&lt;= n; </a:t>
            </a:r>
            <a:r>
              <a:rPr lang="en-US" altLang="zh-CN" sz="1600" b="0" i="0" dirty="0" err="1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++){</a:t>
            </a:r>
          </a:p>
          <a:p>
            <a:pPr lvl="1"/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509030403020204" pitchFamily="49" charset="0"/>
              </a:rPr>
              <a:t>	</a:t>
            </a:r>
            <a:r>
              <a:rPr lang="en-US" altLang="zh-CN" sz="1600" b="0" i="0" dirty="0" err="1">
                <a:solidFill>
                  <a:srgbClr val="F5871F"/>
                </a:solidFill>
                <a:effectLst/>
                <a:latin typeface="Source Code Pro" panose="020B0509030403020204" pitchFamily="49" charset="0"/>
              </a:rPr>
              <a:t>scanf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509030403020204" pitchFamily="49" charset="0"/>
              </a:rPr>
              <a:t>"%d"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, &amp;best[</a:t>
            </a:r>
            <a:r>
              <a:rPr lang="en-US" altLang="zh-CN" sz="1600" b="0" i="0" dirty="0" err="1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]);</a:t>
            </a:r>
          </a:p>
          <a:p>
            <a:pPr lvl="1"/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 lvl="1"/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best[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] = 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 lvl="1"/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j = 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; j &lt;= n; </a:t>
            </a:r>
            <a:r>
              <a:rPr lang="en-US" altLang="zh-CN" sz="1600" b="0" i="0" dirty="0" err="1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j++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pPr lvl="1"/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509030403020204" pitchFamily="49" charset="0"/>
              </a:rPr>
              <a:t>	long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600" b="0" i="0" dirty="0" err="1">
                <a:solidFill>
                  <a:srgbClr val="8959A8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max = -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 lvl="1"/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509030403020204" pitchFamily="49" charset="0"/>
              </a:rPr>
              <a:t>	for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600" b="0" i="0" dirty="0" err="1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600" b="0" i="0" dirty="0" err="1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&lt;= j; </a:t>
            </a:r>
            <a:r>
              <a:rPr lang="en-US" altLang="zh-CN" sz="1600" b="0" i="0" dirty="0" err="1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++){</a:t>
            </a:r>
          </a:p>
          <a:p>
            <a:pPr lvl="1"/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		max = max &gt; best[</a:t>
            </a:r>
            <a:r>
              <a:rPr lang="en-US" altLang="zh-CN" sz="1600" b="0" i="0" dirty="0" err="1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] + best[j - </a:t>
            </a:r>
            <a:r>
              <a:rPr lang="en-US" altLang="zh-CN" sz="1600" b="0" i="0" dirty="0" err="1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] ? max : best[</a:t>
            </a:r>
            <a:r>
              <a:rPr lang="en-US" altLang="zh-CN" sz="1600" b="0" i="0" dirty="0" err="1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] + best[j - </a:t>
            </a:r>
            <a:r>
              <a:rPr lang="en-US" altLang="zh-CN" sz="1600" b="0" i="0" dirty="0" err="1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];</a:t>
            </a:r>
          </a:p>
          <a:p>
            <a:pPr lvl="1"/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	}</a:t>
            </a:r>
          </a:p>
          <a:p>
            <a:pPr lvl="1"/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	best[j] = max;</a:t>
            </a:r>
          </a:p>
          <a:p>
            <a:pPr lvl="1"/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 lvl="1"/>
            <a:r>
              <a:rPr lang="en-US" altLang="zh-CN" sz="1600" b="0" i="0" dirty="0" err="1">
                <a:solidFill>
                  <a:srgbClr val="F5871F"/>
                </a:solidFill>
                <a:effectLst/>
                <a:latin typeface="Source Code Pro" panose="020B0509030403020204" pitchFamily="49" charset="0"/>
              </a:rPr>
              <a:t>printf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509030403020204" pitchFamily="49" charset="0"/>
              </a:rPr>
              <a:t>"%</a:t>
            </a:r>
            <a:r>
              <a:rPr lang="en-US" altLang="zh-CN" sz="1600" b="0" i="0" dirty="0" err="1">
                <a:solidFill>
                  <a:srgbClr val="718C00"/>
                </a:solidFill>
                <a:effectLst/>
                <a:latin typeface="Source Code Pro" panose="020B0509030403020204" pitchFamily="49" charset="0"/>
              </a:rPr>
              <a:t>lld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, best[n]);</a:t>
            </a:r>
          </a:p>
          <a:p>
            <a:pPr lvl="1"/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41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B7AF43A-9981-4AB6-98A8-D142DF81434C}"/>
              </a:ext>
            </a:extLst>
          </p:cNvPr>
          <p:cNvSpPr/>
          <p:nvPr/>
        </p:nvSpPr>
        <p:spPr>
          <a:xfrm>
            <a:off x="0" y="2793695"/>
            <a:ext cx="3403598" cy="1292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47291-E14A-4C41-ADE2-84F01D888DC0}"/>
              </a:ext>
            </a:extLst>
          </p:cNvPr>
          <p:cNvSpPr txBox="1"/>
          <p:nvPr/>
        </p:nvSpPr>
        <p:spPr>
          <a:xfrm>
            <a:off x="2040899" y="2802924"/>
            <a:ext cx="4711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3A1A4"/>
                </a:solidFill>
                <a:latin typeface="Tw Cen MT" panose="020B0602020104020603" pitchFamily="34" charset="0"/>
              </a:rPr>
              <a:t>谢谢大家</a:t>
            </a:r>
            <a:endParaRPr lang="en-US" sz="60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BF42E-478C-47F4-8769-C5FC79FE1DE1}"/>
              </a:ext>
            </a:extLst>
          </p:cNvPr>
          <p:cNvSpPr/>
          <p:nvPr/>
        </p:nvSpPr>
        <p:spPr>
          <a:xfrm>
            <a:off x="7258898" y="3672705"/>
            <a:ext cx="4933102" cy="12929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D9D43-350F-446C-A1B2-825F4963AFFC}"/>
              </a:ext>
            </a:extLst>
          </p:cNvPr>
          <p:cNvSpPr/>
          <p:nvPr/>
        </p:nvSpPr>
        <p:spPr>
          <a:xfrm>
            <a:off x="6179820" y="2156432"/>
            <a:ext cx="6012180" cy="1292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4361592" y="1501346"/>
            <a:ext cx="3855308" cy="0"/>
          </a:xfrm>
          <a:prstGeom prst="line">
            <a:avLst/>
          </a:prstGeom>
          <a:ln w="15240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6212617" y="3429000"/>
            <a:ext cx="3855308" cy="0"/>
          </a:xfrm>
          <a:prstGeom prst="line">
            <a:avLst/>
          </a:prstGeom>
          <a:ln w="15240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4361592" y="5285946"/>
            <a:ext cx="3855308" cy="0"/>
          </a:xfrm>
          <a:prstGeom prst="line">
            <a:avLst/>
          </a:prstGeom>
          <a:ln w="15240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4431871" y="4715137"/>
            <a:ext cx="0" cy="641517"/>
          </a:xfrm>
          <a:prstGeom prst="line">
            <a:avLst/>
          </a:prstGeom>
          <a:ln w="15240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4431871" y="1501346"/>
            <a:ext cx="0" cy="641517"/>
          </a:xfrm>
          <a:prstGeom prst="line">
            <a:avLst/>
          </a:prstGeom>
          <a:ln w="15240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404</Words>
  <Application>Microsoft Office PowerPoint</Application>
  <PresentationFormat>宽屏</PresentationFormat>
  <Paragraphs>87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Cascadia Mono</vt:lpstr>
      <vt:lpstr>Cascadia Mono SemiBold</vt:lpstr>
      <vt:lpstr>Consolas</vt:lpstr>
      <vt:lpstr>Source Code Pro</vt:lpstr>
      <vt:lpstr>Tw Cen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瞻旭</dc:creator>
  <cp:lastModifiedBy>谢 瞻旭</cp:lastModifiedBy>
  <cp:revision>4</cp:revision>
  <dcterms:created xsi:type="dcterms:W3CDTF">2022-10-14T16:24:29Z</dcterms:created>
  <dcterms:modified xsi:type="dcterms:W3CDTF">2022-10-14T17:57:47Z</dcterms:modified>
</cp:coreProperties>
</file>