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2" y="108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en-US" altLang="zh-CN" sz="4400"/>
              <a:t>C3-D 小水獭和最大值 Ⅰ</a:t>
            </a:r>
            <a:r>
              <a:rPr lang="zh-CN" altLang="en-US" sz="4400"/>
              <a:t>题解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r"/>
            <a:r>
              <a:rPr lang="en-US" altLang="zh-CN" sz="1600"/>
              <a:t>21371345</a:t>
            </a:r>
            <a:r>
              <a:rPr lang="zh-CN" altLang="en-US" sz="1600"/>
              <a:t>刘栗江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题目分析</a:t>
            </a:r>
            <a:r>
              <a:rPr lang="en-US" altLang="zh-CN"/>
              <a:t>(</a:t>
            </a:r>
            <a:r>
              <a:rPr lang="zh-CN" altLang="en-US"/>
              <a:t>这里不考虑多组数据</a:t>
            </a:r>
            <a:r>
              <a:rPr lang="en-US" altLang="zh-CN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首先由于1≤n≤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的暴力枚举显然是不可能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的，可接受的算法时间复杂度至少在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及以下。且读入数组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的元素的时间复杂度为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的每个元素至少访问一次，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因此整体算法时间复杂度不低于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“不相邻子序列元素和”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被选择，则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不可能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被选择。假设数组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已经判断了前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个元素是否被选择，且分类讨论第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个是否被选择：</a:t>
                </a:r>
              </a:p>
              <a:p>
                <a:pPr lvl="1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个被选择：则第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n+1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个不会被选择；</a:t>
                </a:r>
              </a:p>
              <a:p>
                <a:pPr lvl="1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个不被选择：则第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n+1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个可能被选择，也可能不被选择。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确定状态转移方程：令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F[i][j](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=0,1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表示只判断前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个元素且第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个元素分别被选择或不选择时和的最大值。易得以下方程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][0]=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max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16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−1][0]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−1][1]}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][1]=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−1][0]+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初始状态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[0][0]=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[0][1]=0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1" r="3" b="-15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题目坑点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子序列不能为空，那么需要特别判断数组</a:t>
            </a:r>
            <a:r>
              <a:rPr lang="en-US" altLang="zh-CN"/>
              <a:t>a</a:t>
            </a:r>
            <a:r>
              <a:rPr lang="zh-CN" altLang="en-US"/>
              <a:t>的元素是否均为负数，是则输出最大元素的值，否则根据上述算法进行运算。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伪代码描述算法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4555" y="1391920"/>
            <a:ext cx="1069340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  1.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proc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C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DP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[]</a:t>
            </a:r>
            <a:r>
              <a:rPr lang="en-US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 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)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2. 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3. 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true</a:t>
            </a: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4.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for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from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to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n</a:t>
            </a:r>
            <a:endParaRPr lang="en-US" b="0">
              <a:solidFill>
                <a:srgbClr val="000088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5.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&gt;=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then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6. 	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false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7.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endif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8.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9.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10.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-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a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i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11.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endfor</a:t>
            </a:r>
            <a:endParaRPr lang="en-US" b="0">
              <a:solidFill>
                <a:srgbClr val="000088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12.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if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all_negative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then</a:t>
            </a:r>
            <a:endParaRPr lang="en-US" b="0">
              <a:solidFill>
                <a:srgbClr val="000088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13.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 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maxa</a:t>
            </a:r>
            <a:endParaRPr lang="en-US" b="0">
              <a:solidFill>
                <a:srgbClr val="000088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14.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else</a:t>
            </a:r>
            <a:endParaRPr lang="en-US" b="0">
              <a:solidFill>
                <a:srgbClr val="000088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</a:rPr>
              <a:t>15. </a:t>
            </a:r>
            <a:r>
              <a:rPr lang="en-US" b="0">
                <a:solidFill>
                  <a:srgbClr val="000088"/>
                </a:solidFill>
                <a:latin typeface="微软雅黑" panose="020B0503020204020204" charset="-122"/>
                <a:ea typeface="宋体" panose="02010600030101010101" pitchFamily="2" charset="-122"/>
              </a:rPr>
              <a:t>	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max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{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0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],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00B050"/>
                </a:solidFill>
                <a:latin typeface="微软雅黑" panose="020B0503020204020204" charset="-122"/>
                <a:ea typeface="宋体" panose="02010600030101010101" pitchFamily="2" charset="-122"/>
              </a:rPr>
              <a:t>F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[</a:t>
            </a:r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n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][</a:t>
            </a:r>
            <a:r>
              <a:rPr lang="en-US" b="0">
                <a:solidFill>
                  <a:srgbClr val="006666"/>
                </a:solidFill>
                <a:latin typeface="微软雅黑" panose="020B0503020204020204" charset="-122"/>
                <a:ea typeface="宋体" panose="02010600030101010101" pitchFamily="2" charset="-122"/>
              </a:rPr>
              <a:t>1</a:t>
            </a:r>
            <a:r>
              <a:rPr lang="en-US" b="0">
                <a:solidFill>
                  <a:srgbClr val="666600"/>
                </a:solidFill>
                <a:latin typeface="微软雅黑" panose="020B0503020204020204" charset="-122"/>
                <a:ea typeface="宋体" panose="02010600030101010101" pitchFamily="2" charset="-122"/>
              </a:rPr>
              <a:t>]}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16. 	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endif</a:t>
            </a:r>
            <a:endParaRPr lang="en-US" b="0">
              <a:solidFill>
                <a:srgbClr val="00000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  <a:p>
            <a:pPr marL="228600" indent="-228600"/>
            <a:r>
              <a:rPr lang="en-US" b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</a:rPr>
              <a:t>17. </a:t>
            </a:r>
            <a:r>
              <a:rPr lang="en-US" b="0">
                <a:solidFill>
                  <a:srgbClr val="0070C0"/>
                </a:solidFill>
                <a:latin typeface="微软雅黑" panose="020B0503020204020204" charset="-122"/>
                <a:ea typeface="宋体" panose="02010600030101010101" pitchFamily="2" charset="-122"/>
              </a:rPr>
              <a:t>endproc</a:t>
            </a:r>
            <a:endParaRPr lang="en-US" altLang="en-US" b="0">
              <a:solidFill>
                <a:srgbClr val="0070C0"/>
              </a:solidFill>
              <a:latin typeface="微软雅黑" panose="020B0503020204020204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存在一个从</a:t>
                </a:r>
                <a:r>
                  <a:rPr lang="en-US" altLang="zh-CN"/>
                  <a:t>1</a:t>
                </a:r>
                <a:r>
                  <a:rPr lang="zh-CN" altLang="en-US"/>
                  <a:t>到</a:t>
                </a:r>
                <a:r>
                  <a:rPr lang="en-US" altLang="zh-CN"/>
                  <a:t>n</a:t>
                </a:r>
                <a:r>
                  <a:rPr lang="zh-CN" altLang="en-US"/>
                  <a:t>的循环，且循环内不存在循环或递归调用等，</a:t>
                </a:r>
                <a:r>
                  <a:rPr lang="zh-CN" altLang="en-US">
                    <a:sym typeface="+mn-ea"/>
                  </a:rPr>
                  <a:t>循环内时间复杂度为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，故算法时间复杂度为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，事实上由于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只与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−1][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=0,1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，且在读入数组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同时即可运算，故算法空间复杂度可优化到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(1)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41605"/>
            <a:ext cx="10968990" cy="5734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主要部分代码实现</a:t>
            </a:r>
            <a:r>
              <a:rPr lang="en-US" altLang="zh-CN"/>
              <a:t>(qin</a:t>
            </a:r>
            <a:r>
              <a:rPr lang="zh-CN" altLang="en-US"/>
              <a:t>为快速读入类的对象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5645"/>
            <a:ext cx="10968990" cy="61423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while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(t--)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2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unsigned 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qin &gt;&gt;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long lon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g a, max_a;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all_neg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i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 i &lt;= n;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0LL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zh-CN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qin &gt;&gt; 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(i ==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) max_a = 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12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(a &gt;=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0LL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) all_neg = false;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max(dp[i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], 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14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dp[i][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= dp[i - 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 + 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15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(all_neg) cout &lt;&lt; max_a &lt;&lt; endl;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17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1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cout &lt;&lt; max(dp[n][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], dp[n][</a:t>
            </a:r>
            <a:r>
              <a:rPr lang="zh-CN" altLang="en-US" sz="1400">
                <a:solidFill>
                  <a:srgbClr val="FFC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]) &lt;&lt; endl;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18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9b98a14-995c-4cda-a985-22d80accc763"/>
  <p:tag name="COMMONDATA" val="eyJoZGlkIjoiZDY4MTIxZTRkNmUzOGE0NzRjMDYyNmM1MDNlMTk3Y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Cambria Math</vt:lpstr>
      <vt:lpstr>Consolas</vt:lpstr>
      <vt:lpstr>Wingdings</vt:lpstr>
      <vt:lpstr>Office 主题​​</vt:lpstr>
      <vt:lpstr>C3-D 小水獭和最大值 Ⅰ题解</vt:lpstr>
      <vt:lpstr>题目分析(这里不考虑多组数据)</vt:lpstr>
      <vt:lpstr>题目坑点</vt:lpstr>
      <vt:lpstr>伪代码描述算法</vt:lpstr>
      <vt:lpstr>复杂度分析</vt:lpstr>
      <vt:lpstr>主要部分代码实现(qin为快速读入类的对象)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C3-D 小水獭和最大值 Ⅰ题解</dc:title>
  <dc:creator/>
  <cp:lastModifiedBy>周 恩申</cp:lastModifiedBy>
  <cp:revision>174</cp:revision>
  <dcterms:created xsi:type="dcterms:W3CDTF">2019-06-19T02:08:00Z</dcterms:created>
  <dcterms:modified xsi:type="dcterms:W3CDTF">2022-10-15T15:10:58Z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45B8A1CB82DB4C86B5AC14DFC94B56DF</vt:lpwstr>
  </property>
</Properties>
</file>