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F3FA-1196-45C0-B0CE-C940C2DEA492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0C5EE-FC18-448D-9F81-A951E5659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8BCC-FBE0-423A-FDFD-204945B5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8D8E-09F0-36CD-C314-F44C59D0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1A21-7328-E5F3-1E1B-6BE08ACE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6D56-655E-F3F5-C623-0821D0CB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D6F0-0DEA-2664-B1DC-8829B93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8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BDE3-335E-A67D-B1AA-A286DE4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8F497-2B04-A6D8-99CD-79771D49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1245E-35B3-CFE1-5641-2D56228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7B238-00F9-D09C-944A-027632A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ADACE-725E-8DB9-10BD-B3C5B3E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AF0DD-9D34-019A-1953-A10B8C9C8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9829B-43C2-8E77-A9D8-005477B7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424C7-D1E6-F12E-57B2-866466B8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E3D7C-B1FD-96D7-FF6B-DDD584D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91E8-3691-283C-6A64-4C9343E1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6CA6A-E867-9692-47CB-B03DBE27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70C3E-DC1F-3174-1FC6-0F436367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27E37-5DF4-EC8D-BF65-98D5216C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F1777-D561-5392-F439-7F09956E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53CF-228A-10FE-FEAF-80C0B947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77C3-7EEA-4C1A-674A-527268D7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FB95E-8D0B-A568-E7B4-6151CFD2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BDA7B-3909-9A7E-444F-EC2A09AF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0508-D079-B7E1-556B-433CD53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68CCF-115A-0737-72FF-D7ABB54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CB84-038E-D0F1-CDFD-D1670D3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2520-012A-3841-06B5-4CBAE9E4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C851C-131B-8565-3EEC-B744EC1D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E307E-F288-2515-BC8C-8A4FFE99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04078-9F9A-7D6A-003F-5731BF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70ED6-55B9-DEA7-628C-F62EBCB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729F-420B-1832-E609-C8975FC7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730FB-4D91-9083-D889-ADA91158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7F836-A470-CCA2-21C7-0CB099374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05331-7CF0-C5A8-7EE0-EAAFA3FBA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9D63A-DA33-5837-417D-30187E23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B993F-FEA8-4AAB-0F14-3C99334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739B-FBB7-1A08-E338-724E1DC3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A4AAE-2113-6AB7-B090-C016CABC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3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1C47-4E3E-1972-900E-1B3E7217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3A363-7A12-B23C-D7DD-9CC2DD30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B72F7-7281-526F-3A82-B20FF4F4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74B12-9A48-39E6-BEF7-EBD2E64E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2560F-3AA1-0E82-DFB3-5173FF2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F1D419-0479-2D4C-8A98-897A273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053E3-7CA6-9B9F-39E8-8EE3C660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104A-6A5D-4E46-4F2A-49D2752F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64A2-DFE3-A19D-F0B1-6E7E385A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6B96D0-79E5-FE51-0AC2-0230881A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3AD66-BEBD-1C0B-CE18-ED1DE776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0BF66-8B8E-6EBA-78A5-5B77FAA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0C6C-C266-A02A-763C-DC75EB8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BE71-6F40-5091-802E-74C6F5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38664-6604-4F4B-0501-9E6EE3AB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9818D-98DE-F5A6-A1BB-21B622AD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8527B-BB0D-615C-FC11-A994786F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92E9E-65B5-EB1C-7E22-9E2DFE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832FF-8E36-946F-E547-670BDC7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1BE84D-82C4-AF82-5E6E-4FE9A128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3D7D-3C05-2FE8-7414-EA15B4E3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4A02F-7B88-29D0-64D5-F3851F8EE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CE73-F869-4EC9-89C0-958085C46C2B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CF137-FF2A-C576-B4C4-A9FF2CD51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510EE-17C1-79B7-C856-A04BAEA9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5CDD-1CC7-41DE-935E-52A8EC2C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71833-ADF9-A8FC-15A7-36307DAB8905}"/>
              </a:ext>
            </a:extLst>
          </p:cNvPr>
          <p:cNvSpPr txBox="1"/>
          <p:nvPr/>
        </p:nvSpPr>
        <p:spPr>
          <a:xfrm>
            <a:off x="3843516" y="1919423"/>
            <a:ext cx="42623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/>
              <a:t>C3-J</a:t>
            </a:r>
            <a:r>
              <a:rPr lang="zh-CN" altLang="en-US" sz="3600" dirty="0"/>
              <a:t>题</a:t>
            </a:r>
            <a:r>
              <a:rPr lang="en-US" altLang="zh-CN" sz="3600" dirty="0"/>
              <a:t>-XIAO7</a:t>
            </a:r>
            <a:r>
              <a:rPr lang="zh-CN" altLang="en-US" sz="3600" dirty="0"/>
              <a:t>和喵币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9EADF-8AA2-3CBD-0EC4-A72C024673B1}"/>
              </a:ext>
            </a:extLst>
          </p:cNvPr>
          <p:cNvSpPr txBox="1"/>
          <p:nvPr/>
        </p:nvSpPr>
        <p:spPr>
          <a:xfrm>
            <a:off x="6096000" y="3289385"/>
            <a:ext cx="2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张逸君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00AE7-A1C3-FFAE-A579-1BE2FD8182DA}"/>
              </a:ext>
            </a:extLst>
          </p:cNvPr>
          <p:cNvSpPr txBox="1"/>
          <p:nvPr/>
        </p:nvSpPr>
        <p:spPr>
          <a:xfrm>
            <a:off x="7204735" y="3289385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2022-10-18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37F6B4-AF68-7C23-7CD0-3CFE29993E42}"/>
              </a:ext>
            </a:extLst>
          </p:cNvPr>
          <p:cNvSpPr txBox="1"/>
          <p:nvPr/>
        </p:nvSpPr>
        <p:spPr>
          <a:xfrm>
            <a:off x="1181867" y="230960"/>
            <a:ext cx="232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先看看题意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C15BCC-1F15-7B88-53B1-BF801E6B20B2}"/>
              </a:ext>
            </a:extLst>
          </p:cNvPr>
          <p:cNvSpPr txBox="1"/>
          <p:nvPr/>
        </p:nvSpPr>
        <p:spPr>
          <a:xfrm>
            <a:off x="1039186" y="652179"/>
            <a:ext cx="6125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枚硬币，面值分别为</a:t>
            </a:r>
            <a:r>
              <a:rPr lang="en-US" altLang="zh-CN" sz="2800" dirty="0"/>
              <a:t>a[1]~a[n]</a:t>
            </a:r>
            <a:r>
              <a:rPr lang="zh-CN" altLang="en-US" sz="2800" dirty="0"/>
              <a:t>，把这些硬币中的某些丢掉，某些给</a:t>
            </a:r>
            <a:r>
              <a:rPr lang="en-US" altLang="zh-CN" sz="2800" dirty="0"/>
              <a:t>A</a:t>
            </a:r>
            <a:r>
              <a:rPr lang="zh-CN" altLang="en-US" sz="2800" dirty="0"/>
              <a:t>，某些给</a:t>
            </a:r>
            <a:r>
              <a:rPr lang="en-US" altLang="zh-CN" sz="2800" dirty="0"/>
              <a:t>B</a:t>
            </a:r>
            <a:r>
              <a:rPr lang="zh-CN" altLang="en-US" sz="2800" dirty="0"/>
              <a:t>，使得最后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手上的面值相同，问最少要丢掉多少面值？？</a:t>
            </a:r>
            <a:r>
              <a:rPr lang="en-US" altLang="zh-CN" sz="2800" dirty="0"/>
              <a:t>(</a:t>
            </a:r>
            <a:r>
              <a:rPr lang="zh-CN" altLang="en-US" sz="2800" dirty="0"/>
              <a:t>问题一定有解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19BEB1-BDF4-DCC3-CB9D-8D66D61DF5E3}"/>
              </a:ext>
            </a:extLst>
          </p:cNvPr>
          <p:cNvSpPr txBox="1"/>
          <p:nvPr/>
        </p:nvSpPr>
        <p:spPr>
          <a:xfrm>
            <a:off x="7164888" y="1771265"/>
            <a:ext cx="461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枚硬币，是一个明显的阶段，因此先将它写进状态里面，因此会存在最多</a:t>
            </a:r>
            <a:r>
              <a:rPr lang="en-US" altLang="zh-CN" dirty="0"/>
              <a:t>1000</a:t>
            </a:r>
            <a:r>
              <a:rPr lang="zh-CN" altLang="en-US" dirty="0"/>
              <a:t>个阶段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3CF621-2626-476C-A161-0CAA4EB49684}"/>
              </a:ext>
            </a:extLst>
          </p:cNvPr>
          <p:cNvSpPr txBox="1"/>
          <p:nvPr/>
        </p:nvSpPr>
        <p:spPr>
          <a:xfrm>
            <a:off x="7655016" y="652179"/>
            <a:ext cx="355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n&lt;=1000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a[1]+…+a[n]&lt;=4000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8D8F19-0335-E1AD-C904-718B00591A74}"/>
              </a:ext>
            </a:extLst>
          </p:cNvPr>
          <p:cNvSpPr txBox="1"/>
          <p:nvPr/>
        </p:nvSpPr>
        <p:spPr>
          <a:xfrm>
            <a:off x="1039186" y="2912404"/>
            <a:ext cx="5524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???</a:t>
            </a:r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表示只考虑第</a:t>
            </a:r>
            <a:r>
              <a:rPr lang="en-US" altLang="zh-CN" sz="2400" dirty="0"/>
              <a:t>1~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枚硬币，使得两个人差为</a:t>
            </a:r>
            <a:r>
              <a:rPr lang="en-US" altLang="zh-CN" sz="2400" dirty="0"/>
              <a:t>0</a:t>
            </a:r>
            <a:r>
              <a:rPr lang="zh-CN" altLang="en-US" sz="2400" dirty="0"/>
              <a:t>所要丢掉的最小面值</a:t>
            </a:r>
            <a:endParaRPr lang="en-US" altLang="zh-CN" sz="2400" dirty="0"/>
          </a:p>
          <a:p>
            <a:r>
              <a:rPr lang="en-US" altLang="zh-CN" sz="2400" dirty="0"/>
              <a:t>???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7855E-0565-053D-E9FE-DD33ED441450}"/>
              </a:ext>
            </a:extLst>
          </p:cNvPr>
          <p:cNvSpPr txBox="1"/>
          <p:nvPr/>
        </p:nvSpPr>
        <p:spPr>
          <a:xfrm>
            <a:off x="7108521" y="3235569"/>
            <a:ext cx="389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这样肯定是不行的，没法转移，在某个阶段</a:t>
            </a:r>
            <a:r>
              <a:rPr lang="en-US" altLang="zh-CN" dirty="0" err="1"/>
              <a:t>i</a:t>
            </a:r>
            <a:r>
              <a:rPr lang="zh-CN" altLang="en-US" dirty="0"/>
              <a:t>，我们更需要知道此时</a:t>
            </a:r>
            <a:r>
              <a:rPr lang="en-US" altLang="zh-CN" dirty="0"/>
              <a:t>A</a:t>
            </a:r>
            <a:r>
              <a:rPr lang="zh-CN" altLang="en-US" dirty="0"/>
              <a:t>有多少面值，</a:t>
            </a:r>
            <a:r>
              <a:rPr lang="en-US" altLang="zh-CN" dirty="0"/>
              <a:t>B</a:t>
            </a:r>
            <a:r>
              <a:rPr lang="zh-CN" altLang="en-US" dirty="0"/>
              <a:t>有多少面值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760194-9FCF-DBA8-2320-89A90784DA26}"/>
              </a:ext>
            </a:extLst>
          </p:cNvPr>
          <p:cNvSpPr txBox="1"/>
          <p:nvPr/>
        </p:nvSpPr>
        <p:spPr>
          <a:xfrm>
            <a:off x="1039185" y="2912404"/>
            <a:ext cx="5524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d[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][j][k]</a:t>
            </a:r>
            <a:r>
              <a:rPr lang="zh-CN" altLang="en-US" sz="2400" dirty="0"/>
              <a:t>表示只考虑第</a:t>
            </a:r>
            <a:r>
              <a:rPr lang="en-US" altLang="zh-CN" sz="2400" dirty="0"/>
              <a:t>1~i</a:t>
            </a:r>
            <a:r>
              <a:rPr lang="zh-CN" altLang="en-US" sz="2400" dirty="0"/>
              <a:t>枚硬币，使得</a:t>
            </a:r>
            <a:r>
              <a:rPr lang="en-US" altLang="zh-CN" sz="2400" dirty="0"/>
              <a:t>A</a:t>
            </a:r>
            <a:r>
              <a:rPr lang="zh-CN" altLang="en-US" sz="2400" dirty="0"/>
              <a:t>面值为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面值为</a:t>
            </a:r>
            <a:r>
              <a:rPr lang="en-US" altLang="zh-CN" sz="2400" dirty="0"/>
              <a:t>k</a:t>
            </a:r>
            <a:r>
              <a:rPr lang="zh-CN" altLang="en-US" sz="2400" dirty="0"/>
              <a:t>所要丢掉的最小面值？不妨把它改为</a:t>
            </a:r>
            <a:r>
              <a:rPr lang="en-US" altLang="zh-CN" sz="2400" dirty="0">
                <a:solidFill>
                  <a:srgbClr val="FF0000"/>
                </a:solidFill>
              </a:rPr>
              <a:t>d[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][j][k]</a:t>
            </a:r>
            <a:r>
              <a:rPr lang="zh-CN" altLang="en-US" sz="2400" dirty="0"/>
              <a:t>为这个状态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k)</a:t>
            </a:r>
            <a:r>
              <a:rPr lang="zh-CN" altLang="en-US" sz="2400" dirty="0"/>
              <a:t>是否存在，因为知道</a:t>
            </a:r>
            <a:r>
              <a:rPr lang="en-US" altLang="zh-CN" sz="2400" dirty="0"/>
              <a:t>j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，可以立刻根据前缀和算出扔掉的硬币。</a:t>
            </a:r>
            <a:endParaRPr lang="en-US" altLang="zh-CN" sz="2400" dirty="0"/>
          </a:p>
          <a:p>
            <a:r>
              <a:rPr lang="zh-CN" altLang="en-US" sz="2400" dirty="0"/>
              <a:t>查看</a:t>
            </a:r>
            <a:r>
              <a:rPr lang="en-US" altLang="zh-CN" sz="2400" dirty="0"/>
              <a:t>d[n][0][0]</a:t>
            </a:r>
            <a:r>
              <a:rPr lang="zh-CN" altLang="en-US" sz="2400" dirty="0"/>
              <a:t>、</a:t>
            </a:r>
            <a:r>
              <a:rPr lang="en-US" altLang="zh-CN" sz="2400" dirty="0"/>
              <a:t>d[n][1][1]</a:t>
            </a:r>
            <a:r>
              <a:rPr lang="zh-CN" altLang="en-US" sz="2400" dirty="0"/>
              <a:t>、</a:t>
            </a:r>
            <a:r>
              <a:rPr lang="en-US" altLang="zh-CN" sz="2400" dirty="0"/>
              <a:t>…d[n][maxs-1][maxs-1]</a:t>
            </a:r>
            <a:r>
              <a:rPr lang="zh-CN" altLang="en-US" sz="2400" dirty="0"/>
              <a:t>哪个为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0253FA-C323-505F-4AE7-BD8E74290BA8}"/>
              </a:ext>
            </a:extLst>
          </p:cNvPr>
          <p:cNvSpPr txBox="1"/>
          <p:nvPr/>
        </p:nvSpPr>
        <p:spPr>
          <a:xfrm>
            <a:off x="7655016" y="3676221"/>
            <a:ext cx="2835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可以转移，但是状态数太多了！</a:t>
            </a:r>
            <a:r>
              <a:rPr lang="en-US" altLang="zh-CN" sz="2800" dirty="0"/>
              <a:t>1000*4000*4000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00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6796B6-3764-82F2-4B3F-9CD5EC79D60C}"/>
              </a:ext>
            </a:extLst>
          </p:cNvPr>
          <p:cNvSpPr txBox="1"/>
          <p:nvPr/>
        </p:nvSpPr>
        <p:spPr>
          <a:xfrm>
            <a:off x="1079718" y="723904"/>
            <a:ext cx="4117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有个模糊的概念就是，当考虑</a:t>
            </a:r>
            <a:r>
              <a:rPr lang="en-US" altLang="zh-CN" sz="2400" dirty="0"/>
              <a:t>1~i</a:t>
            </a:r>
            <a:r>
              <a:rPr lang="zh-CN" altLang="en-US" sz="2400" dirty="0"/>
              <a:t>硬币，</a:t>
            </a:r>
            <a:r>
              <a:rPr lang="en-US" altLang="zh-CN" sz="2400" dirty="0"/>
              <a:t>A</a:t>
            </a:r>
            <a:r>
              <a:rPr lang="zh-CN" altLang="en-US" sz="2400" dirty="0"/>
              <a:t>手里有</a:t>
            </a:r>
            <a:r>
              <a:rPr lang="en-US" altLang="zh-CN" sz="2400" dirty="0"/>
              <a:t>j</a:t>
            </a:r>
            <a:r>
              <a:rPr lang="zh-CN" altLang="en-US" sz="2400" dirty="0"/>
              <a:t>面值，</a:t>
            </a:r>
            <a:r>
              <a:rPr lang="en-US" altLang="zh-CN" sz="2400" dirty="0"/>
              <a:t>B</a:t>
            </a:r>
            <a:r>
              <a:rPr lang="zh-CN" altLang="en-US" sz="2400" dirty="0"/>
              <a:t>手里有</a:t>
            </a:r>
            <a:r>
              <a:rPr lang="en-US" altLang="zh-CN" sz="2400" dirty="0"/>
              <a:t>k</a:t>
            </a:r>
            <a:r>
              <a:rPr lang="zh-CN" altLang="en-US" sz="2400" dirty="0"/>
              <a:t>面值，是状态。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95326-1524-AA30-E7CD-C96A9B543B88}"/>
              </a:ext>
            </a:extLst>
          </p:cNvPr>
          <p:cNvSpPr txBox="1"/>
          <p:nvPr/>
        </p:nvSpPr>
        <p:spPr>
          <a:xfrm>
            <a:off x="5854672" y="623043"/>
            <a:ext cx="5257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有差别吗？</a:t>
            </a:r>
            <a:r>
              <a:rPr lang="en-US" altLang="zh-CN" sz="2400" dirty="0"/>
              <a:t>----</a:t>
            </a:r>
            <a:r>
              <a:rPr lang="zh-CN" altLang="en-US" sz="2400" dirty="0"/>
              <a:t>本题目考虑的是两个人的面值差，在状态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/>
              <a:t>k)</a:t>
            </a:r>
            <a:r>
              <a:rPr lang="zh-CN" altLang="en-US" sz="2400" dirty="0"/>
              <a:t>下，总是有大的那个比小的那个大</a:t>
            </a:r>
            <a:r>
              <a:rPr lang="en-US" altLang="zh-CN" sz="2400" dirty="0"/>
              <a:t>max(j-k, k-j)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E3DE1C-990F-5991-FD20-0141294637DD}"/>
              </a:ext>
            </a:extLst>
          </p:cNvPr>
          <p:cNvSpPr txBox="1"/>
          <p:nvPr/>
        </p:nvSpPr>
        <p:spPr>
          <a:xfrm>
            <a:off x="907674" y="2206568"/>
            <a:ext cx="502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d[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</a:t>
            </a:r>
            <a:r>
              <a:rPr lang="zh-CN" altLang="en-US" sz="2400" dirty="0"/>
              <a:t>表示只考虑</a:t>
            </a:r>
            <a:r>
              <a:rPr lang="en-US" altLang="zh-CN" sz="2400" dirty="0"/>
              <a:t>1~i</a:t>
            </a:r>
            <a:r>
              <a:rPr lang="zh-CN" altLang="en-US" sz="2400" dirty="0"/>
              <a:t>枚硬币，使得大的那个人比小的那个人多</a:t>
            </a:r>
            <a:r>
              <a:rPr lang="en-US" altLang="zh-CN" sz="2400" dirty="0"/>
              <a:t>j</a:t>
            </a:r>
            <a:r>
              <a:rPr lang="zh-CN" altLang="en-US" sz="2400" dirty="0"/>
              <a:t>面值，所要丢掉的面值的最小值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C38B79-468C-C1AC-22CB-F40D23D49DE1}"/>
              </a:ext>
            </a:extLst>
          </p:cNvPr>
          <p:cNvSpPr txBox="1"/>
          <p:nvPr/>
        </p:nvSpPr>
        <p:spPr>
          <a:xfrm>
            <a:off x="1023349" y="3689232"/>
            <a:ext cx="3673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现在有合法的状态</a:t>
            </a:r>
            <a:r>
              <a:rPr lang="en-US" altLang="zh-CN" sz="2000" dirty="0"/>
              <a:t>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了</a:t>
            </a:r>
            <a:r>
              <a:rPr lang="en-US" altLang="zh-CN" sz="2000" dirty="0"/>
              <a:t>(</a:t>
            </a:r>
            <a:r>
              <a:rPr lang="zh-CN" altLang="en-US" sz="2000" dirty="0"/>
              <a:t>不合法的</a:t>
            </a:r>
            <a:r>
              <a:rPr lang="en-US" altLang="zh-CN" sz="2000" dirty="0"/>
              <a:t>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置</a:t>
            </a:r>
            <a:r>
              <a:rPr lang="en-US" altLang="zh-CN" sz="2000" dirty="0"/>
              <a:t>INF)</a:t>
            </a:r>
            <a:r>
              <a:rPr lang="zh-CN" altLang="en-US" sz="2000" dirty="0"/>
              <a:t>，去更新其它状态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刷表</a:t>
            </a:r>
            <a:r>
              <a:rPr lang="en-US" altLang="zh-CN" sz="2000" dirty="0"/>
              <a:t>)</a:t>
            </a:r>
            <a:r>
              <a:rPr lang="zh-CN" altLang="en-US" sz="2000" dirty="0"/>
              <a:t>，考虑第</a:t>
            </a:r>
            <a:r>
              <a:rPr lang="en-US" altLang="zh-CN" sz="2000" dirty="0"/>
              <a:t>i+1</a:t>
            </a:r>
            <a:r>
              <a:rPr lang="zh-CN" altLang="en-US" sz="2000" dirty="0"/>
              <a:t>枚硬币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做决策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323E6E-BF0B-B612-BEB5-05AE8DF343B6}"/>
              </a:ext>
            </a:extLst>
          </p:cNvPr>
          <p:cNvSpPr txBox="1"/>
          <p:nvPr/>
        </p:nvSpPr>
        <p:spPr>
          <a:xfrm>
            <a:off x="5378079" y="2855567"/>
            <a:ext cx="555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不选：用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][j]+a[i+1]   </a:t>
            </a:r>
            <a:r>
              <a:rPr lang="zh-CN" altLang="en-US" sz="2400" dirty="0"/>
              <a:t>更新  </a:t>
            </a:r>
            <a:r>
              <a:rPr lang="en-US" altLang="zh-CN" sz="2400" dirty="0"/>
              <a:t>d[i+1][j]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56AEB5-7885-602A-7C95-D9DA65B951AD}"/>
              </a:ext>
            </a:extLst>
          </p:cNvPr>
          <p:cNvSpPr txBox="1"/>
          <p:nvPr/>
        </p:nvSpPr>
        <p:spPr>
          <a:xfrm>
            <a:off x="5378079" y="3603459"/>
            <a:ext cx="63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选，那么这枚硬币既可以给大的也可以给小的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188448-35A7-1BD6-F4F6-F0E910DB799E}"/>
              </a:ext>
            </a:extLst>
          </p:cNvPr>
          <p:cNvSpPr txBox="1"/>
          <p:nvPr/>
        </p:nvSpPr>
        <p:spPr>
          <a:xfrm>
            <a:off x="5378079" y="4261686"/>
            <a:ext cx="705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给大的，拉大差距，用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</a:t>
            </a:r>
            <a:r>
              <a:rPr lang="zh-CN" altLang="en-US" sz="2400" dirty="0"/>
              <a:t>更新 </a:t>
            </a:r>
            <a:r>
              <a:rPr lang="en-US" altLang="zh-CN" sz="2400" dirty="0"/>
              <a:t>d[i+1][</a:t>
            </a:r>
            <a:r>
              <a:rPr lang="en-US" altLang="zh-CN" sz="2400" dirty="0" err="1"/>
              <a:t>j+a</a:t>
            </a:r>
            <a:r>
              <a:rPr lang="en-US" altLang="zh-CN" sz="2400" dirty="0"/>
              <a:t>[i+1]]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0F6D90-8B74-0C03-B7DF-35AE133545C2}"/>
              </a:ext>
            </a:extLst>
          </p:cNvPr>
          <p:cNvSpPr txBox="1"/>
          <p:nvPr/>
        </p:nvSpPr>
        <p:spPr>
          <a:xfrm>
            <a:off x="5378079" y="4817653"/>
            <a:ext cx="5951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给小的，缩小差距，甚至可能反超</a:t>
            </a:r>
            <a:r>
              <a:rPr lang="en-US" altLang="zh-CN" sz="2000" dirty="0"/>
              <a:t>: </a:t>
            </a:r>
          </a:p>
          <a:p>
            <a:r>
              <a:rPr lang="zh-CN" altLang="en-US" sz="2000" dirty="0"/>
              <a:t>用</a:t>
            </a:r>
            <a:r>
              <a:rPr lang="en-US" altLang="zh-CN" sz="2000" dirty="0"/>
              <a:t> 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</a:t>
            </a:r>
            <a:r>
              <a:rPr lang="zh-CN" altLang="en-US" sz="2000" dirty="0"/>
              <a:t>更新 </a:t>
            </a:r>
            <a:r>
              <a:rPr lang="en-US" altLang="zh-CN" sz="2000" dirty="0"/>
              <a:t>d[i+1][abs(j-a[i+1])]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01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8F349C-86F5-D8C5-C08D-220A6B2C6E84}"/>
              </a:ext>
            </a:extLst>
          </p:cNvPr>
          <p:cNvSpPr txBox="1"/>
          <p:nvPr/>
        </p:nvSpPr>
        <p:spPr>
          <a:xfrm>
            <a:off x="942605" y="1007796"/>
            <a:ext cx="4657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最后的答案就是输出</a:t>
            </a:r>
            <a:r>
              <a:rPr lang="en-US" altLang="zh-CN" sz="2400" dirty="0"/>
              <a:t>d[n][0]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8CA299-57FF-E22C-1E0C-5A85CB69DD7B}"/>
              </a:ext>
            </a:extLst>
          </p:cNvPr>
          <p:cNvSpPr txBox="1"/>
          <p:nvPr/>
        </p:nvSpPr>
        <p:spPr>
          <a:xfrm>
            <a:off x="5770552" y="269133"/>
            <a:ext cx="4926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程序实现，先将</a:t>
            </a:r>
            <a:r>
              <a:rPr lang="en-US" altLang="zh-CN" sz="2400" dirty="0"/>
              <a:t>d</a:t>
            </a:r>
            <a:r>
              <a:rPr lang="zh-CN" altLang="en-US" sz="2400" dirty="0"/>
              <a:t>数组全部置为</a:t>
            </a:r>
            <a:r>
              <a:rPr lang="en-US" altLang="zh-CN" sz="2400" dirty="0"/>
              <a:t>INF(0x3f3f3f3f)</a:t>
            </a:r>
            <a:r>
              <a:rPr lang="zh-CN" altLang="en-US" sz="2400" dirty="0"/>
              <a:t>，表明所有的状态都“不合法”，初始时只有</a:t>
            </a:r>
            <a:r>
              <a:rPr lang="en-US" altLang="zh-CN" sz="2400" dirty="0"/>
              <a:t>d[0][0]=0</a:t>
            </a:r>
            <a:r>
              <a:rPr lang="zh-CN" altLang="en-US" sz="2400" dirty="0"/>
              <a:t>，不考虑所有硬币，自然两个人的差距为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D0390D-BA45-AF7F-CAEC-28818CF4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5" y="2569814"/>
            <a:ext cx="10420521" cy="28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794BC1-3B0D-6F6C-2A6F-834196D81B85}"/>
              </a:ext>
            </a:extLst>
          </p:cNvPr>
          <p:cNvSpPr txBox="1"/>
          <p:nvPr/>
        </p:nvSpPr>
        <p:spPr>
          <a:xfrm>
            <a:off x="2473176" y="797801"/>
            <a:ext cx="646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打印方案？现在我们都已经得到了所有合法的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，顺着</a:t>
            </a:r>
            <a:r>
              <a:rPr lang="en-US" altLang="zh-CN" sz="2400" dirty="0"/>
              <a:t>d[n][0]</a:t>
            </a:r>
            <a:r>
              <a:rPr lang="zh-CN" altLang="en-US" sz="2400" dirty="0"/>
              <a:t>往回走，看</a:t>
            </a:r>
            <a:r>
              <a:rPr lang="en-US" altLang="zh-CN" sz="2400" dirty="0"/>
              <a:t>”</a:t>
            </a:r>
            <a:r>
              <a:rPr lang="zh-CN" altLang="en-US" sz="2400" dirty="0"/>
              <a:t>恰好取等的地方</a:t>
            </a:r>
            <a:r>
              <a:rPr lang="en-US" altLang="zh-CN" sz="2400" dirty="0"/>
              <a:t>”</a:t>
            </a:r>
            <a:r>
              <a:rPr lang="zh-CN" altLang="en-US" sz="2400" dirty="0"/>
              <a:t>，说明是从那里走到这里的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39C849-1A07-2A1D-BCB0-6643DF9B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71" y="2374569"/>
            <a:ext cx="10866427" cy="23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5255B7-A0DC-9151-2386-9CBDA0D88DC7}"/>
              </a:ext>
            </a:extLst>
          </p:cNvPr>
          <p:cNvSpPr txBox="1"/>
          <p:nvPr/>
        </p:nvSpPr>
        <p:spPr>
          <a:xfrm>
            <a:off x="1799098" y="234912"/>
            <a:ext cx="361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一些优化？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C27592-25BE-4E92-0FDD-982B2163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4" y="819687"/>
            <a:ext cx="10420521" cy="2895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A4856F-03AC-FB88-BA9E-10D4296BFBAB}"/>
              </a:ext>
            </a:extLst>
          </p:cNvPr>
          <p:cNvSpPr txBox="1"/>
          <p:nvPr/>
        </p:nvSpPr>
        <p:spPr>
          <a:xfrm>
            <a:off x="1348035" y="3646939"/>
            <a:ext cx="4629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、对于</a:t>
            </a:r>
            <a:r>
              <a:rPr lang="en-US" altLang="zh-CN" sz="2000" dirty="0"/>
              <a:t>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，哪些状态一定是不合法的</a:t>
            </a:r>
            <a:r>
              <a:rPr lang="en-US" altLang="zh-CN" sz="2000" dirty="0"/>
              <a:t>---</a:t>
            </a:r>
            <a:r>
              <a:rPr lang="zh-CN" altLang="en-US" sz="2000" dirty="0"/>
              <a:t>当</a:t>
            </a:r>
            <a:r>
              <a:rPr lang="en-US" altLang="zh-CN" sz="2000" dirty="0"/>
              <a:t>j</a:t>
            </a:r>
            <a:r>
              <a:rPr lang="zh-CN" altLang="en-US" sz="2000" dirty="0"/>
              <a:t>大于了前缀和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的时候，所以只需要考虑</a:t>
            </a:r>
            <a:r>
              <a:rPr lang="en-US" altLang="zh-CN" sz="2000" dirty="0"/>
              <a:t>0&lt;=j&lt;=S[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A517F8-1D9B-DA43-081F-36131E88C889}"/>
              </a:ext>
            </a:extLst>
          </p:cNvPr>
          <p:cNvSpPr txBox="1"/>
          <p:nvPr/>
        </p:nvSpPr>
        <p:spPr>
          <a:xfrm>
            <a:off x="1348035" y="4737697"/>
            <a:ext cx="5510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、对于哪些合法的状态，它一定是没有用的？试想我们一直给一个人钱，使得他的面值到了</a:t>
            </a:r>
            <a:r>
              <a:rPr lang="en-US" altLang="zh-CN" sz="2000" dirty="0"/>
              <a:t>2001</a:t>
            </a:r>
            <a:r>
              <a:rPr lang="zh-CN" altLang="en-US" sz="2000" dirty="0"/>
              <a:t>块，那剩下的钱就算一直给另一个人，也没法让他们面值相等（一共才</a:t>
            </a:r>
            <a:r>
              <a:rPr lang="en-US" altLang="zh-CN" sz="2000" dirty="0"/>
              <a:t>4000</a:t>
            </a:r>
            <a:r>
              <a:rPr lang="zh-CN" altLang="en-US" sz="2000" dirty="0"/>
              <a:t>块钱），换句话说，这个</a:t>
            </a:r>
            <a:r>
              <a:rPr lang="en-US" altLang="zh-CN" sz="2000" dirty="0"/>
              <a:t>j</a:t>
            </a:r>
            <a:r>
              <a:rPr lang="zh-CN" altLang="en-US" sz="2000" dirty="0"/>
              <a:t>应该满足</a:t>
            </a:r>
            <a:endParaRPr lang="en-US" altLang="zh-CN" sz="2000" dirty="0"/>
          </a:p>
          <a:p>
            <a:r>
              <a:rPr lang="en-US" altLang="zh-CN" sz="2000" dirty="0"/>
              <a:t>j&lt;=a[i+1]+…+a[n]=S[n]-S[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CAA0C-F32F-D848-DA58-DAD88B3A4D78}"/>
              </a:ext>
            </a:extLst>
          </p:cNvPr>
          <p:cNvSpPr txBox="1"/>
          <p:nvPr/>
        </p:nvSpPr>
        <p:spPr>
          <a:xfrm>
            <a:off x="7339766" y="4055941"/>
            <a:ext cx="3442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总的来说，</a:t>
            </a:r>
            <a:r>
              <a:rPr lang="en-US" altLang="zh-CN" sz="2400" dirty="0"/>
              <a:t>j&lt;=min(S[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S[n]-S[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r>
              <a:rPr lang="zh-CN" altLang="en-US" sz="2400" dirty="0"/>
              <a:t>，在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比较小和比较大的时候不用遍历那么多的</a:t>
            </a:r>
            <a:r>
              <a:rPr lang="en-US" altLang="zh-CN" sz="2400" dirty="0"/>
              <a:t>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5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7B778-184C-AB66-0A6A-092135445FD5}"/>
              </a:ext>
            </a:extLst>
          </p:cNvPr>
          <p:cNvSpPr txBox="1"/>
          <p:nvPr/>
        </p:nvSpPr>
        <p:spPr>
          <a:xfrm>
            <a:off x="1294889" y="607554"/>
            <a:ext cx="5357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? </a:t>
            </a:r>
            <a:r>
              <a:rPr lang="zh-CN" altLang="en-US" sz="2800" dirty="0"/>
              <a:t>绝对值？</a:t>
            </a:r>
            <a:r>
              <a:rPr lang="en-US" altLang="zh-CN" sz="2800" dirty="0"/>
              <a:t>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</a:t>
            </a:r>
            <a:r>
              <a:rPr lang="zh-CN" altLang="en-US" sz="2800" dirty="0"/>
              <a:t>的时候把</a:t>
            </a:r>
            <a:r>
              <a:rPr lang="en-US" altLang="zh-CN" sz="2800" dirty="0"/>
              <a:t>a[i+1]</a:t>
            </a:r>
            <a:r>
              <a:rPr lang="zh-CN" altLang="en-US" sz="2800" dirty="0"/>
              <a:t>给小的那个，他超过了大的那个，这造成了我们倒着找的时候的一点麻烦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7456348" y="1099996"/>
            <a:ext cx="305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能否大的永远比小的大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7FBEC-DC66-D929-883F-5B79812F724B}"/>
              </a:ext>
            </a:extLst>
          </p:cNvPr>
          <p:cNvSpPr txBox="1"/>
          <p:nvPr/>
        </p:nvSpPr>
        <p:spPr>
          <a:xfrm>
            <a:off x="2012906" y="3095737"/>
            <a:ext cx="6278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事先给</a:t>
            </a:r>
            <a:r>
              <a:rPr lang="en-US" altLang="zh-CN" sz="2400" dirty="0"/>
              <a:t>A 4001</a:t>
            </a:r>
            <a:r>
              <a:rPr lang="zh-CN" altLang="en-US" sz="2400" dirty="0"/>
              <a:t>面值，这样，不管怎么给，总是</a:t>
            </a:r>
            <a:r>
              <a:rPr lang="en-US" altLang="zh-CN" sz="2400" dirty="0"/>
              <a:t>A</a:t>
            </a:r>
            <a:r>
              <a:rPr lang="zh-CN" altLang="en-US" sz="2400" dirty="0"/>
              <a:t>比</a:t>
            </a:r>
            <a:r>
              <a:rPr lang="en-US" altLang="zh-CN" sz="2400" dirty="0"/>
              <a:t>B</a:t>
            </a:r>
            <a:r>
              <a:rPr lang="zh-CN" altLang="en-US" sz="2400" dirty="0"/>
              <a:t>大，换句话说，合法的状态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，给小的（这里就是</a:t>
            </a:r>
            <a:r>
              <a:rPr lang="en-US" altLang="zh-CN" sz="2400" dirty="0"/>
              <a:t>B</a:t>
            </a:r>
            <a:r>
              <a:rPr lang="zh-CN" altLang="en-US" sz="2400" dirty="0"/>
              <a:t>），得到状态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][j-a[i+1]]</a:t>
            </a:r>
            <a:r>
              <a:rPr lang="zh-CN" altLang="en-US" sz="2400" dirty="0"/>
              <a:t>，没有绝对值</a:t>
            </a:r>
            <a:endParaRPr lang="en-US" altLang="zh-CN" sz="2400" dirty="0"/>
          </a:p>
          <a:p>
            <a:r>
              <a:rPr lang="en-US" altLang="zh-CN" sz="2400" dirty="0"/>
              <a:t>----------------------</a:t>
            </a:r>
          </a:p>
          <a:p>
            <a:r>
              <a:rPr lang="zh-CN" altLang="en-US" sz="2400" dirty="0"/>
              <a:t>此时合法状态初始为</a:t>
            </a:r>
            <a:r>
              <a:rPr lang="en-US" altLang="zh-CN" sz="2400" dirty="0"/>
              <a:t>d[0][4001]=0</a:t>
            </a:r>
            <a:r>
              <a:rPr lang="zh-CN" altLang="en-US" sz="2400" dirty="0"/>
              <a:t>，最终答案是</a:t>
            </a:r>
            <a:r>
              <a:rPr lang="en-US" altLang="zh-CN" sz="2400" dirty="0"/>
              <a:t>d[n][4001]</a:t>
            </a:r>
          </a:p>
        </p:txBody>
      </p:sp>
    </p:spTree>
    <p:extLst>
      <p:ext uri="{BB962C8B-B14F-4D97-AF65-F5344CB8AC3E}">
        <p14:creationId xmlns:p14="http://schemas.microsoft.com/office/powerpoint/2010/main" val="26704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4F81E9-6423-8619-B9E0-542B664CFF20}"/>
              </a:ext>
            </a:extLst>
          </p:cNvPr>
          <p:cNvSpPr txBox="1"/>
          <p:nvPr/>
        </p:nvSpPr>
        <p:spPr>
          <a:xfrm>
            <a:off x="4365391" y="2505670"/>
            <a:ext cx="346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15113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942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逸君</dc:creator>
  <cp:lastModifiedBy>张 逸君</cp:lastModifiedBy>
  <cp:revision>8</cp:revision>
  <dcterms:created xsi:type="dcterms:W3CDTF">2022-10-15T07:01:50Z</dcterms:created>
  <dcterms:modified xsi:type="dcterms:W3CDTF">2022-10-15T11:18:28Z</dcterms:modified>
</cp:coreProperties>
</file>