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6" r:id="rId4"/>
    <p:sldId id="265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F3FA-1196-45C0-B0CE-C940C2DEA49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0C5EE-FC18-448D-9F81-A951E5659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6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8BCC-FBE0-423A-FDFD-204945B5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8D8E-09F0-36CD-C314-F44C59D0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1A21-7328-E5F3-1E1B-6BE08ACE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6D56-655E-F3F5-C623-0821D0CB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D6F0-0DEA-2664-B1DC-8829B931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8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BDE3-335E-A67D-B1AA-A286DE4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8F497-2B04-A6D8-99CD-79771D49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1245E-35B3-CFE1-5641-2D562286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7B238-00F9-D09C-944A-027632A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ADACE-725E-8DB9-10BD-B3C5B3E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AF0DD-9D34-019A-1953-A10B8C9C8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9829B-43C2-8E77-A9D8-005477B7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424C7-D1E6-F12E-57B2-866466B8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E3D7C-B1FD-96D7-FF6B-DDD584D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A91E8-3691-283C-6A64-4C9343E1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6CA6A-E867-9692-47CB-B03DBE27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70C3E-DC1F-3174-1FC6-0F436367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27E37-5DF4-EC8D-BF65-98D5216C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F1777-D561-5392-F439-7F09956E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E53CF-228A-10FE-FEAF-80C0B947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77C3-7EEA-4C1A-674A-527268D7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FB95E-8D0B-A568-E7B4-6151CFD2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BDA7B-3909-9A7E-444F-EC2A09AF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0508-D079-B7E1-556B-433CD53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68CCF-115A-0737-72FF-D7ABB54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CB84-038E-D0F1-CDFD-D1670D3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2520-012A-3841-06B5-4CBAE9E4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C851C-131B-8565-3EEC-B744EC1D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E307E-F288-2515-BC8C-8A4FFE99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04078-9F9A-7D6A-003F-5731BF6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70ED6-55B9-DEA7-628C-F62EBCB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E729F-420B-1832-E609-C8975FC7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730FB-4D91-9083-D889-ADA91158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7F836-A470-CCA2-21C7-0CB099374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05331-7CF0-C5A8-7EE0-EAAFA3FBA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9D63A-DA33-5837-417D-30187E23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B993F-FEA8-4AAB-0F14-3C99334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7739B-FBB7-1A08-E338-724E1DC3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1A4AAE-2113-6AB7-B090-C016CABC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3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1C47-4E3E-1972-900E-1B3E7217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3A363-7A12-B23C-D7DD-9CC2DD30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B72F7-7281-526F-3A82-B20FF4F4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74B12-9A48-39E6-BEF7-EBD2E64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2560F-3AA1-0E82-DFB3-5173FF2F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F1D419-0479-2D4C-8A98-897A273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053E3-7CA6-9B9F-39E8-8EE3C660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104A-6A5D-4E46-4F2A-49D2752F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364A2-DFE3-A19D-F0B1-6E7E385A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B96D0-79E5-FE51-0AC2-0230881A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3AD66-BEBD-1C0B-CE18-ED1DE776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0BF66-8B8E-6EBA-78A5-5B77FAA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80C6C-C266-A02A-763C-DC75EB8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BE71-6F40-5091-802E-74C6F5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38664-6604-4F4B-0501-9E6EE3AB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9818D-98DE-F5A6-A1BB-21B622AD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8527B-BB0D-615C-FC11-A994786F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92E9E-65B5-EB1C-7E22-9E2DFE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832FF-8E36-946F-E547-670BDC7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1BE84D-82C4-AF82-5E6E-4FE9A128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3D7D-3C05-2FE8-7414-EA15B4E3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4A02F-7B88-29D0-64D5-F3851F8EE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CE73-F869-4EC9-89C0-958085C46C2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CF137-FF2A-C576-B4C4-A9FF2CD51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510EE-17C1-79B7-C856-A04BAEA91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843516" y="1919423"/>
            <a:ext cx="487954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C4-I</a:t>
            </a:r>
            <a:r>
              <a:rPr lang="zh-CN" altLang="en-US" sz="3600" dirty="0"/>
              <a:t>题</a:t>
            </a:r>
            <a:r>
              <a:rPr lang="en-US" altLang="zh-CN" sz="3600" dirty="0"/>
              <a:t>-</a:t>
            </a:r>
            <a:r>
              <a:rPr lang="zh-CN" altLang="en-US" sz="3600" dirty="0"/>
              <a:t>莫卡的蛇蛇序列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2022-11-19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EA99D5-CD28-62FF-CCE9-EDDBD3281BE3}"/>
              </a:ext>
            </a:extLst>
          </p:cNvPr>
          <p:cNvSpPr txBox="1"/>
          <p:nvPr/>
        </p:nvSpPr>
        <p:spPr>
          <a:xfrm>
            <a:off x="1620146" y="675060"/>
            <a:ext cx="366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题意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0DCED8-BEAF-5D01-B997-51BF3CE93E6C}"/>
              </a:ext>
            </a:extLst>
          </p:cNvPr>
          <p:cNvSpPr txBox="1"/>
          <p:nvPr/>
        </p:nvSpPr>
        <p:spPr>
          <a:xfrm>
            <a:off x="6615593" y="1730610"/>
            <a:ext cx="451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1e5</a:t>
            </a:r>
            <a:r>
              <a:rPr lang="zh-CN" altLang="en-US" sz="2800" dirty="0">
                <a:solidFill>
                  <a:srgbClr val="FF0000"/>
                </a:solidFill>
              </a:rPr>
              <a:t>级别，</a:t>
            </a:r>
            <a:r>
              <a:rPr lang="en-US" altLang="zh-CN" sz="2800" dirty="0">
                <a:solidFill>
                  <a:srgbClr val="FF0000"/>
                </a:solidFill>
              </a:rPr>
              <a:t>A[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zh-CN" altLang="en-US" sz="2800" dirty="0">
                <a:solidFill>
                  <a:srgbClr val="FF0000"/>
                </a:solidFill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1e9</a:t>
            </a:r>
            <a:r>
              <a:rPr lang="zh-CN" altLang="en-US" sz="2800" dirty="0">
                <a:solidFill>
                  <a:srgbClr val="FF0000"/>
                </a:solidFill>
              </a:rPr>
              <a:t>级别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2A302-EC8A-8D4E-B1B2-4D00197ED7CA}"/>
              </a:ext>
            </a:extLst>
          </p:cNvPr>
          <p:cNvSpPr txBox="1"/>
          <p:nvPr/>
        </p:nvSpPr>
        <p:spPr>
          <a:xfrm>
            <a:off x="889854" y="2522272"/>
            <a:ext cx="5725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有一个序列</a:t>
            </a:r>
            <a:r>
              <a:rPr lang="en-US" altLang="zh-CN" sz="2400" dirty="0"/>
              <a:t>A[1]~A[n]</a:t>
            </a:r>
            <a:r>
              <a:rPr lang="zh-CN" altLang="en-US" sz="2400" dirty="0"/>
              <a:t>，可以调整某个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，调整的代价是变化的绝对值，使得序列最终变成如下序列：</a:t>
            </a:r>
            <a:endParaRPr lang="en-US" altLang="zh-CN" sz="2400" dirty="0"/>
          </a:p>
          <a:p>
            <a:r>
              <a:rPr lang="zh-CN" altLang="en-US" sz="2400" dirty="0"/>
              <a:t>对每个偶数位置，它比旁边的数大，对每个奇数位置，它比旁边的数小</a:t>
            </a:r>
          </a:p>
        </p:txBody>
      </p:sp>
    </p:spTree>
    <p:extLst>
      <p:ext uri="{BB962C8B-B14F-4D97-AF65-F5344CB8AC3E}">
        <p14:creationId xmlns:p14="http://schemas.microsoft.com/office/powerpoint/2010/main" val="42019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D14919-E809-9590-D3E6-F245E6EBD40F}"/>
              </a:ext>
            </a:extLst>
          </p:cNvPr>
          <p:cNvSpPr txBox="1"/>
          <p:nvPr/>
        </p:nvSpPr>
        <p:spPr>
          <a:xfrm>
            <a:off x="1031000" y="357893"/>
            <a:ext cx="6480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对每个偶数位置，它比旁边的数大，对每个奇数位置，它比旁边的数小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743CB-5E96-75DD-95AA-C6B4B2A4CE31}"/>
              </a:ext>
            </a:extLst>
          </p:cNvPr>
          <p:cNvSpPr txBox="1"/>
          <p:nvPr/>
        </p:nvSpPr>
        <p:spPr>
          <a:xfrm>
            <a:off x="828482" y="1372575"/>
            <a:ext cx="10003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对于原来的序列</a:t>
            </a:r>
            <a:r>
              <a:rPr lang="zh-CN" altLang="en-US" sz="2800" dirty="0">
                <a:solidFill>
                  <a:srgbClr val="FF0000"/>
                </a:solidFill>
              </a:rPr>
              <a:t>，奇数位置只用考虑减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</a:rPr>
              <a:t>偶数位置只用考虑加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接下来一个一个考虑（贪心）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F21418-8363-4B78-2206-C9ECCBC004C2}"/>
              </a:ext>
            </a:extLst>
          </p:cNvPr>
          <p:cNvSpPr txBox="1"/>
          <p:nvPr/>
        </p:nvSpPr>
        <p:spPr>
          <a:xfrm>
            <a:off x="1528092" y="2434376"/>
            <a:ext cx="8499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</a:t>
            </a:r>
            <a:r>
              <a:rPr lang="en-US" altLang="zh-CN" sz="2400" dirty="0"/>
              <a:t>A[1]</a:t>
            </a:r>
            <a:r>
              <a:rPr lang="zh-CN" altLang="en-US" sz="2400" dirty="0"/>
              <a:t>，如果</a:t>
            </a:r>
            <a:r>
              <a:rPr lang="en-US" altLang="zh-CN" sz="2400" dirty="0"/>
              <a:t>A[1]&lt;A[2]</a:t>
            </a:r>
            <a:r>
              <a:rPr lang="zh-CN" altLang="en-US" sz="2400" dirty="0"/>
              <a:t>，那么</a:t>
            </a:r>
            <a:r>
              <a:rPr lang="en-US" altLang="zh-CN" sz="2400" dirty="0"/>
              <a:t>A[1]</a:t>
            </a:r>
            <a:r>
              <a:rPr lang="zh-CN" altLang="en-US" sz="2400" dirty="0"/>
              <a:t>完全不操作，这是由于</a:t>
            </a:r>
            <a:r>
              <a:rPr lang="en-US" altLang="zh-CN" sz="2400" dirty="0"/>
              <a:t>A[2]</a:t>
            </a:r>
            <a:r>
              <a:rPr lang="zh-CN" altLang="en-US" sz="2400" dirty="0"/>
              <a:t>只考虑加，所以始终有</a:t>
            </a:r>
            <a:r>
              <a:rPr lang="en-US" altLang="zh-CN" sz="2400" dirty="0"/>
              <a:t>A[1]</a:t>
            </a:r>
            <a:r>
              <a:rPr lang="zh-CN" altLang="en-US" sz="2400" dirty="0"/>
              <a:t>比</a:t>
            </a:r>
            <a:r>
              <a:rPr lang="en-US" altLang="zh-CN" sz="2400" dirty="0"/>
              <a:t>A[2]</a:t>
            </a:r>
            <a:r>
              <a:rPr lang="zh-CN" altLang="en-US" sz="2400" dirty="0"/>
              <a:t>小；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否则</a:t>
            </a:r>
            <a:r>
              <a:rPr lang="en-US" altLang="zh-CN" sz="2400" dirty="0"/>
              <a:t>A[1]</a:t>
            </a:r>
            <a:r>
              <a:rPr lang="zh-CN" altLang="en-US" sz="2400" dirty="0"/>
              <a:t>比</a:t>
            </a:r>
            <a:r>
              <a:rPr lang="en-US" altLang="zh-CN" sz="2400" dirty="0"/>
              <a:t>A[2]</a:t>
            </a:r>
            <a:r>
              <a:rPr lang="zh-CN" altLang="en-US" sz="2400" dirty="0"/>
              <a:t>大</a:t>
            </a:r>
            <a:r>
              <a:rPr lang="zh-CN" altLang="en-US" sz="2400" dirty="0">
                <a:sym typeface="Wingdings" panose="05000000000000000000" pitchFamily="2" charset="2"/>
              </a:rPr>
              <a:t>：</a:t>
            </a:r>
            <a:r>
              <a:rPr lang="zh-CN" altLang="en-US" sz="2400" dirty="0"/>
              <a:t>我们让</a:t>
            </a:r>
            <a:r>
              <a:rPr lang="en-US" altLang="zh-CN" sz="2400" dirty="0"/>
              <a:t>A[1]</a:t>
            </a:r>
            <a:r>
              <a:rPr lang="zh-CN" altLang="en-US" sz="2400" dirty="0"/>
              <a:t>减，不如让</a:t>
            </a:r>
            <a:r>
              <a:rPr lang="en-US" altLang="zh-CN" sz="2400" dirty="0"/>
              <a:t>A[2]</a:t>
            </a:r>
            <a:r>
              <a:rPr lang="zh-CN" altLang="en-US" sz="2400" dirty="0"/>
              <a:t>加，这样</a:t>
            </a:r>
            <a:r>
              <a:rPr lang="en-US" altLang="zh-CN" sz="2400" dirty="0"/>
              <a:t>A[2]</a:t>
            </a:r>
            <a:r>
              <a:rPr lang="zh-CN" altLang="en-US" sz="2400" dirty="0"/>
              <a:t>更有可能使得</a:t>
            </a:r>
            <a:r>
              <a:rPr lang="en-US" altLang="zh-CN" sz="2400" dirty="0"/>
              <a:t>A[2]</a:t>
            </a:r>
            <a:r>
              <a:rPr lang="zh-CN" altLang="en-US" sz="2400" dirty="0"/>
              <a:t>大于</a:t>
            </a:r>
            <a:r>
              <a:rPr lang="en-US" altLang="zh-CN" sz="2400" dirty="0"/>
              <a:t>A[3]</a:t>
            </a:r>
            <a:r>
              <a:rPr lang="zh-CN" altLang="en-US" sz="2400" dirty="0"/>
              <a:t>，因此此时把</a:t>
            </a:r>
            <a:r>
              <a:rPr lang="en-US" altLang="zh-CN" sz="2400" dirty="0"/>
              <a:t>A[2]</a:t>
            </a:r>
            <a:r>
              <a:rPr lang="zh-CN" altLang="en-US" sz="2400" dirty="0"/>
              <a:t>增加到</a:t>
            </a:r>
            <a:r>
              <a:rPr lang="en-US" altLang="zh-CN" sz="2400" dirty="0"/>
              <a:t>A[1]+1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+=A[1]+1-A[2]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A4B840-BDF1-A4DD-A499-2F5074D7190E}"/>
              </a:ext>
            </a:extLst>
          </p:cNvPr>
          <p:cNvSpPr txBox="1"/>
          <p:nvPr/>
        </p:nvSpPr>
        <p:spPr>
          <a:xfrm>
            <a:off x="1976086" y="5019995"/>
            <a:ext cx="44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A[1]</a:t>
            </a:r>
            <a:r>
              <a:rPr lang="zh-CN" altLang="en-US" dirty="0"/>
              <a:t>考虑完了再考虑</a:t>
            </a:r>
            <a:r>
              <a:rPr lang="en-US" altLang="zh-CN" dirty="0"/>
              <a:t>A[2]</a:t>
            </a:r>
            <a:r>
              <a:rPr lang="zh-CN" altLang="en-US" dirty="0"/>
              <a:t>，以此类推</a:t>
            </a:r>
          </a:p>
        </p:txBody>
      </p:sp>
    </p:spTree>
    <p:extLst>
      <p:ext uri="{BB962C8B-B14F-4D97-AF65-F5344CB8AC3E}">
        <p14:creationId xmlns:p14="http://schemas.microsoft.com/office/powerpoint/2010/main" val="410850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853D3-182C-441F-3F85-50C68AB12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33" y="1377844"/>
            <a:ext cx="9417534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271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22</cp:revision>
  <dcterms:created xsi:type="dcterms:W3CDTF">2022-10-15T07:01:50Z</dcterms:created>
  <dcterms:modified xsi:type="dcterms:W3CDTF">2022-11-07T07:34:56Z</dcterms:modified>
</cp:coreProperties>
</file>