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3"/>
        <p:guide pos="290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1124585"/>
            <a:ext cx="3288030" cy="1470025"/>
          </a:xfrm>
        </p:spPr>
        <p:txBody>
          <a:bodyPr anchor="ctr" anchorCtr="0"/>
          <a:p>
            <a:pPr algn="ctr"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C5_C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971550" y="3212465"/>
            <a:ext cx="2492375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“这是一道凸包模板题”</a:t>
            </a:r>
            <a:endParaRPr lang="en-US" sz="3200" kern="1200" baseline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427855" y="116205"/>
            <a:ext cx="4514850" cy="638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第</a:t>
            </a:r>
            <a:r>
              <a:rPr lang="zh-CN" altLang="en-US"/>
              <a:t>五步：已知凸包</a:t>
            </a:r>
            <a:r>
              <a:rPr lang="zh-CN" altLang="en-US"/>
              <a:t>上的点求</a:t>
            </a:r>
            <a:r>
              <a:rPr lang="zh-CN" altLang="en-US"/>
              <a:t>周长</a:t>
            </a:r>
            <a:endParaRPr lang="zh-CN" altLang="en-US"/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4436745"/>
            <a:ext cx="1916430" cy="2001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915920" y="60210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（总算是有我会的了）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340485"/>
            <a:ext cx="7162800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033"/>
            <a:ext cx="8229600" cy="1143000"/>
          </a:xfrm>
        </p:spPr>
        <p:txBody>
          <a:bodyPr/>
          <a:p>
            <a:pPr algn="l"/>
            <a:r>
              <a:rPr lang="en-US" altLang="zh-CN"/>
              <a:t>AC</a:t>
            </a:r>
            <a:r>
              <a:rPr lang="zh-CN" altLang="en-US"/>
              <a:t>代码（封装</a:t>
            </a:r>
            <a:r>
              <a:rPr lang="zh-CN" altLang="en-US"/>
              <a:t>版）：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32330"/>
            <a:ext cx="3348355" cy="2722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1628775"/>
            <a:ext cx="4491990" cy="412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548640"/>
            <a:ext cx="4324350" cy="2470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3212465"/>
            <a:ext cx="5969635" cy="313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692150"/>
            <a:ext cx="5697855" cy="2860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3789045"/>
            <a:ext cx="5679440" cy="220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60350"/>
            <a:ext cx="5734050" cy="3714750"/>
          </a:xfrm>
          <a:prstGeom prst="rect">
            <a:avLst/>
          </a:prstGeom>
        </p:spPr>
      </p:pic>
      <p:pic>
        <p:nvPicPr>
          <p:cNvPr id="112" name="图片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795" y="4149090"/>
            <a:ext cx="2718435" cy="2421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211955" y="5156835"/>
            <a:ext cx="354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开开心心</a:t>
            </a:r>
            <a:r>
              <a:rPr lang="en-US" altLang="zh-CN"/>
              <a:t>AC</a:t>
            </a:r>
            <a:r>
              <a:rPr lang="zh-CN" altLang="en-US"/>
              <a:t>啦！</a:t>
            </a:r>
            <a:endParaRPr lang="zh-CN" altLang="en-US"/>
          </a:p>
          <a:p>
            <a:r>
              <a:rPr lang="en-US" altLang="zh-CN"/>
              <a:t>OS:</a:t>
            </a:r>
            <a:r>
              <a:rPr lang="zh-CN" altLang="en-US"/>
              <a:t>（希望助教下一次还出</a:t>
            </a:r>
            <a:r>
              <a:rPr lang="zh-CN" altLang="en-US"/>
              <a:t>板子）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3" name="图片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2591435"/>
            <a:ext cx="5200650" cy="3899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3860800"/>
            <a:ext cx="1036320" cy="36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3932555"/>
            <a:ext cx="676275" cy="314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71775" y="1052195"/>
            <a:ext cx="33832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谢谢大家观看</a:t>
            </a:r>
            <a:r>
              <a:rPr lang="en-US" altLang="zh-CN" sz="2800"/>
              <a:t>!</a:t>
            </a:r>
            <a:r>
              <a:rPr lang="zh-CN" altLang="en-US" sz="2800"/>
              <a:t>祝大家次次</a:t>
            </a:r>
            <a:r>
              <a:rPr lang="zh-CN" altLang="en-US" sz="2800" strike="sngStrike">
                <a:solidFill>
                  <a:schemeClr val="tx1"/>
                </a:solidFill>
                <a:uFillTx/>
              </a:rPr>
              <a:t>及格</a:t>
            </a:r>
            <a:r>
              <a:rPr lang="en-US" altLang="zh-CN" sz="2800">
                <a:solidFill>
                  <a:schemeClr val="tx1"/>
                </a:solidFill>
                <a:uFillTx/>
              </a:rPr>
              <a:t>AK</a:t>
            </a:r>
            <a:r>
              <a:rPr lang="zh-CN" altLang="en-US" sz="2800">
                <a:solidFill>
                  <a:schemeClr val="tx1"/>
                </a:solidFill>
                <a:uFillTx/>
              </a:rPr>
              <a:t>！</a:t>
            </a:r>
            <a:endParaRPr lang="zh-CN" altLang="en-US" sz="2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2095" y="44133"/>
            <a:ext cx="8229600" cy="1143000"/>
          </a:xfrm>
        </p:spPr>
        <p:txBody>
          <a:bodyPr/>
          <a:p>
            <a:r>
              <a:rPr lang="zh-CN" altLang="en-US" sz="2400"/>
              <a:t>老说常说：</a:t>
            </a:r>
            <a:r>
              <a:rPr lang="en-US" altLang="zh-CN" sz="2400"/>
              <a:t>“</a:t>
            </a:r>
            <a:r>
              <a:rPr lang="zh-CN" altLang="en-US" sz="2400"/>
              <a:t>世上无难题，只要有模板</a:t>
            </a:r>
            <a:r>
              <a:rPr lang="en-US" altLang="zh-CN" sz="2400"/>
              <a:t>”</a:t>
            </a:r>
            <a:r>
              <a:rPr lang="zh-CN" altLang="en-US" sz="2400"/>
              <a:t>（</a:t>
            </a:r>
            <a:r>
              <a:rPr lang="en-US" altLang="zh-CN" sz="2400"/>
              <a:t>bushi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124585"/>
            <a:ext cx="8229600" cy="1097915"/>
          </a:xfrm>
        </p:spPr>
        <p:txBody>
          <a:bodyPr/>
          <a:p>
            <a:pPr marL="0" indent="0">
              <a:buNone/>
            </a:pPr>
            <a:r>
              <a:rPr lang="zh-CN" altLang="en-US"/>
              <a:t>一看标题，就知道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如果出题人没有恶意</a:t>
            </a:r>
            <a:r>
              <a:rPr lang="zh-CN" altLang="en-US">
                <a:solidFill>
                  <a:schemeClr val="tx1"/>
                </a:solidFill>
                <a:uFillTx/>
              </a:rPr>
              <a:t>，这就是一道标准的模板题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ctrl C-V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题）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  </a:t>
            </a:r>
            <a:endParaRPr lang="zh-CN" altLang="en-US" strike="sngStrike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 strike="sngStrike">
              <a:solidFill>
                <a:schemeClr val="tx1"/>
              </a:solidFill>
              <a:uFillTx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290" y="4796790"/>
            <a:ext cx="3491865" cy="1584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39750" y="5300980"/>
            <a:ext cx="2240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让我们来愉快的</a:t>
            </a:r>
            <a:endParaRPr lang="zh-CN" altLang="en-US"/>
          </a:p>
          <a:p>
            <a:r>
              <a:rPr lang="zh-CN" altLang="en-US"/>
              <a:t>找模板（</a:t>
            </a:r>
            <a:r>
              <a:rPr lang="zh-CN" altLang="en-US"/>
              <a:t>答案）</a:t>
            </a:r>
            <a:r>
              <a:rPr lang="zh-CN" altLang="en-US"/>
              <a:t>吧！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940" y="2348865"/>
            <a:ext cx="59436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uFillTx/>
                <a:sym typeface="+mn-ea"/>
              </a:rPr>
              <a:t>悄悄瞥了一眼数据大小：</a:t>
            </a:r>
            <a:endParaRPr lang="zh-CN" altLang="en-US" sz="2400">
              <a:uFillTx/>
              <a:sym typeface="+mn-ea"/>
            </a:endParaRPr>
          </a:p>
          <a:p>
            <a:pPr algn="l"/>
            <a:r>
              <a:rPr lang="zh-CN" altLang="en-US" sz="2400">
                <a:uFillTx/>
                <a:sym typeface="+mn-ea"/>
              </a:rPr>
              <a:t>（1≤t≤5</a:t>
            </a:r>
            <a:r>
              <a:rPr lang="en-US" altLang="zh-CN" sz="2400">
                <a:uFillTx/>
                <a:sym typeface="+mn-ea"/>
              </a:rPr>
              <a:t>0</a:t>
            </a:r>
            <a:r>
              <a:rPr lang="zh-CN" altLang="en-US" sz="2400">
                <a:uFillTx/>
                <a:sym typeface="+mn-ea"/>
              </a:rPr>
              <a:t>）（3≤n≤10</a:t>
            </a:r>
            <a:r>
              <a:rPr lang="en-US" altLang="zh-CN" sz="2400">
                <a:uFillTx/>
                <a:sym typeface="+mn-ea"/>
              </a:rPr>
              <a:t>^</a:t>
            </a:r>
            <a:r>
              <a:rPr lang="zh-CN" altLang="en-US" sz="2400">
                <a:uFillTx/>
                <a:sym typeface="+mn-ea"/>
              </a:rPr>
              <a:t>3）（0≤xi,yi≤10</a:t>
            </a:r>
            <a:r>
              <a:rPr lang="en-US" altLang="zh-CN" sz="2400">
                <a:uFillTx/>
                <a:sym typeface="+mn-ea"/>
              </a:rPr>
              <a:t>^</a:t>
            </a:r>
            <a:r>
              <a:rPr lang="zh-CN" altLang="en-US" sz="2400">
                <a:uFillTx/>
                <a:sym typeface="+mn-ea"/>
              </a:rPr>
              <a:t>9）</a:t>
            </a:r>
            <a:endParaRPr lang="zh-CN" altLang="en-US" sz="2400"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650" y="3429000"/>
            <a:ext cx="4885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关于时间：</a:t>
            </a:r>
            <a:r>
              <a:rPr lang="en-US" altLang="zh-CN"/>
              <a:t>MAX=50*3*10^3≈10^5</a:t>
            </a:r>
            <a:r>
              <a:rPr lang="zh-CN" altLang="en-US"/>
              <a:t>＜＜</a:t>
            </a:r>
            <a:r>
              <a:rPr lang="en-US" altLang="zh-CN"/>
              <a:t>1000</a:t>
            </a:r>
            <a:r>
              <a:rPr lang="en-US" altLang="zh-CN"/>
              <a:t>ms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5650" y="4004945"/>
            <a:ext cx="6170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关于大小：</a:t>
            </a:r>
            <a:r>
              <a:rPr lang="en-US" altLang="zh-CN"/>
              <a:t>10^9</a:t>
            </a:r>
            <a:r>
              <a:rPr lang="zh-CN" altLang="en-US"/>
              <a:t>过大，使用</a:t>
            </a:r>
            <a:r>
              <a:rPr lang="en-US" altLang="zh-CN"/>
              <a:t>int</a:t>
            </a:r>
            <a:r>
              <a:rPr lang="zh-CN" altLang="en-US"/>
              <a:t>可能出问题（且确实出了），</a:t>
            </a:r>
            <a:endParaRPr lang="zh-CN" altLang="en-US"/>
          </a:p>
          <a:p>
            <a:r>
              <a:rPr lang="en-US" altLang="zh-CN"/>
              <a:t>	   </a:t>
            </a:r>
            <a:r>
              <a:rPr lang="zh-CN" altLang="en-US"/>
              <a:t>考虑多使用</a:t>
            </a:r>
            <a:r>
              <a:rPr lang="en-US" altLang="zh-CN"/>
              <a:t>double</a:t>
            </a:r>
            <a:r>
              <a:rPr lang="zh-CN" altLang="en-US"/>
              <a:t>或者</a:t>
            </a:r>
            <a:r>
              <a:rPr lang="en-US" altLang="zh-CN"/>
              <a:t>long long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第一步：翻</a:t>
            </a:r>
            <a:r>
              <a:rPr lang="en-US" altLang="zh-CN"/>
              <a:t>PPT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1340485"/>
            <a:ext cx="4448175" cy="3114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5197475"/>
            <a:ext cx="655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我的大佬同学：考虑如何将伪代码转化成为代码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539750" y="4580890"/>
            <a:ext cx="341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无敌巨佬：这还用看？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750" y="581406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菜狗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且不上课听讲</a:t>
            </a:r>
            <a:r>
              <a:rPr lang="zh-CN" altLang="en-US"/>
              <a:t>的我：这啥呀！！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525" y="1700530"/>
            <a:ext cx="2030095" cy="1925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6012180" y="4580890"/>
            <a:ext cx="2363470" cy="2124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  <p:bldP spid="8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/>
              <a:t>第二步：了解Graham's scan算法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Graham扫描的思想是先找到凸包上的一个点，然后从那个点开始按逆时针方向逐个找凸包上的点，实际上就是进行极角排序，然后对其查询使用。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012180" y="5300980"/>
            <a:ext cx="234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（可莉明白了！就是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PPT</a:t>
            </a:r>
            <a:r>
              <a:rPr lang="zh-CN" altLang="en-US"/>
              <a:t>里的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步）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78" y="2996248"/>
            <a:ext cx="5038725" cy="2752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72810" y="2780665"/>
            <a:ext cx="2381250" cy="232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229600" cy="635635"/>
          </a:xfrm>
        </p:spPr>
        <p:txBody>
          <a:bodyPr/>
          <a:p>
            <a:pPr algn="l"/>
            <a:r>
              <a:rPr lang="zh-CN" altLang="en-US" sz="2400"/>
              <a:t>秉持着学一步有进一步的收获，先实现极角排序的代码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0065" y="710565"/>
            <a:ext cx="4240530" cy="2077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605" y="69215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输入并寻找左下角的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850" y="2852420"/>
            <a:ext cx="565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鉴于所有点都在</a:t>
            </a:r>
            <a:r>
              <a:rPr lang="en-US" altLang="zh-CN"/>
              <a:t>the_point</a:t>
            </a:r>
            <a:r>
              <a:rPr lang="zh-CN" altLang="en-US"/>
              <a:t>的上方，选择用余弦值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237865"/>
            <a:ext cx="6706235" cy="316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2185" y="548640"/>
            <a:ext cx="6067425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1988820"/>
            <a:ext cx="4695825" cy="402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第三步：如何</a:t>
            </a:r>
            <a:r>
              <a:rPr lang="en-US" altLang="zh-CN"/>
              <a:t>“</a:t>
            </a:r>
            <a:r>
              <a:rPr lang="zh-CN" altLang="en-US"/>
              <a:t>查询使用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通过保持候选点的栈S，令连续线段向左或向右转</a:t>
            </a:r>
            <a:endParaRPr lang="zh-CN" altLang="en-US"/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585" y="2492375"/>
            <a:ext cx="5034915" cy="2680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2276475"/>
            <a:ext cx="4397375" cy="2760980"/>
          </a:xfrm>
          <a:prstGeom prst="rect">
            <a:avLst/>
          </a:prstGeom>
        </p:spPr>
      </p:pic>
      <p:pic>
        <p:nvPicPr>
          <p:cNvPr id="108" name="图片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450" y="5085080"/>
            <a:ext cx="1695450" cy="1433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491865" y="5732780"/>
            <a:ext cx="503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看了一眼闭包图，思考了一下如果把</a:t>
            </a:r>
            <a:r>
              <a:rPr lang="en-US" altLang="zh-CN"/>
              <a:t>P2</a:t>
            </a:r>
            <a:r>
              <a:rPr lang="zh-CN" altLang="en-US"/>
              <a:t>加进去</a:t>
            </a:r>
            <a:r>
              <a:rPr lang="zh-CN" altLang="en-US"/>
              <a:t>后</a:t>
            </a:r>
            <a:endParaRPr lang="zh-CN" altLang="en-US"/>
          </a:p>
          <a:p>
            <a:r>
              <a:rPr lang="en-US" altLang="zh-CN"/>
              <a:t>......</a:t>
            </a:r>
            <a:r>
              <a:rPr lang="zh-CN" altLang="en-US"/>
              <a:t>！明白了什么叫</a:t>
            </a:r>
            <a:r>
              <a:rPr lang="en-US" altLang="zh-CN"/>
              <a:t>“</a:t>
            </a:r>
            <a:r>
              <a:rPr lang="zh-CN" altLang="en-US"/>
              <a:t>连续线段向左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0" y="5085080"/>
            <a:ext cx="399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（显然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P3</a:t>
            </a:r>
            <a:r>
              <a:rPr lang="zh-CN" altLang="en-US"/>
              <a:t>转折是线段</a:t>
            </a:r>
            <a:r>
              <a:rPr lang="zh-CN" altLang="en-US"/>
              <a:t>向右）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836295"/>
            <a:ext cx="4324350" cy="2009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995" y="2603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代码实现：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2580" y="2957195"/>
            <a:ext cx="8604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显然，</a:t>
            </a:r>
            <a:r>
              <a:rPr lang="en-US" altLang="zh-CN" sz="1600"/>
              <a:t>S</a:t>
            </a:r>
            <a:r>
              <a:rPr lang="zh-CN" altLang="en-US" sz="1600"/>
              <a:t>是栈类型，可以用</a:t>
            </a:r>
            <a:r>
              <a:rPr lang="en-US" altLang="zh-CN" sz="1600"/>
              <a:t>C++</a:t>
            </a:r>
            <a:r>
              <a:rPr lang="zh-CN" altLang="en-US" sz="1600"/>
              <a:t>中的</a:t>
            </a:r>
            <a:r>
              <a:rPr lang="en-US" altLang="zh-CN" sz="1600"/>
              <a:t>stack</a:t>
            </a:r>
            <a:r>
              <a:rPr lang="zh-CN" altLang="en-US" sz="1600"/>
              <a:t>，但是伪代码中的</a:t>
            </a:r>
            <a:r>
              <a:rPr lang="en-US" altLang="zh-CN" sz="1600"/>
              <a:t>NEXT-TO-TOP(S)</a:t>
            </a:r>
            <a:r>
              <a:rPr lang="zh-CN" altLang="en-US" sz="1600"/>
              <a:t>用</a:t>
            </a:r>
            <a:r>
              <a:rPr lang="en-US" altLang="zh-CN" sz="1600"/>
              <a:t>stack</a:t>
            </a:r>
            <a:r>
              <a:rPr lang="zh-CN" altLang="en-US" sz="1600"/>
              <a:t>却不便于实现，鉴于数据中</a:t>
            </a:r>
            <a:r>
              <a:rPr lang="en-US" altLang="zh-CN" sz="1600"/>
              <a:t>n</a:t>
            </a:r>
            <a:r>
              <a:rPr lang="zh-CN" altLang="en-US" sz="1600"/>
              <a:t>不大，可以直接采用数组</a:t>
            </a:r>
            <a:r>
              <a:rPr lang="en-US" altLang="zh-CN" sz="1600"/>
              <a:t>:ans[]+int</a:t>
            </a:r>
            <a:r>
              <a:rPr lang="zh-CN" altLang="en-US" sz="1600"/>
              <a:t>数</a:t>
            </a:r>
            <a:r>
              <a:rPr lang="en-US" altLang="zh-CN" sz="1600"/>
              <a:t>:ans_num</a:t>
            </a:r>
            <a:r>
              <a:rPr lang="zh-CN" altLang="en-US" sz="1600"/>
              <a:t>充当栈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3789045"/>
            <a:ext cx="6489700" cy="2380615"/>
          </a:xfrm>
          <a:prstGeom prst="rect">
            <a:avLst/>
          </a:prstGeom>
        </p:spPr>
      </p:pic>
      <p:pic>
        <p:nvPicPr>
          <p:cNvPr id="109" name="图片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6948170" y="3716655"/>
            <a:ext cx="1921510" cy="262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第四步：如何实现</a:t>
            </a:r>
            <a:r>
              <a:rPr lang="en-US" altLang="zh-CN"/>
              <a:t>F_judge?</a:t>
            </a:r>
            <a:endParaRPr lang="en-US" altLang="zh-CN"/>
          </a:p>
        </p:txBody>
      </p:sp>
      <p:pic>
        <p:nvPicPr>
          <p:cNvPr id="111" name="图片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95" y="1196340"/>
            <a:ext cx="7499350" cy="3450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57200" y="48691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</a:t>
            </a:r>
            <a:r>
              <a:rPr lang="zh-CN" altLang="en-US"/>
              <a:t>实现：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5516880"/>
            <a:ext cx="5362575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905,&quot;width&quot;:7005}"/>
</p:tagLst>
</file>

<file path=ppt/tags/tag2.xml><?xml version="1.0" encoding="utf-8"?>
<p:tagLst xmlns:p="http://schemas.openxmlformats.org/presentationml/2006/main">
  <p:tag name="COMMONDATA" val="eyJoZGlkIjoiNjc2Y2I4ZTQ1YjAxMzBjM2UzZDZjMGJkY2U3OTQ2NjAifQ=="/>
  <p:tag name="KSO_WPP_MARK_KEY" val="38f87229-19d4-45e2-9b5d-211c0493c46e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/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C5_C</vt:lpstr>
      <vt:lpstr>老说常说：“世上无难题，只要有模板”（bushi）</vt:lpstr>
      <vt:lpstr>第一步：翻PPT</vt:lpstr>
      <vt:lpstr>第二步：了解Graham's scan算法</vt:lpstr>
      <vt:lpstr>秉持着学一步有进一步的收获，先实现极角排序的代码</vt:lpstr>
      <vt:lpstr>PowerPoint 演示文稿</vt:lpstr>
      <vt:lpstr>第三步：如何“查询使用”？</vt:lpstr>
      <vt:lpstr>PowerPoint 演示文稿</vt:lpstr>
      <vt:lpstr>第四步：如何实现F_judge?</vt:lpstr>
      <vt:lpstr>第五步：已知凸包上的点求周长</vt:lpstr>
      <vt:lpstr>AC代码（封装版）：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C5_C</dc:title>
  <dc:creator>86188</dc:creator>
  <cp:lastModifiedBy>浩瀚宇宙</cp:lastModifiedBy>
  <cp:revision>7</cp:revision>
  <dcterms:created xsi:type="dcterms:W3CDTF">2022-11-19T13:56:00Z</dcterms:created>
  <dcterms:modified xsi:type="dcterms:W3CDTF">2022-11-22T07:20:34Z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426515F4D36F4406A41FA5D040590314</vt:lpwstr>
  </property>
</Properties>
</file>