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54C097-7027-6609-B637-10ADD5D68F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6B511D-3032-E61F-6B05-0DA4C73FA7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B7C90D-024E-DA2B-F9F9-729F18CD0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210D-ACCE-4053-82B0-E0174CAD7BE7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4F9A88-01C2-FD80-E22C-05D3BE67B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14437F-4ADC-B42D-2D7D-2B7AF86DD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16FA8-32B7-4119-93B1-E606E69EB6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0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03E2B4-10C5-CE1C-CE96-612A1FF56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E0AA86-11F3-AC72-D849-E2F4AE073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04888B-174B-A5EC-CE22-8381D8AD0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210D-ACCE-4053-82B0-E0174CAD7BE7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8BF610-D6B5-D2EC-94F5-9DD651EC8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131279-35F2-C4E1-DEFC-F328149D2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16FA8-32B7-4119-93B1-E606E69EB6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980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FEC57A9-C42A-0ABC-74F5-FEB8EFDC63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4C5615-D7E8-7916-CA61-85C095CA3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5B2CF4-662E-5520-AF9D-38404D5B9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210D-ACCE-4053-82B0-E0174CAD7BE7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4F068B-4D4F-0181-B648-E64038F3D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9F0FEB-6098-731B-CFCE-98C8FB401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16FA8-32B7-4119-93B1-E606E69EB6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710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32C24-EFA5-7395-FCFF-80237EF6E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639CE8-B3F0-DC54-A3B4-A4BA35C8C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B4A7E5-3733-96DF-E603-0536ABBB3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210D-ACCE-4053-82B0-E0174CAD7BE7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66CFD7-B846-03DB-6589-5337E7268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974AB8-08C9-F81E-0249-7771B9D91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16FA8-32B7-4119-93B1-E606E69EB6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865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399252-BE94-9B68-0495-79F176A95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1A0925-C941-C604-D111-AF9C9266F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063182-95F8-F088-13CC-4731E1AED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210D-ACCE-4053-82B0-E0174CAD7BE7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503015-032F-2AF0-24CC-9FFCE47F7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CCF7F3-FE53-799E-B4DC-E586CBEB7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16FA8-32B7-4119-93B1-E606E69EB6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668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37F506-ED35-C617-A1C7-C7DC1D79A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586DF0-C6DE-5A99-F563-0FED975991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459896-9A08-EEEE-B0C8-24177C11A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7E02BD-065E-C7B1-AC69-99E363193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210D-ACCE-4053-82B0-E0174CAD7BE7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ED3E85-E7B1-AEB4-FEC6-71A48386A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D9C4D3-BCCA-9313-5F6B-D2A893CAC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16FA8-32B7-4119-93B1-E606E69EB6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873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2E860C-DEF7-BB0E-642D-33CBE4733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25CB0-5BD1-8512-E20B-634DA79D1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CCB4CA-B56C-FA2D-20DC-697A76B7F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6C7A49-BB41-D423-D91B-82FA2BDE9E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8AB5D6-51E0-72D8-6BFE-CD946CDFAB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C5F4329-8D3F-8415-B41D-0B7C6A10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210D-ACCE-4053-82B0-E0174CAD7BE7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604BC0C-FFBC-61CD-4C91-0F6763B55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6004E0C-7653-9F24-6ED6-91AAC942D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16FA8-32B7-4119-93B1-E606E69EB6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320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70085-5981-38EC-1203-C12A8A401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47B1A47-4A49-EABE-3022-B9992F6F1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210D-ACCE-4053-82B0-E0174CAD7BE7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972687-018D-929A-4621-4611BE17B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BF0FFB-4EDF-101E-514A-5DDF6ED5B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16FA8-32B7-4119-93B1-E606E69EB6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68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219C36D-CD79-6B5F-EFC1-625CF1CFD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210D-ACCE-4053-82B0-E0174CAD7BE7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61002F-5483-D542-4178-2A973EE47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B574D3-C6D4-715B-FB32-761E66652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16FA8-32B7-4119-93B1-E606E69EB6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00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6C3BCF-A6BE-6E2B-62BD-CC8569E3B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963EA5-871B-4B47-4545-662D1D418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B3E652-BA54-91D8-1821-8F0EE4024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A6D8D0-1A72-5788-3075-B6F3EBD36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210D-ACCE-4053-82B0-E0174CAD7BE7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6CBA2A-4D35-8CE0-BE69-807CEF7AF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5624B4-69A5-7113-EDAD-6CF8F5263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16FA8-32B7-4119-93B1-E606E69EB6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740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D813C2-81C2-43D7-D816-520AFBF16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6EA77E3-6A49-4D04-6A7B-8C615FD142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C39B87-DDE0-93E4-A2B2-F79BD25ED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7E2204-63E1-1926-48EC-31B603A05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210D-ACCE-4053-82B0-E0174CAD7BE7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0B78B0-2BF2-F58A-A1FC-37D659564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21302C-5318-3945-8B94-0D1465BA9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16FA8-32B7-4119-93B1-E606E69EB6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938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C9CA374-C02A-8845-0737-696FBDAC8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B078CB-FD4B-9785-4AF4-AD2AA6513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8D666A-B8E2-D07E-4E5F-8D249B41D0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0210D-ACCE-4053-82B0-E0174CAD7BE7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9BB93B-5CBE-8737-A6A1-9701157E72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31291A-F647-BD87-11B2-F0419DF01C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16FA8-32B7-4119-93B1-E606E69EB6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916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69E60F-1D12-3FBE-0488-C45B89916D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68044"/>
            <a:ext cx="9144000" cy="2387600"/>
          </a:xfrm>
        </p:spPr>
        <p:txBody>
          <a:bodyPr/>
          <a:lstStyle/>
          <a:p>
            <a:r>
              <a:rPr lang="en-US" altLang="zh-CN" dirty="0"/>
              <a:t>C6-I-</a:t>
            </a:r>
            <a:r>
              <a:rPr lang="zh-CN" altLang="en-US" b="1" dirty="0"/>
              <a:t>小水獭和 </a:t>
            </a:r>
            <a:r>
              <a:rPr lang="en-US" altLang="zh-CN" b="1" dirty="0"/>
              <a:t>-300IQ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D75E35-B898-92A3-A804-B1966193A4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58604"/>
            <a:ext cx="9144000" cy="1655762"/>
          </a:xfrm>
        </p:spPr>
        <p:txBody>
          <a:bodyPr/>
          <a:lstStyle/>
          <a:p>
            <a:r>
              <a:rPr lang="en-US" altLang="zh-CN" dirty="0"/>
              <a:t>21371112-</a:t>
            </a:r>
            <a:r>
              <a:rPr lang="zh-CN" altLang="en-US" dirty="0"/>
              <a:t>刘奕哲</a:t>
            </a:r>
          </a:p>
        </p:txBody>
      </p:sp>
    </p:spTree>
    <p:extLst>
      <p:ext uri="{BB962C8B-B14F-4D97-AF65-F5344CB8AC3E}">
        <p14:creationId xmlns:p14="http://schemas.microsoft.com/office/powerpoint/2010/main" val="3451650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F2792E5B-95D3-F315-F4FE-3033B460B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447" y="131500"/>
            <a:ext cx="8709105" cy="659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907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B9ED14A-4559-C19A-9530-A618E56F158C}"/>
              </a:ext>
            </a:extLst>
          </p:cNvPr>
          <p:cNvSpPr txBox="1"/>
          <p:nvPr/>
        </p:nvSpPr>
        <p:spPr>
          <a:xfrm>
            <a:off x="663388" y="1080701"/>
            <a:ext cx="5925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     n      t      o      u      c      h      a      b      l      e      s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12</a:t>
            </a:r>
            <a:r>
              <a:rPr lang="en-US" altLang="zh-CN" dirty="0"/>
              <a:t>   </a:t>
            </a:r>
            <a:r>
              <a:rPr lang="en-US" altLang="zh-CN" dirty="0">
                <a:solidFill>
                  <a:srgbClr val="FF0000"/>
                </a:solidFill>
              </a:rPr>
              <a:t>11</a:t>
            </a:r>
            <a:r>
              <a:rPr lang="en-US" altLang="zh-CN" dirty="0"/>
              <a:t>   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altLang="zh-CN" dirty="0"/>
              <a:t>     </a:t>
            </a:r>
            <a:r>
              <a:rPr lang="en-US" altLang="zh-CN" dirty="0">
                <a:solidFill>
                  <a:srgbClr val="FF0000"/>
                </a:solidFill>
              </a:rPr>
              <a:t>10</a:t>
            </a:r>
            <a:r>
              <a:rPr lang="en-US" altLang="zh-CN" dirty="0"/>
              <a:t>    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altLang="zh-CN" dirty="0"/>
              <a:t>      </a:t>
            </a:r>
            <a:r>
              <a:rPr lang="en-US" altLang="zh-CN" dirty="0">
                <a:solidFill>
                  <a:srgbClr val="FF0000"/>
                </a:solidFill>
              </a:rPr>
              <a:t>9</a:t>
            </a:r>
            <a:r>
              <a:rPr lang="en-US" altLang="zh-CN" dirty="0"/>
              <a:t>     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n-US" altLang="zh-CN" dirty="0"/>
              <a:t>      </a:t>
            </a:r>
            <a:r>
              <a:rPr lang="en-US" altLang="zh-CN" dirty="0">
                <a:solidFill>
                  <a:srgbClr val="FF0000"/>
                </a:solidFill>
              </a:rPr>
              <a:t>8</a:t>
            </a:r>
            <a:r>
              <a:rPr lang="en-US" altLang="zh-CN" dirty="0"/>
              <a:t>      </a:t>
            </a:r>
            <a:r>
              <a:rPr lang="en-US" altLang="zh-CN" dirty="0">
                <a:solidFill>
                  <a:srgbClr val="FF0000"/>
                </a:solidFill>
              </a:rPr>
              <a:t>7</a:t>
            </a:r>
            <a:r>
              <a:rPr lang="en-US" altLang="zh-CN" dirty="0"/>
              <a:t>     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r>
              <a:rPr lang="en-US" altLang="zh-CN" dirty="0"/>
              <a:t>     </a:t>
            </a:r>
            <a:r>
              <a:rPr lang="en-US" altLang="zh-CN" dirty="0">
                <a:solidFill>
                  <a:srgbClr val="FF0000"/>
                </a:solidFill>
              </a:rPr>
              <a:t>6</a:t>
            </a:r>
            <a:r>
              <a:rPr lang="en-US" altLang="zh-CN" dirty="0"/>
              <a:t>     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5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6571F6F-E047-4C35-7791-0EC5C7940DB6}"/>
              </a:ext>
            </a:extLst>
          </p:cNvPr>
          <p:cNvSpPr txBox="1"/>
          <p:nvPr/>
        </p:nvSpPr>
        <p:spPr>
          <a:xfrm>
            <a:off x="663388" y="502023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观察输入输出发现他的输出是有规律的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B82A77-641F-9953-910B-5981588E7E5A}"/>
              </a:ext>
            </a:extLst>
          </p:cNvPr>
          <p:cNvSpPr txBox="1"/>
          <p:nvPr/>
        </p:nvSpPr>
        <p:spPr>
          <a:xfrm>
            <a:off x="663387" y="2213376"/>
            <a:ext cx="7074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以下把</a:t>
            </a:r>
            <a:r>
              <a:rPr lang="en-US" altLang="zh-CN" dirty="0"/>
              <a:t>12, 11, 10, 9, 8, 7, 6</a:t>
            </a:r>
            <a:r>
              <a:rPr lang="zh-CN" altLang="en-US" dirty="0"/>
              <a:t>称作降序序列，</a:t>
            </a:r>
            <a:r>
              <a:rPr lang="en-US" altLang="zh-CN" dirty="0"/>
              <a:t>1, 2, 3, 4, 5</a:t>
            </a:r>
            <a:r>
              <a:rPr lang="zh-CN" altLang="en-US" dirty="0"/>
              <a:t>称作升序序列。</a:t>
            </a:r>
            <a:endParaRPr lang="en-US" altLang="zh-CN" dirty="0"/>
          </a:p>
          <a:p>
            <a:r>
              <a:rPr lang="zh-CN" altLang="en-US" dirty="0"/>
              <a:t>观察每次升序序列出现的位置，发现他都比后一位大。即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F1257B7-48BF-B158-6BD4-89B5960C75C7}"/>
              </a:ext>
            </a:extLst>
          </p:cNvPr>
          <p:cNvSpPr txBox="1"/>
          <p:nvPr/>
        </p:nvSpPr>
        <p:spPr>
          <a:xfrm>
            <a:off x="663388" y="3069052"/>
            <a:ext cx="5925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     n      </a:t>
            </a:r>
            <a:r>
              <a:rPr lang="en-US" altLang="zh-CN" dirty="0">
                <a:highlight>
                  <a:srgbClr val="FFFF00"/>
                </a:highlight>
              </a:rPr>
              <a:t>t  &gt;  o</a:t>
            </a:r>
            <a:r>
              <a:rPr lang="en-US" altLang="zh-CN" dirty="0"/>
              <a:t>      </a:t>
            </a:r>
            <a:r>
              <a:rPr lang="en-US" altLang="zh-CN" dirty="0">
                <a:highlight>
                  <a:srgbClr val="FFFF00"/>
                </a:highlight>
              </a:rPr>
              <a:t>u  &gt;  c</a:t>
            </a:r>
            <a:r>
              <a:rPr lang="en-US" altLang="zh-CN" dirty="0"/>
              <a:t>      </a:t>
            </a:r>
            <a:r>
              <a:rPr lang="en-US" altLang="zh-CN" dirty="0">
                <a:highlight>
                  <a:srgbClr val="FFFF00"/>
                </a:highlight>
              </a:rPr>
              <a:t>h  &gt;  a</a:t>
            </a:r>
            <a:r>
              <a:rPr lang="en-US" altLang="zh-CN" dirty="0"/>
              <a:t>      b      </a:t>
            </a:r>
            <a:r>
              <a:rPr lang="en-US" altLang="zh-CN" dirty="0">
                <a:highlight>
                  <a:srgbClr val="FFFF00"/>
                </a:highlight>
              </a:rPr>
              <a:t>l  &gt;  e</a:t>
            </a:r>
            <a:r>
              <a:rPr lang="en-US" altLang="zh-CN" dirty="0"/>
              <a:t>      s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12</a:t>
            </a:r>
            <a:r>
              <a:rPr lang="en-US" altLang="zh-CN" dirty="0"/>
              <a:t>   </a:t>
            </a:r>
            <a:r>
              <a:rPr lang="en-US" altLang="zh-CN" dirty="0">
                <a:solidFill>
                  <a:srgbClr val="FF0000"/>
                </a:solidFill>
              </a:rPr>
              <a:t>11</a:t>
            </a:r>
            <a:r>
              <a:rPr lang="en-US" altLang="zh-CN" dirty="0"/>
              <a:t>   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altLang="zh-CN" dirty="0"/>
              <a:t>     </a:t>
            </a:r>
            <a:r>
              <a:rPr lang="en-US" altLang="zh-CN" dirty="0">
                <a:solidFill>
                  <a:srgbClr val="FF0000"/>
                </a:solidFill>
              </a:rPr>
              <a:t>10</a:t>
            </a:r>
            <a:r>
              <a:rPr lang="en-US" altLang="zh-CN" dirty="0"/>
              <a:t>    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altLang="zh-CN" dirty="0"/>
              <a:t>       </a:t>
            </a:r>
            <a:r>
              <a:rPr lang="en-US" altLang="zh-CN" dirty="0">
                <a:solidFill>
                  <a:srgbClr val="FF0000"/>
                </a:solidFill>
              </a:rPr>
              <a:t>9</a:t>
            </a:r>
            <a:r>
              <a:rPr lang="en-US" altLang="zh-CN" dirty="0"/>
              <a:t>     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n-US" altLang="zh-CN" dirty="0"/>
              <a:t>       </a:t>
            </a:r>
            <a:r>
              <a:rPr lang="en-US" altLang="zh-CN" dirty="0">
                <a:solidFill>
                  <a:srgbClr val="FF0000"/>
                </a:solidFill>
              </a:rPr>
              <a:t>8</a:t>
            </a:r>
            <a:r>
              <a:rPr lang="en-US" altLang="zh-CN" dirty="0"/>
              <a:t>      </a:t>
            </a:r>
            <a:r>
              <a:rPr lang="en-US" altLang="zh-CN" dirty="0">
                <a:solidFill>
                  <a:srgbClr val="FF0000"/>
                </a:solidFill>
              </a:rPr>
              <a:t>7</a:t>
            </a:r>
            <a:r>
              <a:rPr lang="en-US" altLang="zh-CN" dirty="0"/>
              <a:t>     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r>
              <a:rPr lang="en-US" altLang="zh-CN" dirty="0"/>
              <a:t>     </a:t>
            </a:r>
            <a:r>
              <a:rPr lang="en-US" altLang="zh-CN" dirty="0">
                <a:solidFill>
                  <a:srgbClr val="FF0000"/>
                </a:solidFill>
              </a:rPr>
              <a:t>6</a:t>
            </a:r>
            <a:r>
              <a:rPr lang="en-US" altLang="zh-CN" dirty="0"/>
              <a:t>     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5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CFA4B9A-92F5-3A04-8CA2-A9D4836DA8CC}"/>
              </a:ext>
            </a:extLst>
          </p:cNvPr>
          <p:cNvSpPr txBox="1"/>
          <p:nvPr/>
        </p:nvSpPr>
        <p:spPr>
          <a:xfrm>
            <a:off x="663387" y="4201727"/>
            <a:ext cx="457048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而如果一个字符比后一位小则取降序序列。</a:t>
            </a:r>
            <a:endParaRPr lang="en-US" altLang="zh-CN" dirty="0"/>
          </a:p>
          <a:p>
            <a:r>
              <a:rPr lang="zh-CN" altLang="en-US" dirty="0"/>
              <a:t>在不考虑相邻两个相同的情况下有：</a:t>
            </a:r>
            <a:endParaRPr lang="en-US" altLang="zh-CN" dirty="0"/>
          </a:p>
          <a:p>
            <a:r>
              <a:rPr lang="en-US" altLang="zh-CN" b="1" dirty="0"/>
              <a:t>big, small = n, 1</a:t>
            </a:r>
          </a:p>
          <a:p>
            <a:r>
              <a:rPr lang="en-US" altLang="zh-CN" b="1" dirty="0"/>
              <a:t>for </a:t>
            </a:r>
            <a:r>
              <a:rPr lang="en-US" altLang="zh-CN" b="1" dirty="0" err="1"/>
              <a:t>i</a:t>
            </a:r>
            <a:r>
              <a:rPr lang="en-US" altLang="zh-CN" b="1" dirty="0"/>
              <a:t> in 0 to n - 1</a:t>
            </a:r>
          </a:p>
          <a:p>
            <a:r>
              <a:rPr lang="en-US" altLang="zh-CN" b="1" dirty="0"/>
              <a:t>	if s[ </a:t>
            </a:r>
            <a:r>
              <a:rPr lang="en-US" altLang="zh-CN" b="1" dirty="0" err="1"/>
              <a:t>i</a:t>
            </a:r>
            <a:r>
              <a:rPr lang="en-US" altLang="zh-CN" b="1" dirty="0"/>
              <a:t> ] &gt; s[ </a:t>
            </a:r>
            <a:r>
              <a:rPr lang="en-US" altLang="zh-CN" b="1" dirty="0" err="1"/>
              <a:t>i</a:t>
            </a:r>
            <a:r>
              <a:rPr lang="en-US" altLang="zh-CN" b="1" dirty="0"/>
              <a:t> + 1 ]</a:t>
            </a:r>
          </a:p>
          <a:p>
            <a:r>
              <a:rPr lang="en-US" altLang="zh-CN" b="1" dirty="0"/>
              <a:t>		print(small++)</a:t>
            </a:r>
          </a:p>
          <a:p>
            <a:r>
              <a:rPr lang="en-US" altLang="zh-CN" b="1" dirty="0"/>
              <a:t>	else</a:t>
            </a:r>
          </a:p>
          <a:p>
            <a:r>
              <a:rPr lang="en-US" altLang="zh-CN" b="1" dirty="0"/>
              <a:t>		print(big--)</a:t>
            </a:r>
            <a:endParaRPr lang="zh-CN" altLang="en-US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2120D68-4168-E4B0-D4E4-1A3DF8E528E2}"/>
              </a:ext>
            </a:extLst>
          </p:cNvPr>
          <p:cNvSpPr txBox="1"/>
          <p:nvPr/>
        </p:nvSpPr>
        <p:spPr>
          <a:xfrm>
            <a:off x="5683351" y="5777299"/>
            <a:ext cx="3932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到最后一个时</a:t>
            </a:r>
            <a:r>
              <a:rPr lang="en-US" altLang="zh-CN" dirty="0"/>
              <a:t>small=big</a:t>
            </a:r>
            <a:r>
              <a:rPr lang="zh-CN" altLang="en-US" dirty="0"/>
              <a:t>直接输出即可</a:t>
            </a:r>
          </a:p>
        </p:txBody>
      </p:sp>
    </p:spTree>
    <p:extLst>
      <p:ext uri="{BB962C8B-B14F-4D97-AF65-F5344CB8AC3E}">
        <p14:creationId xmlns:p14="http://schemas.microsoft.com/office/powerpoint/2010/main" val="146854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1FF0207-757E-7893-377D-FD43931DE54F}"/>
              </a:ext>
            </a:extLst>
          </p:cNvPr>
          <p:cNvSpPr txBox="1"/>
          <p:nvPr/>
        </p:nvSpPr>
        <p:spPr>
          <a:xfrm>
            <a:off x="636495" y="304801"/>
            <a:ext cx="77408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再来考虑相邻的字符有相同的情况。</a:t>
            </a:r>
            <a:endParaRPr lang="en-US" altLang="zh-CN" dirty="0"/>
          </a:p>
          <a:p>
            <a:r>
              <a:rPr lang="zh-CN" altLang="en-US" dirty="0"/>
              <a:t>例如：</a:t>
            </a:r>
            <a:r>
              <a:rPr lang="en-US" altLang="zh-CN" dirty="0" err="1"/>
              <a:t>aaabc</a:t>
            </a:r>
            <a:endParaRPr lang="en-US" altLang="zh-CN" dirty="0"/>
          </a:p>
          <a:p>
            <a:r>
              <a:rPr lang="zh-CN" altLang="en-US" dirty="0"/>
              <a:t>先把他看成</a:t>
            </a:r>
            <a:r>
              <a:rPr lang="en-US" altLang="zh-CN" dirty="0" err="1"/>
              <a:t>abc</a:t>
            </a:r>
            <a:r>
              <a:rPr lang="zh-CN" altLang="en-US" dirty="0"/>
              <a:t>用前面的结论可以知道</a:t>
            </a:r>
            <a:r>
              <a:rPr lang="en-US" altLang="zh-CN" dirty="0"/>
              <a:t>a&gt;b</a:t>
            </a:r>
            <a:r>
              <a:rPr lang="zh-CN" altLang="en-US" dirty="0"/>
              <a:t>所以</a:t>
            </a:r>
            <a:r>
              <a:rPr lang="en-US" altLang="zh-CN" dirty="0"/>
              <a:t>a</a:t>
            </a:r>
            <a:r>
              <a:rPr lang="zh-CN" altLang="en-US" dirty="0"/>
              <a:t>对应降序序列，而</a:t>
            </a:r>
            <a:r>
              <a:rPr lang="en-US" altLang="zh-CN" dirty="0"/>
              <a:t>a</a:t>
            </a:r>
            <a:r>
              <a:rPr lang="zh-CN" altLang="en-US" dirty="0"/>
              <a:t>有三个所以输出三次</a:t>
            </a:r>
            <a:r>
              <a:rPr lang="en-US" altLang="zh-CN" dirty="0"/>
              <a:t>(</a:t>
            </a:r>
            <a:r>
              <a:rPr lang="zh-CN" altLang="en-US" dirty="0"/>
              <a:t>也就是</a:t>
            </a:r>
            <a:r>
              <a:rPr lang="en-US" altLang="zh-CN" dirty="0"/>
              <a:t>543)</a:t>
            </a:r>
            <a:r>
              <a:rPr lang="zh-CN" altLang="en-US" dirty="0"/>
              <a:t>，根据题目说的先出现的序号小所以输出</a:t>
            </a:r>
            <a:r>
              <a:rPr lang="en-US" altLang="zh-CN" dirty="0"/>
              <a:t>3, 4, 5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3F1E39-6189-A10E-706E-B8B986634DDD}"/>
              </a:ext>
            </a:extLst>
          </p:cNvPr>
          <p:cNvSpPr txBox="1"/>
          <p:nvPr/>
        </p:nvSpPr>
        <p:spPr>
          <a:xfrm>
            <a:off x="636495" y="1902690"/>
            <a:ext cx="640161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综上得到伪代码</a:t>
            </a:r>
            <a:endParaRPr lang="en-US" altLang="zh-CN" dirty="0"/>
          </a:p>
          <a:p>
            <a:r>
              <a:rPr lang="en-US" altLang="zh-CN" b="1" dirty="0"/>
              <a:t>big, small </a:t>
            </a:r>
            <a:r>
              <a:rPr lang="zh-CN" altLang="en-US" b="1" dirty="0"/>
              <a:t>←</a:t>
            </a:r>
            <a:r>
              <a:rPr lang="en-US" altLang="zh-CN" b="1" dirty="0"/>
              <a:t> n, 1</a:t>
            </a:r>
          </a:p>
          <a:p>
            <a:r>
              <a:rPr lang="en-US" altLang="zh-CN" b="1" dirty="0"/>
              <a:t>for </a:t>
            </a:r>
            <a:r>
              <a:rPr lang="en-US" altLang="zh-CN" b="1" dirty="0" err="1"/>
              <a:t>i</a:t>
            </a:r>
            <a:r>
              <a:rPr lang="en-US" altLang="zh-CN" b="1" dirty="0"/>
              <a:t> </a:t>
            </a:r>
            <a:r>
              <a:rPr lang="zh-CN" altLang="en-US" b="1" dirty="0"/>
              <a:t>←</a:t>
            </a:r>
            <a:r>
              <a:rPr lang="en-US" altLang="zh-CN" b="1" dirty="0"/>
              <a:t> 0 to n - 1</a:t>
            </a:r>
          </a:p>
          <a:p>
            <a:r>
              <a:rPr lang="en-US" altLang="zh-CN" b="1" dirty="0"/>
              <a:t>	if s[ </a:t>
            </a:r>
            <a:r>
              <a:rPr lang="en-US" altLang="zh-CN" b="1" dirty="0" err="1"/>
              <a:t>i</a:t>
            </a:r>
            <a:r>
              <a:rPr lang="en-US" altLang="zh-CN" b="1" dirty="0"/>
              <a:t> ] &gt; s[ </a:t>
            </a:r>
            <a:r>
              <a:rPr lang="en-US" altLang="zh-CN" b="1" dirty="0" err="1"/>
              <a:t>i</a:t>
            </a:r>
            <a:r>
              <a:rPr lang="en-US" altLang="zh-CN" b="1" dirty="0"/>
              <a:t> + 1 ]</a:t>
            </a:r>
          </a:p>
          <a:p>
            <a:r>
              <a:rPr lang="en-US" altLang="zh-CN" b="1" dirty="0"/>
              <a:t>		print(small++)</a:t>
            </a:r>
          </a:p>
          <a:p>
            <a:r>
              <a:rPr lang="en-US" altLang="zh-CN" b="1" dirty="0"/>
              <a:t>	else if s[ </a:t>
            </a:r>
            <a:r>
              <a:rPr lang="en-US" altLang="zh-CN" b="1" dirty="0" err="1"/>
              <a:t>i</a:t>
            </a:r>
            <a:r>
              <a:rPr lang="en-US" altLang="zh-CN" b="1" dirty="0"/>
              <a:t> ] &lt; s[ </a:t>
            </a:r>
            <a:r>
              <a:rPr lang="en-US" altLang="zh-CN" b="1" dirty="0" err="1"/>
              <a:t>i</a:t>
            </a:r>
            <a:r>
              <a:rPr lang="en-US" altLang="zh-CN" b="1" dirty="0"/>
              <a:t> + 1 ]</a:t>
            </a:r>
          </a:p>
          <a:p>
            <a:r>
              <a:rPr lang="en-US" altLang="zh-CN" b="1" dirty="0"/>
              <a:t>		print(big--)</a:t>
            </a:r>
          </a:p>
          <a:p>
            <a:r>
              <a:rPr lang="en-US" altLang="zh-CN" b="1" dirty="0"/>
              <a:t>	else</a:t>
            </a:r>
          </a:p>
          <a:p>
            <a:r>
              <a:rPr lang="en-US" altLang="zh-CN" b="1" dirty="0"/>
              <a:t>		j </a:t>
            </a:r>
            <a:r>
              <a:rPr lang="zh-CN" altLang="en-US" b="1" dirty="0"/>
              <a:t>←</a:t>
            </a:r>
            <a:r>
              <a:rPr lang="en-US" altLang="zh-CN" b="1" dirty="0"/>
              <a:t> </a:t>
            </a:r>
            <a:r>
              <a:rPr lang="en-US" altLang="zh-CN" b="1" dirty="0" err="1"/>
              <a:t>i</a:t>
            </a:r>
            <a:endParaRPr lang="en-US" altLang="zh-CN" b="1" dirty="0"/>
          </a:p>
          <a:p>
            <a:r>
              <a:rPr lang="en-US" altLang="zh-CN" b="1" dirty="0"/>
              <a:t>		while s[ </a:t>
            </a:r>
            <a:r>
              <a:rPr lang="en-US" altLang="zh-CN" b="1" dirty="0" err="1"/>
              <a:t>i</a:t>
            </a:r>
            <a:r>
              <a:rPr lang="en-US" altLang="zh-CN" b="1" dirty="0"/>
              <a:t> ] != s[ j ]</a:t>
            </a:r>
          </a:p>
          <a:p>
            <a:r>
              <a:rPr lang="en-US" altLang="zh-CN" b="1" dirty="0"/>
              <a:t>			</a:t>
            </a:r>
            <a:r>
              <a:rPr lang="en-US" altLang="zh-CN" b="1" dirty="0" err="1"/>
              <a:t>i</a:t>
            </a:r>
            <a:r>
              <a:rPr lang="zh-CN" altLang="en-US" b="1" dirty="0"/>
              <a:t> ← </a:t>
            </a:r>
            <a:r>
              <a:rPr lang="en-US" altLang="zh-CN" b="1" dirty="0" err="1"/>
              <a:t>i</a:t>
            </a:r>
            <a:r>
              <a:rPr lang="en-US" altLang="zh-CN" b="1" dirty="0"/>
              <a:t> + 1			</a:t>
            </a:r>
          </a:p>
          <a:p>
            <a:r>
              <a:rPr lang="en-US" altLang="zh-CN" b="1" dirty="0"/>
              <a:t>		if s[ j ] &lt; s[ </a:t>
            </a:r>
            <a:r>
              <a:rPr lang="en-US" altLang="zh-CN" b="1" dirty="0" err="1"/>
              <a:t>i</a:t>
            </a:r>
            <a:r>
              <a:rPr lang="en-US" altLang="zh-CN" b="1" dirty="0"/>
              <a:t> ]</a:t>
            </a:r>
          </a:p>
          <a:p>
            <a:r>
              <a:rPr lang="en-US" altLang="zh-CN" b="1" dirty="0"/>
              <a:t>			print(big - ( </a:t>
            </a:r>
            <a:r>
              <a:rPr lang="en-US" altLang="zh-CN" b="1" dirty="0" err="1"/>
              <a:t>i</a:t>
            </a:r>
            <a:r>
              <a:rPr lang="en-US" altLang="zh-CN" b="1" dirty="0"/>
              <a:t> – j ) - 1 to big)</a:t>
            </a:r>
          </a:p>
          <a:p>
            <a:r>
              <a:rPr lang="en-US" altLang="zh-CN" b="1" dirty="0"/>
              <a:t>			big </a:t>
            </a:r>
            <a:r>
              <a:rPr lang="zh-CN" altLang="en-US" b="1" dirty="0"/>
              <a:t>←</a:t>
            </a:r>
            <a:r>
              <a:rPr lang="en-US" altLang="zh-CN" b="1" dirty="0"/>
              <a:t> big – ( </a:t>
            </a:r>
            <a:r>
              <a:rPr lang="en-US" altLang="zh-CN" b="1" dirty="0" err="1"/>
              <a:t>i</a:t>
            </a:r>
            <a:r>
              <a:rPr lang="en-US" altLang="zh-CN" b="1" dirty="0"/>
              <a:t> - j ) -1</a:t>
            </a:r>
          </a:p>
          <a:p>
            <a:r>
              <a:rPr lang="en-US" altLang="zh-CN" b="1" dirty="0"/>
              <a:t>		else</a:t>
            </a:r>
          </a:p>
          <a:p>
            <a:r>
              <a:rPr lang="en-US" altLang="zh-CN" b="1" dirty="0"/>
              <a:t>			for k </a:t>
            </a:r>
            <a:r>
              <a:rPr lang="zh-CN" altLang="en-US" b="1" dirty="0"/>
              <a:t>← </a:t>
            </a:r>
            <a:r>
              <a:rPr lang="en-US" altLang="zh-CN" b="1" dirty="0"/>
              <a:t>0 to ( </a:t>
            </a:r>
            <a:r>
              <a:rPr lang="en-US" altLang="zh-CN" b="1" dirty="0" err="1"/>
              <a:t>i</a:t>
            </a:r>
            <a:r>
              <a:rPr lang="en-US" altLang="zh-CN" b="1" dirty="0"/>
              <a:t> - j ) -1</a:t>
            </a:r>
          </a:p>
          <a:p>
            <a:r>
              <a:rPr lang="en-US" altLang="zh-CN" b="1" dirty="0"/>
              <a:t>				print(small++)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7DAE1C8-2EDC-F67F-3A7F-BCF44EF2F003}"/>
              </a:ext>
            </a:extLst>
          </p:cNvPr>
          <p:cNvSpPr txBox="1"/>
          <p:nvPr/>
        </p:nvSpPr>
        <p:spPr>
          <a:xfrm>
            <a:off x="7647709" y="2032001"/>
            <a:ext cx="1774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时间复杂度</a:t>
            </a:r>
            <a:r>
              <a:rPr lang="en-US" altLang="zh-CN" dirty="0"/>
              <a:t>O(n)</a:t>
            </a:r>
          </a:p>
          <a:p>
            <a:r>
              <a:rPr lang="zh-CN" altLang="en-US" dirty="0"/>
              <a:t>空间复杂度</a:t>
            </a:r>
            <a:r>
              <a:rPr lang="en-US" altLang="zh-CN" dirty="0"/>
              <a:t>O(n)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62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B9ED14A-4559-C19A-9530-A618E56F158C}"/>
              </a:ext>
            </a:extLst>
          </p:cNvPr>
          <p:cNvSpPr txBox="1"/>
          <p:nvPr/>
        </p:nvSpPr>
        <p:spPr>
          <a:xfrm>
            <a:off x="358587" y="1251031"/>
            <a:ext cx="61766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</a:t>
            </a:r>
            <a:r>
              <a:rPr lang="en-US" altLang="zh-CN" baseline="-25000" dirty="0"/>
              <a:t>1   </a:t>
            </a:r>
            <a:r>
              <a:rPr lang="en-US" altLang="zh-CN" dirty="0"/>
              <a:t> </a:t>
            </a:r>
            <a:r>
              <a:rPr lang="en-US" altLang="zh-CN" dirty="0" err="1">
                <a:highlight>
                  <a:srgbClr val="00FF00"/>
                </a:highlight>
              </a:rPr>
              <a:t>i</a:t>
            </a:r>
            <a:r>
              <a:rPr lang="en-US" altLang="zh-CN" dirty="0"/>
              <a:t>      n      t      o      u      c      h      a      b      l      e      s</a:t>
            </a:r>
          </a:p>
          <a:p>
            <a:r>
              <a:rPr lang="en-US" altLang="zh-CN" dirty="0"/>
              <a:t>S</a:t>
            </a:r>
            <a:r>
              <a:rPr lang="en-US" altLang="zh-CN" baseline="-25000" dirty="0"/>
              <a:t>2   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     </a:t>
            </a:r>
            <a:r>
              <a:rPr lang="en-US" altLang="zh-CN" dirty="0">
                <a:highlight>
                  <a:srgbClr val="00FF00"/>
                </a:highlight>
              </a:rPr>
              <a:t>n</a:t>
            </a:r>
            <a:r>
              <a:rPr lang="en-US" altLang="zh-CN" dirty="0"/>
              <a:t>      t      o      u      c      h      a      b      l      e      s</a:t>
            </a:r>
          </a:p>
          <a:p>
            <a:r>
              <a:rPr lang="en-US" altLang="zh-CN" dirty="0"/>
              <a:t>S</a:t>
            </a:r>
            <a:r>
              <a:rPr lang="en-US" altLang="zh-CN" baseline="-25000" dirty="0"/>
              <a:t>3   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     n      </a:t>
            </a:r>
            <a:r>
              <a:rPr lang="en-US" altLang="zh-CN" dirty="0">
                <a:highlight>
                  <a:srgbClr val="00FF00"/>
                </a:highlight>
              </a:rPr>
              <a:t>t</a:t>
            </a:r>
            <a:r>
              <a:rPr lang="en-US" altLang="zh-CN" dirty="0"/>
              <a:t>      o      u      c      h      a      b      l      e      s</a:t>
            </a:r>
          </a:p>
          <a:p>
            <a:r>
              <a:rPr lang="en-US" altLang="zh-CN" dirty="0"/>
              <a:t>S</a:t>
            </a:r>
            <a:r>
              <a:rPr lang="en-US" altLang="zh-CN" baseline="-25000" dirty="0"/>
              <a:t>4   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     n      t      </a:t>
            </a:r>
            <a:r>
              <a:rPr lang="en-US" altLang="zh-CN" dirty="0">
                <a:highlight>
                  <a:srgbClr val="00FF00"/>
                </a:highlight>
              </a:rPr>
              <a:t>o</a:t>
            </a:r>
            <a:r>
              <a:rPr lang="en-US" altLang="zh-CN" dirty="0"/>
              <a:t>      u      c      h      a      b      l      e      s</a:t>
            </a:r>
          </a:p>
          <a:p>
            <a:r>
              <a:rPr lang="en-US" altLang="zh-CN" dirty="0"/>
              <a:t>…</a:t>
            </a:r>
          </a:p>
          <a:p>
            <a:r>
              <a:rPr lang="en-US" altLang="zh-CN" dirty="0"/>
              <a:t>S</a:t>
            </a:r>
            <a:r>
              <a:rPr lang="en-US" altLang="zh-CN" baseline="-25000" dirty="0"/>
              <a:t>12 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     n      t      o      u      c      h      a      b      l      e      </a:t>
            </a:r>
            <a:r>
              <a:rPr lang="en-US" altLang="zh-CN" dirty="0">
                <a:highlight>
                  <a:srgbClr val="00FF00"/>
                </a:highlight>
              </a:rPr>
              <a:t>s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6571F6F-E047-4C35-7791-0EC5C7940DB6}"/>
              </a:ext>
            </a:extLst>
          </p:cNvPr>
          <p:cNvSpPr txBox="1"/>
          <p:nvPr/>
        </p:nvSpPr>
        <p:spPr>
          <a:xfrm>
            <a:off x="358587" y="349623"/>
            <a:ext cx="5038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简要证明，例如这里 </a:t>
            </a:r>
            <a:r>
              <a:rPr lang="en-US" altLang="zh-CN" dirty="0" err="1"/>
              <a:t>i</a:t>
            </a:r>
            <a:r>
              <a:rPr lang="en-US" altLang="zh-CN" dirty="0"/>
              <a:t>&lt;n</a:t>
            </a:r>
            <a:r>
              <a:rPr lang="zh-CN" altLang="en-US" dirty="0"/>
              <a:t>那除了</a:t>
            </a:r>
            <a:r>
              <a:rPr lang="en-US" altLang="zh-CN" dirty="0"/>
              <a:t>S</a:t>
            </a:r>
            <a:r>
              <a:rPr lang="en-US" altLang="zh-CN" baseline="-25000" dirty="0"/>
              <a:t>1</a:t>
            </a:r>
            <a:r>
              <a:rPr lang="zh-CN" altLang="en-US" dirty="0"/>
              <a:t>是</a:t>
            </a:r>
            <a:r>
              <a:rPr lang="en-US" altLang="zh-CN" dirty="0"/>
              <a:t>n</a:t>
            </a:r>
            <a:r>
              <a:rPr lang="zh-CN" altLang="en-US" dirty="0"/>
              <a:t>开头其他都是</a:t>
            </a:r>
            <a:r>
              <a:rPr lang="en-US" altLang="zh-CN" dirty="0" err="1"/>
              <a:t>i</a:t>
            </a:r>
            <a:r>
              <a:rPr lang="zh-CN" altLang="en-US" dirty="0"/>
              <a:t>开头所以他最大，后面同理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4D9CF7B-CE0D-9EAC-2BD8-B1C369BD5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9294" y="163860"/>
            <a:ext cx="4392706" cy="66941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#include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&lt;bits/stdc++.h&gt;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using namespace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std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char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100005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void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solve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scanf(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"%s"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strlen(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small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big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-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 ++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 &gt;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]) {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printf(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"%d 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small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++);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}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else if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 &lt;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]) {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printf(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"%d 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big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--);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}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else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j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while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j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 ==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 &amp;&amp;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-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++;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j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 &gt;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]) {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k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k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-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j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 ++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k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        printf(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"%d 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small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++);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    --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}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else if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j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 &lt;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]){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k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k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-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j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 ++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k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        printf(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"%d 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big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k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-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j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big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-=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-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j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    --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}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else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k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j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k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 ++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k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        printf(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"%d 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small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++);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}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}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printf(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"%d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/>
                <a:ea typeface="JetBrains Mono"/>
              </a:rPr>
              <a:t>\n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small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main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scanf(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"%d"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&amp;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while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--) solve();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A4F7EF6-8ABE-466F-69A7-47C8A883BE42}"/>
              </a:ext>
            </a:extLst>
          </p:cNvPr>
          <p:cNvSpPr txBox="1"/>
          <p:nvPr/>
        </p:nvSpPr>
        <p:spPr>
          <a:xfrm>
            <a:off x="6535270" y="349623"/>
            <a:ext cx="5038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代码实现</a:t>
            </a:r>
          </a:p>
        </p:txBody>
      </p:sp>
    </p:spTree>
    <p:extLst>
      <p:ext uri="{BB962C8B-B14F-4D97-AF65-F5344CB8AC3E}">
        <p14:creationId xmlns:p14="http://schemas.microsoft.com/office/powerpoint/2010/main" val="2325844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887</Words>
  <Application>Microsoft Office PowerPoint</Application>
  <PresentationFormat>宽屏</PresentationFormat>
  <Paragraphs>51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Arial Unicode MS</vt:lpstr>
      <vt:lpstr>等线</vt:lpstr>
      <vt:lpstr>等线 Light</vt:lpstr>
      <vt:lpstr>Arial</vt:lpstr>
      <vt:lpstr>Office 主题​​</vt:lpstr>
      <vt:lpstr>C6-I-小水獭和 -300IQ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E4-C-上班 Ⅱ</dc:title>
  <dc:creator>刘 奕哲</dc:creator>
  <cp:lastModifiedBy>刘 奕哲</cp:lastModifiedBy>
  <cp:revision>14</cp:revision>
  <dcterms:created xsi:type="dcterms:W3CDTF">2022-11-21T05:11:21Z</dcterms:created>
  <dcterms:modified xsi:type="dcterms:W3CDTF">2022-12-03T12:22:06Z</dcterms:modified>
</cp:coreProperties>
</file>