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343" r:id="rId5"/>
    <p:sldId id="1674" r:id="rId6"/>
    <p:sldId id="1711" r:id="rId7"/>
    <p:sldId id="1677" r:id="rId8"/>
    <p:sldId id="1679" r:id="rId9"/>
    <p:sldId id="1712" r:id="rId10"/>
    <p:sldId id="1682" r:id="rId11"/>
    <p:sldId id="1683" r:id="rId12"/>
    <p:sldId id="1685" r:id="rId13"/>
    <p:sldId id="1687" r:id="rId14"/>
    <p:sldId id="1688" r:id="rId15"/>
    <p:sldId id="1690" r:id="rId16"/>
    <p:sldId id="1693" r:id="rId17"/>
    <p:sldId id="1713" r:id="rId18"/>
    <p:sldId id="1714" r:id="rId19"/>
    <p:sldId id="1715" r:id="rId20"/>
    <p:sldId id="1716" r:id="rId21"/>
    <p:sldId id="1717" r:id="rId22"/>
    <p:sldId id="1718" r:id="rId23"/>
    <p:sldId id="1719" r:id="rId24"/>
    <p:sldId id="1720" r:id="rId25"/>
    <p:sldId id="1721" r:id="rId26"/>
    <p:sldId id="1722" r:id="rId27"/>
    <p:sldId id="1723" r:id="rId28"/>
    <p:sldId id="1724" r:id="rId29"/>
    <p:sldId id="1686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74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36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FF26B-2FCC-4603-BDAF-9176BBF45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76C93-469E-4E34-A833-FB0D37185C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CFBC-2755-4BF6-8C91-1EAAAF6862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7F4C-E048-4F7F-88A3-B44AB8C27F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19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20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2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tags" Target="../tags/tag34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tags" Target="../tags/tag35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23347" y="-2423157"/>
            <a:ext cx="6145295" cy="11704318"/>
          </a:xfrm>
          <a:prstGeom prst="rect">
            <a:avLst/>
          </a:prstGeom>
          <a:effectLst>
            <a:outerShdw blurRad="419100" sx="102000" sy="102000" algn="ctr" rotWithShape="0">
              <a:schemeClr val="accent1">
                <a:alpha val="85000"/>
              </a:schemeClr>
            </a:outerShdw>
          </a:effectLst>
        </p:spPr>
      </p:pic>
      <p:sp>
        <p:nvSpPr>
          <p:cNvPr id="10" name="矩形 9"/>
          <p:cNvSpPr/>
          <p:nvPr/>
        </p:nvSpPr>
        <p:spPr>
          <a:xfrm rot="10800000">
            <a:off x="-11" y="1429480"/>
            <a:ext cx="12192000" cy="3999040"/>
          </a:xfrm>
          <a:prstGeom prst="rect">
            <a:avLst/>
          </a:prstGeom>
          <a:blipFill>
            <a:blip r:embed="rId2"/>
            <a:srcRect/>
            <a:stretch>
              <a:fillRect t="-32759" r="-23263" b="-645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1746120" y="1429479"/>
            <a:ext cx="8699738" cy="399904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532" y="2665463"/>
            <a:ext cx="6942934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E1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-21级算法第一次练习赛</a:t>
            </a:r>
            <a:endParaRPr lang="zh-CN" altLang="en-US" sz="44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2773" y="3692358"/>
            <a:ext cx="66664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题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矩形: 圆角 6"/>
          <p:cNvSpPr/>
          <p:nvPr/>
        </p:nvSpPr>
        <p:spPr>
          <a:xfrm>
            <a:off x="5294364" y="4422653"/>
            <a:ext cx="1603272" cy="443185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讲题人：</a:t>
            </a:r>
            <a:r>
              <a:rPr lang="en-GB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董思尧</a:t>
            </a:r>
            <a:endParaRPr lang="zh-CN" altLang="en-GB" sz="14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3" grpId="0"/>
      <p:bldP spid="6" grpId="0" animBg="1"/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代码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4" name="图片 3" descr="E题代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85" y="414020"/>
            <a:ext cx="3262630" cy="6029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23347" y="-2423157"/>
            <a:ext cx="6145295" cy="11704318"/>
          </a:xfrm>
          <a:prstGeom prst="rect">
            <a:avLst/>
          </a:prstGeom>
          <a:effectLst>
            <a:outerShdw blurRad="419100" sx="102000" sy="102000" algn="ctr" rotWithShape="0">
              <a:schemeClr val="accent1">
                <a:alpha val="85000"/>
              </a:schemeClr>
            </a:outerShdw>
          </a:effectLst>
        </p:spPr>
      </p:pic>
      <p:sp>
        <p:nvSpPr>
          <p:cNvPr id="10" name="矩形 9"/>
          <p:cNvSpPr/>
          <p:nvPr/>
        </p:nvSpPr>
        <p:spPr>
          <a:xfrm rot="10800000">
            <a:off x="-11" y="1429480"/>
            <a:ext cx="12192000" cy="3999040"/>
          </a:xfrm>
          <a:prstGeom prst="rect">
            <a:avLst/>
          </a:prstGeom>
          <a:blipFill>
            <a:blip r:embed="rId2"/>
            <a:srcRect/>
            <a:stretch>
              <a:fillRect t="-32759" r="-23263" b="-645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1746120" y="1429479"/>
            <a:ext cx="8699738" cy="399904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532" y="2665463"/>
            <a:ext cx="6942934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E1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-21级算法第一次练习赛</a:t>
            </a:r>
            <a:endParaRPr lang="zh-CN" altLang="en-US" sz="44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2773" y="3692358"/>
            <a:ext cx="66664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F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题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矩形: 圆角 6"/>
          <p:cNvSpPr/>
          <p:nvPr/>
        </p:nvSpPr>
        <p:spPr>
          <a:xfrm>
            <a:off x="5294364" y="4422653"/>
            <a:ext cx="1603272" cy="443185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讲题人：</a:t>
            </a:r>
            <a:r>
              <a:rPr lang="en-GB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董思尧</a:t>
            </a:r>
            <a:endParaRPr lang="zh-CN" altLang="en-GB" sz="14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3" grpId="0"/>
      <p:bldP spid="6" grpId="0" bldLvl="0" animBg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题目描述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149985"/>
            <a:ext cx="9615805" cy="44075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为了检验小水獭的魔法天赋，莫卡给了小水獭一棵有 n 个节点的二叉树，且根节点的编号为 1。这棵二叉树任意一个节点要么是白色，要么是黑色。之后莫卡会对这棵二叉树释放 q 次魔法，每次莫卡会选择一个节点，将以这个节点为根的子树内所有节点的颜色反转，即黑色变成白色，白色变成黑色。在莫卡的 q 次魔法全部释放完成之后，小水獭需要回答每个节点的颜色。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但是这个问题对于小水獭来说过于困难了，请聪明的你帮他回答这个问题吧。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0887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翻转规律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&amp;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层序遍历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每次对某一节点使用魔法会将该节点和子树中的全部节点颜色翻转，观察发现：</a:t>
            </a:r>
            <a:r>
              <a:rPr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节点的颜色翻转次数 = 对该节点释放魔法次数 + 该节点父节点的颜色翻转次数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为了避免在每次施加魔法时都对二叉树进行遍历，直接对二叉树进行一次</a:t>
            </a:r>
            <a:r>
              <a:rPr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层序遍历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，在遍历每层节点时计算该节点颜色翻转次数并存储。最终根据节点初始颜色以及颜色翻转次数计算得到该节点最终颜色。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代码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 descr="F题代码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405" y="374015"/>
            <a:ext cx="3897630" cy="6023610"/>
          </a:xfrm>
          <a:prstGeom prst="rect">
            <a:avLst/>
          </a:prstGeom>
        </p:spPr>
      </p:pic>
      <p:pic>
        <p:nvPicPr>
          <p:cNvPr id="4" name="图片 3" descr="F题代码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405" y="5715"/>
            <a:ext cx="319659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代码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 descr="F题代码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0" y="5715"/>
            <a:ext cx="3728085" cy="6858000"/>
          </a:xfrm>
          <a:prstGeom prst="rect">
            <a:avLst/>
          </a:prstGeom>
        </p:spPr>
      </p:pic>
      <p:pic>
        <p:nvPicPr>
          <p:cNvPr id="5" name="图片 4" descr="F题代码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230" y="0"/>
            <a:ext cx="36937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23347" y="-2423157"/>
            <a:ext cx="6145295" cy="11704318"/>
          </a:xfrm>
          <a:prstGeom prst="rect">
            <a:avLst/>
          </a:prstGeom>
          <a:effectLst>
            <a:outerShdw blurRad="419100" sx="102000" sy="102000" algn="ctr" rotWithShape="0">
              <a:schemeClr val="accent1">
                <a:alpha val="85000"/>
              </a:schemeClr>
            </a:outerShdw>
          </a:effectLst>
        </p:spPr>
      </p:pic>
      <p:sp>
        <p:nvSpPr>
          <p:cNvPr id="10" name="矩形 9"/>
          <p:cNvSpPr/>
          <p:nvPr/>
        </p:nvSpPr>
        <p:spPr>
          <a:xfrm rot="10800000">
            <a:off x="-11" y="1429480"/>
            <a:ext cx="12192000" cy="3999040"/>
          </a:xfrm>
          <a:prstGeom prst="rect">
            <a:avLst/>
          </a:prstGeom>
          <a:blipFill>
            <a:blip r:embed="rId2"/>
            <a:srcRect/>
            <a:stretch>
              <a:fillRect t="-32759" r="-23263" b="-645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1746120" y="1429479"/>
            <a:ext cx="8699738" cy="399904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532" y="2665463"/>
            <a:ext cx="6942934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E1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-21级算法第一次练习赛</a:t>
            </a:r>
            <a:endParaRPr lang="zh-CN" altLang="en-US" sz="44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2773" y="3692358"/>
            <a:ext cx="66664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G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题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矩形: 圆角 6"/>
          <p:cNvSpPr/>
          <p:nvPr/>
        </p:nvSpPr>
        <p:spPr>
          <a:xfrm>
            <a:off x="5294364" y="4422653"/>
            <a:ext cx="1603272" cy="443185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讲题人：</a:t>
            </a:r>
            <a:r>
              <a:rPr lang="en-GB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董思尧</a:t>
            </a:r>
            <a:endParaRPr lang="zh-CN" altLang="en-GB" sz="14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3" grpId="0"/>
      <p:bldP spid="6" grpId="0" bldLvl="0" animBg="1"/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题目描述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4075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给定一个整数 n，不妨将其看作一个十进制数字串，规定如下两种操作：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删除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数字串中的任何一位数字（允许执行此操作而出现数字串为空的情况）。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在数字串中的</a:t>
            </a:r>
            <a:r>
              <a:rPr lang="zh-CN" altLang="en-US"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最右侧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添加一位数字。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以上操作可以按任意顺序执行任意次数。请问最少需要执行多少次操作才能使数字串对应的整数成为 </a:t>
            </a:r>
            <a:r>
              <a:rPr lang="zh-CN" altLang="en-US"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 的任意非负整数次幂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（即 2^i,i∈N）？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最终得到的数字串不能有前导零。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9676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“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匹配串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”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定义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首先将2的63以内的全部指数存储在数组中以备使用。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因为允许的操作只有</a:t>
            </a:r>
            <a:r>
              <a:rPr sz="2400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删数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和向数字串的</a:t>
            </a:r>
            <a:r>
              <a:rPr sz="2400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最右侧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添加数字，想要寻找操作次数最少的方案，需要寻找与各个2指数的”匹配串“。但不是仅仅找到匹配的最长子串，以下是对于”匹配串“的定义以及最少操作次数的计算方法：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“</a:t>
            </a:r>
            <a:r>
              <a:rPr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匹配串定义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”：设整数n有m位，写作N1, N2, ... , Nm。该整数与2^k（设其有p位，写作K1, K2, ... , Kp）的匹配串为："Ni1, Ni2, ... , Niq" 【其中i1 &lt; i2 &lt; ... &lt; iq &lt;= m、Ni1 = K1，Ni2 = K2，... ，Niq = Kiq，且iq &lt; p</a:t>
            </a: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】。</a:t>
            </a:r>
            <a:endParaRPr lang="zh-CN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0081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、最少操作次数计算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对于2的每个指数，</a:t>
            </a:r>
            <a:r>
              <a:rPr sz="2400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最少操作次数 =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</a:t>
            </a:r>
            <a:r>
              <a:rPr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(m - q) + (p - q) = m + p - 2</a:t>
            </a:r>
            <a:r>
              <a:rPr lang="zh-CN"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×</a:t>
            </a:r>
            <a:r>
              <a:rPr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q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。【其中m-q为</a:t>
            </a:r>
            <a:r>
              <a:rPr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需要删除的数字个数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，p-q为需要在数字串</a:t>
            </a:r>
            <a:r>
              <a:rPr sz="24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最右侧添加的数字个数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。】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此外注意虽然输入n&lt;10^9，小于2^30，但可能与2的更大指数匹配时操作最小次数更少。因此需要存储2的63次方以内的指数，对于每一个输入的整数n，先寻找最长的匹配串，之后遍历2指数的数组，计算操作次数，并找到最少的操作次数输出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题目描述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24892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给定整数序列 a1,a2,…,an和 b1,b2,…,bm严格递增的非负整数序列 A1,A2,…,An和 B1,B2,…,Bm，求解如下多项式：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3" name="图片 2" descr="A题公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790" y="2971165"/>
            <a:ext cx="4375785" cy="1561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代码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 descr="G题代码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90" y="1842135"/>
            <a:ext cx="3586480" cy="3557905"/>
          </a:xfrm>
          <a:prstGeom prst="rect">
            <a:avLst/>
          </a:prstGeom>
        </p:spPr>
      </p:pic>
      <p:pic>
        <p:nvPicPr>
          <p:cNvPr id="3" name="图片 2" descr="G题代码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105" y="248285"/>
            <a:ext cx="4713605" cy="6373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23347" y="-2423157"/>
            <a:ext cx="6145295" cy="11704318"/>
          </a:xfrm>
          <a:prstGeom prst="rect">
            <a:avLst/>
          </a:prstGeom>
          <a:effectLst>
            <a:outerShdw blurRad="419100" sx="102000" sy="102000" algn="ctr" rotWithShape="0">
              <a:schemeClr val="accent1">
                <a:alpha val="85000"/>
              </a:schemeClr>
            </a:outerShdw>
          </a:effectLst>
        </p:spPr>
      </p:pic>
      <p:sp>
        <p:nvSpPr>
          <p:cNvPr id="10" name="矩形 9"/>
          <p:cNvSpPr/>
          <p:nvPr/>
        </p:nvSpPr>
        <p:spPr>
          <a:xfrm rot="10800000">
            <a:off x="-11" y="1429480"/>
            <a:ext cx="12192000" cy="3999040"/>
          </a:xfrm>
          <a:prstGeom prst="rect">
            <a:avLst/>
          </a:prstGeom>
          <a:blipFill>
            <a:blip r:embed="rId2"/>
            <a:srcRect/>
            <a:stretch>
              <a:fillRect t="-32759" r="-23263" b="-645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1746120" y="1429479"/>
            <a:ext cx="8699738" cy="399904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532" y="2665463"/>
            <a:ext cx="6942934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E1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-21级算法第一次练习赛</a:t>
            </a:r>
            <a:endParaRPr lang="zh-CN" altLang="en-US" sz="44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2773" y="3692358"/>
            <a:ext cx="66664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题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矩形: 圆角 6"/>
          <p:cNvSpPr/>
          <p:nvPr/>
        </p:nvSpPr>
        <p:spPr>
          <a:xfrm>
            <a:off x="5294364" y="4422653"/>
            <a:ext cx="1603272" cy="443185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讲题人：</a:t>
            </a:r>
            <a:r>
              <a:rPr lang="en-GB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董思尧</a:t>
            </a:r>
            <a:endParaRPr lang="zh-CN" altLang="en-GB" sz="14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3" grpId="0"/>
      <p:bldP spid="6" grpId="0" bldLvl="0" animBg="1"/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题目描述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8415" y="1268095"/>
            <a:ext cx="9615805" cy="2009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猫娘乐园的地图是一种递归定义的分形图，下面给出大小为 1,2,3的地图图示，相信聪明的你一定可以总结出规律来~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在下面的图示中，纯白色的格子表示空地，其他颜色的格子（灰色和各种蓝色）表示路径。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3" name="图片 2" descr="G题题目截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060" y="2785110"/>
            <a:ext cx="6343650" cy="3650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8415" y="1243330"/>
            <a:ext cx="9615805" cy="52082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、观察找规律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首先观察到该图形是由递归定义构成，大小为 i 的图形由4个大小为 i - 1 的图形旋转拼接再加3个格子形成，且大小为 i 的图像长宽为2^i - 1。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观察大小为 i 图的拼接规则为， 将大小为 i - 1 图顺时针旋转90°放在左上角，逆时针旋转90°放在左下角，再复制两份放在右上右下。之后再在指定位置加三个颜色块。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3" name="图片 2" descr="G题题目截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225" y="83820"/>
            <a:ext cx="6075045" cy="3496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300480"/>
            <a:ext cx="9615805" cy="44881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、递归函数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解题核心为定义递归函数</a:t>
            </a:r>
            <a:r>
              <a:rPr sz="2400" b="1" dirty="0">
                <a:solidFill>
                  <a:schemeClr val="accent1"/>
                </a:solidFill>
                <a:latin typeface="等线 Light" panose="02010600030101010101" charset="-122"/>
                <a:ea typeface="等线 Light" panose="02010600030101010101" charset="-122"/>
                <a:cs typeface="仿宋" panose="02010609060101010101" charset="-122"/>
                <a:sym typeface="+mn-lt"/>
              </a:rPr>
              <a:t>vector&lt;pair&lt;int, int&gt;&gt; draw_map(int x, int y, int index, int turn)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，返回整数对数组，每个整数对表示一个颜色块的横纵坐标。传入参数定义为：x-子图左上顶点的横坐标；y-子图左上顶点的纵坐标；index-子图的大小；turn-子图是否旋转。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当递归函数传入index值下降到1时，直接添加颜色块坐标并返回。对于旋转操作，在递归后，若顺时针旋转90°，则将全部颜色块沿子图左上右下对角线线对称即可，若逆时针旋转90°，在沿子图左上右下对角线线对称后再沿水平中线再对称一次即可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代码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" name="图片 1" descr="I题代码1"/>
          <p:cNvPicPr>
            <a:picLocks noChangeAspect="1"/>
          </p:cNvPicPr>
          <p:nvPr/>
        </p:nvPicPr>
        <p:blipFill>
          <a:blip r:embed="rId3"/>
          <a:srcRect l="1053" r="944"/>
          <a:stretch>
            <a:fillRect/>
          </a:stretch>
        </p:blipFill>
        <p:spPr>
          <a:xfrm>
            <a:off x="1178560" y="1167765"/>
            <a:ext cx="4236720" cy="5283835"/>
          </a:xfrm>
          <a:prstGeom prst="rect">
            <a:avLst/>
          </a:prstGeom>
        </p:spPr>
      </p:pic>
      <p:pic>
        <p:nvPicPr>
          <p:cNvPr id="3" name="图片 2" descr="I题代码2"/>
          <p:cNvPicPr>
            <a:picLocks noChangeAspect="1"/>
          </p:cNvPicPr>
          <p:nvPr/>
        </p:nvPicPr>
        <p:blipFill>
          <a:blip r:embed="rId4"/>
          <a:srcRect r="1185"/>
          <a:stretch>
            <a:fillRect/>
          </a:stretch>
        </p:blipFill>
        <p:spPr>
          <a:xfrm>
            <a:off x="5796280" y="374015"/>
            <a:ext cx="5001895" cy="6077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代码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5" name="图片 4" descr="I题代码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090" y="734695"/>
            <a:ext cx="4912995" cy="540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23347" y="-2423157"/>
            <a:ext cx="6145295" cy="11704318"/>
          </a:xfrm>
          <a:prstGeom prst="rect">
            <a:avLst/>
          </a:prstGeom>
          <a:effectLst>
            <a:outerShdw blurRad="419100" sx="102000" sy="102000" algn="ctr" rotWithShape="0">
              <a:schemeClr val="accent1">
                <a:alpha val="85000"/>
              </a:schemeClr>
            </a:outerShdw>
          </a:effectLst>
        </p:spPr>
      </p:pic>
      <p:sp>
        <p:nvSpPr>
          <p:cNvPr id="10" name="矩形 9"/>
          <p:cNvSpPr/>
          <p:nvPr/>
        </p:nvSpPr>
        <p:spPr>
          <a:xfrm rot="10800000">
            <a:off x="-11" y="1429480"/>
            <a:ext cx="12192000" cy="3999040"/>
          </a:xfrm>
          <a:prstGeom prst="rect">
            <a:avLst/>
          </a:prstGeom>
          <a:blipFill>
            <a:blip r:embed="rId2"/>
            <a:srcRect/>
            <a:stretch>
              <a:fillRect t="-32759" r="-23263" b="-645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1746120" y="1429479"/>
            <a:ext cx="8699738" cy="399904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532" y="2665463"/>
            <a:ext cx="694293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cs typeface="+mn-ea"/>
                <a:sym typeface="+mn-lt"/>
              </a:rPr>
              <a:t>谢谢观看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: 圆角 6"/>
          <p:cNvSpPr/>
          <p:nvPr/>
        </p:nvSpPr>
        <p:spPr>
          <a:xfrm>
            <a:off x="5294364" y="4422653"/>
            <a:ext cx="1603272" cy="443185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汇报人：</a:t>
            </a:r>
            <a:r>
              <a:rPr lang="en-GB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董思尧</a:t>
            </a:r>
            <a:endParaRPr lang="zh-CN" altLang="en-GB" sz="14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3" grpId="0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31292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、初始化指针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 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首先依据题干，两个多项式的指数序列保证单调递增，因此可以从小指数到大指数依次进行同类项合并。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 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将两个多项式和结果多项式的系数和指数分别存储在数组中。分别用两个指针指向两多项式的第一项。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0887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、移动指针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 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比较两指针所指向的项的指数，若相同，计算系数之和后存入结果数组，两指针均向后移动一项；若不同，则将指数较小的项的系数和指数直接存入结果数组，较小指针向后移一项。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 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重复进行比较操作，直到两指针均指向各自多项式的末尾。若只有一个多项式指针指向末尾，则将另一多项式剩余部分直接复制到结果数组中。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代码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4" name="图片 3" descr="A题代码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1108710"/>
            <a:ext cx="3474720" cy="5522595"/>
          </a:xfrm>
          <a:prstGeom prst="rect">
            <a:avLst/>
          </a:prstGeom>
        </p:spPr>
      </p:pic>
      <p:pic>
        <p:nvPicPr>
          <p:cNvPr id="5" name="图片 4" descr="A题代码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685" y="634365"/>
            <a:ext cx="4023995" cy="5996940"/>
          </a:xfrm>
          <a:prstGeom prst="rect">
            <a:avLst/>
          </a:prstGeom>
        </p:spPr>
      </p:pic>
      <p:pic>
        <p:nvPicPr>
          <p:cNvPr id="6" name="图片 5" descr="A题代码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970" y="966470"/>
            <a:ext cx="3767455" cy="5664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023347" y="-2423157"/>
            <a:ext cx="6145295" cy="11704318"/>
          </a:xfrm>
          <a:prstGeom prst="rect">
            <a:avLst/>
          </a:prstGeom>
          <a:effectLst>
            <a:outerShdw blurRad="419100" sx="102000" sy="102000" algn="ctr" rotWithShape="0">
              <a:schemeClr val="accent1">
                <a:alpha val="85000"/>
              </a:schemeClr>
            </a:outerShdw>
          </a:effectLst>
        </p:spPr>
      </p:pic>
      <p:sp>
        <p:nvSpPr>
          <p:cNvPr id="10" name="矩形 9"/>
          <p:cNvSpPr/>
          <p:nvPr/>
        </p:nvSpPr>
        <p:spPr>
          <a:xfrm rot="10800000">
            <a:off x="-11" y="1429480"/>
            <a:ext cx="12192000" cy="3999040"/>
          </a:xfrm>
          <a:prstGeom prst="rect">
            <a:avLst/>
          </a:prstGeom>
          <a:blipFill>
            <a:blip r:embed="rId2"/>
            <a:srcRect/>
            <a:stretch>
              <a:fillRect t="-32759" r="-23263" b="-645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 rot="10800000">
            <a:off x="1746120" y="1429479"/>
            <a:ext cx="8699738" cy="399904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4532" y="2665463"/>
            <a:ext cx="6942934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E1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2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+mn-lt"/>
              </a:rPr>
              <a:t>-21级算法第一次练习赛</a:t>
            </a:r>
            <a:endParaRPr lang="zh-CN" altLang="en-US" sz="4400" dirty="0">
              <a:solidFill>
                <a:schemeClr val="bg1"/>
              </a:solidFill>
              <a:effectLst>
                <a:outerShdw blurRad="63500" sx="102000" sy="102000" algn="ctr" rotWithShape="0">
                  <a:schemeClr val="bg1">
                    <a:alpha val="20000"/>
                  </a:scheme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62773" y="3692358"/>
            <a:ext cx="66664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E</a:t>
            </a:r>
            <a:r>
              <a:rPr lang="zh-CN" altLang="en-US" sz="28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题</a:t>
            </a:r>
            <a:endParaRPr lang="zh-CN" altLang="en-US" sz="28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矩形: 圆角 6"/>
          <p:cNvSpPr/>
          <p:nvPr/>
        </p:nvSpPr>
        <p:spPr>
          <a:xfrm>
            <a:off x="5294364" y="4422653"/>
            <a:ext cx="1603272" cy="443185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讲题人：</a:t>
            </a:r>
            <a:r>
              <a:rPr lang="en-GB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GB" sz="14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rPr>
              <a:t>董思尧</a:t>
            </a:r>
            <a:endParaRPr lang="zh-CN" altLang="en-GB" sz="140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3" grpId="0"/>
      <p:bldP spid="6" grpId="0" bldLvl="0" animBg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题目描述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4075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小水獭正在学习「离散数学 3」，它接触到了组合数的定义，对于非负整数 n 和 m 有：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其中 n!=1×2×⋯×n，特别地，0!=1。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由组合意义可得，当 n≥m 时组合数是一个正整数。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小水獭希望你帮他编写一个程序用以计算组合数，特别地，如果组合数的值大于 10^9，你只需要输出 −1。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2" name="图片 1" descr="E题公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240" y="2574290"/>
            <a:ext cx="3797300" cy="1210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0081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1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、公式简化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根据输入数据规模判断不能直接计算每个阶乘，对组合数公式进行化简、整理：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初始ans=1，根据公式在计算结果的过程中，每次计算ans乘一个分数，由于余数规律每次乘分数都保证结果是整数。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2" name="图片 1" descr="E题化简公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915" y="3152775"/>
            <a:ext cx="8978900" cy="118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47675" y="362817"/>
            <a:ext cx="11296650" cy="6132366"/>
            <a:chOff x="447675" y="362817"/>
            <a:chExt cx="11296650" cy="6132366"/>
          </a:xfrm>
        </p:grpSpPr>
        <p:grpSp>
          <p:nvGrpSpPr>
            <p:cNvPr id="26" name="组合 25"/>
            <p:cNvGrpSpPr/>
            <p:nvPr/>
          </p:nvGrpSpPr>
          <p:grpSpPr>
            <a:xfrm>
              <a:off x="447675" y="368300"/>
              <a:ext cx="11296650" cy="6126883"/>
              <a:chOff x="447675" y="368300"/>
              <a:chExt cx="11296650" cy="6126883"/>
            </a:xfrm>
            <a:solidFill>
              <a:schemeClr val="bg1"/>
            </a:solidFill>
          </p:grpSpPr>
          <p:sp>
            <p:nvSpPr>
              <p:cNvPr id="30" name="任意多边形: 形状 29"/>
              <p:cNvSpPr/>
              <p:nvPr/>
            </p:nvSpPr>
            <p:spPr>
              <a:xfrm flipH="1">
                <a:off x="447675" y="368300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447675" y="373783"/>
                <a:ext cx="11296650" cy="6121400"/>
              </a:xfrm>
              <a:custGeom>
                <a:avLst/>
                <a:gdLst>
                  <a:gd name="connsiteX0" fmla="*/ 11255331 w 11296650"/>
                  <a:gd name="connsiteY0" fmla="*/ 4305299 h 6121400"/>
                  <a:gd name="connsiteX1" fmla="*/ 11296650 w 11296650"/>
                  <a:gd name="connsiteY1" fmla="*/ 4305299 h 6121400"/>
                  <a:gd name="connsiteX2" fmla="*/ 11296650 w 11296650"/>
                  <a:gd name="connsiteY2" fmla="*/ 6121400 h 6121400"/>
                  <a:gd name="connsiteX3" fmla="*/ 3590925 w 11296650"/>
                  <a:gd name="connsiteY3" fmla="*/ 6121400 h 6121400"/>
                  <a:gd name="connsiteX4" fmla="*/ 3590925 w 11296650"/>
                  <a:gd name="connsiteY4" fmla="*/ 6080081 h 6121400"/>
                  <a:gd name="connsiteX5" fmla="*/ 11255331 w 11296650"/>
                  <a:gd name="connsiteY5" fmla="*/ 6080081 h 6121400"/>
                  <a:gd name="connsiteX6" fmla="*/ 0 w 11296650"/>
                  <a:gd name="connsiteY6" fmla="*/ 0 h 6121400"/>
                  <a:gd name="connsiteX7" fmla="*/ 8335963 w 11296650"/>
                  <a:gd name="connsiteY7" fmla="*/ 0 h 6121400"/>
                  <a:gd name="connsiteX8" fmla="*/ 8335963 w 11296650"/>
                  <a:gd name="connsiteY8" fmla="*/ 41319 h 6121400"/>
                  <a:gd name="connsiteX9" fmla="*/ 41319 w 11296650"/>
                  <a:gd name="connsiteY9" fmla="*/ 41319 h 6121400"/>
                  <a:gd name="connsiteX10" fmla="*/ 41319 w 11296650"/>
                  <a:gd name="connsiteY10" fmla="*/ 1905000 h 6121400"/>
                  <a:gd name="connsiteX11" fmla="*/ 0 w 11296650"/>
                  <a:gd name="connsiteY11" fmla="*/ 1905000 h 6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96650" h="6121400">
                    <a:moveTo>
                      <a:pt x="11255331" y="4305299"/>
                    </a:moveTo>
                    <a:lnTo>
                      <a:pt x="11296650" y="4305299"/>
                    </a:lnTo>
                    <a:lnTo>
                      <a:pt x="11296650" y="6121400"/>
                    </a:lnTo>
                    <a:lnTo>
                      <a:pt x="3590925" y="6121400"/>
                    </a:lnTo>
                    <a:lnTo>
                      <a:pt x="3590925" y="6080081"/>
                    </a:lnTo>
                    <a:lnTo>
                      <a:pt x="11255331" y="6080081"/>
                    </a:lnTo>
                    <a:close/>
                    <a:moveTo>
                      <a:pt x="0" y="0"/>
                    </a:moveTo>
                    <a:lnTo>
                      <a:pt x="8335963" y="0"/>
                    </a:lnTo>
                    <a:lnTo>
                      <a:pt x="8335963" y="41319"/>
                    </a:lnTo>
                    <a:lnTo>
                      <a:pt x="41319" y="41319"/>
                    </a:lnTo>
                    <a:lnTo>
                      <a:pt x="41319" y="1905000"/>
                    </a:lnTo>
                    <a:lnTo>
                      <a:pt x="0" y="1905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1082528" y="5880044"/>
              <a:ext cx="661797" cy="604173"/>
            </a:xfrm>
            <a:prstGeom prst="rect">
              <a:avLst/>
            </a:prstGeom>
            <a:blipFill>
              <a:blip r:embed="rId1"/>
              <a:stretch>
                <a:fillRect l="-145871" r="-7737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7675" y="362817"/>
              <a:ext cx="2889885" cy="746125"/>
            </a:xfrm>
            <a:prstGeom prst="rect">
              <a:avLst/>
            </a:prstGeom>
            <a:blipFill>
              <a:blip r:embed="rId1">
                <a:lum bright="-22000"/>
              </a:blip>
              <a:srcRect/>
              <a:stretch>
                <a:fillRect t="-45369" b="-4173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PA-文本框 6"/>
            <p:cNvSpPr txBox="1"/>
            <p:nvPr>
              <p:custDataLst>
                <p:tags r:id="rId2"/>
              </p:custDataLst>
            </p:nvPr>
          </p:nvSpPr>
          <p:spPr>
            <a:xfrm>
              <a:off x="805941" y="474051"/>
              <a:ext cx="217360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题解思路</a:t>
              </a:r>
              <a:endPara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4" name="PA-文本框 9"/>
          <p:cNvSpPr txBox="1"/>
          <p:nvPr>
            <p:custDataLst>
              <p:tags r:id="rId3"/>
            </p:custDataLst>
          </p:nvPr>
        </p:nvSpPr>
        <p:spPr>
          <a:xfrm>
            <a:off x="1287780" y="1470660"/>
            <a:ext cx="9615805" cy="40081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2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、细节处理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此外还要注意当m &gt; n/2时，需要令m=n-m，因为有组合数规律：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如此才能避免数值过大越界的情况。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·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 由于题目要求组合数的值大于 10^9时输出-1，且在以上操作后保证每次乘的分式大于1。因此在循环乘法的时候判断数值&gt;10^9即可停止运算，输出-1。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</p:txBody>
      </p:sp>
      <p:pic>
        <p:nvPicPr>
          <p:cNvPr id="2" name="图片 1" descr="E题组合数公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125" y="2677160"/>
            <a:ext cx="2062480" cy="73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0"/>
</p:tagLst>
</file>

<file path=ppt/tags/tag10.xml><?xml version="1.0" encoding="utf-8"?>
<p:tagLst xmlns:p="http://schemas.openxmlformats.org/presentationml/2006/main">
  <p:tag name="PA" val="v5.1.0"/>
</p:tagLst>
</file>

<file path=ppt/tags/tag11.xml><?xml version="1.0" encoding="utf-8"?>
<p:tagLst xmlns:p="http://schemas.openxmlformats.org/presentationml/2006/main">
  <p:tag name="PA" val="v5.1.0"/>
</p:tagLst>
</file>

<file path=ppt/tags/tag12.xml><?xml version="1.0" encoding="utf-8"?>
<p:tagLst xmlns:p="http://schemas.openxmlformats.org/presentationml/2006/main">
  <p:tag name="PA" val="v5.1.0"/>
</p:tagLst>
</file>

<file path=ppt/tags/tag13.xml><?xml version="1.0" encoding="utf-8"?>
<p:tagLst xmlns:p="http://schemas.openxmlformats.org/presentationml/2006/main">
  <p:tag name="PA" val="v5.1.0"/>
</p:tagLst>
</file>

<file path=ppt/tags/tag14.xml><?xml version="1.0" encoding="utf-8"?>
<p:tagLst xmlns:p="http://schemas.openxmlformats.org/presentationml/2006/main">
  <p:tag name="PA" val="v5.1.0"/>
</p:tagLst>
</file>

<file path=ppt/tags/tag15.xml><?xml version="1.0" encoding="utf-8"?>
<p:tagLst xmlns:p="http://schemas.openxmlformats.org/presentationml/2006/main">
  <p:tag name="PA" val="v5.1.0"/>
</p:tagLst>
</file>

<file path=ppt/tags/tag16.xml><?xml version="1.0" encoding="utf-8"?>
<p:tagLst xmlns:p="http://schemas.openxmlformats.org/presentationml/2006/main">
  <p:tag name="PA" val="v5.1.0"/>
</p:tagLst>
</file>

<file path=ppt/tags/tag17.xml><?xml version="1.0" encoding="utf-8"?>
<p:tagLst xmlns:p="http://schemas.openxmlformats.org/presentationml/2006/main">
  <p:tag name="PA" val="v5.1.0"/>
</p:tagLst>
</file>

<file path=ppt/tags/tag18.xml><?xml version="1.0" encoding="utf-8"?>
<p:tagLst xmlns:p="http://schemas.openxmlformats.org/presentationml/2006/main">
  <p:tag name="PA" val="v5.1.0"/>
</p:tagLst>
</file>

<file path=ppt/tags/tag19.xml><?xml version="1.0" encoding="utf-8"?>
<p:tagLst xmlns:p="http://schemas.openxmlformats.org/presentationml/2006/main">
  <p:tag name="PA" val="v5.1.0"/>
</p:tagLst>
</file>

<file path=ppt/tags/tag2.xml><?xml version="1.0" encoding="utf-8"?>
<p:tagLst xmlns:p="http://schemas.openxmlformats.org/presentationml/2006/main">
  <p:tag name="PA" val="v5.1.0"/>
</p:tagLst>
</file>

<file path=ppt/tags/tag20.xml><?xml version="1.0" encoding="utf-8"?>
<p:tagLst xmlns:p="http://schemas.openxmlformats.org/presentationml/2006/main">
  <p:tag name="PA" val="v5.1.0"/>
</p:tagLst>
</file>

<file path=ppt/tags/tag21.xml><?xml version="1.0" encoding="utf-8"?>
<p:tagLst xmlns:p="http://schemas.openxmlformats.org/presentationml/2006/main">
  <p:tag name="PA" val="v5.1.0"/>
</p:tagLst>
</file>

<file path=ppt/tags/tag22.xml><?xml version="1.0" encoding="utf-8"?>
<p:tagLst xmlns:p="http://schemas.openxmlformats.org/presentationml/2006/main">
  <p:tag name="PA" val="v5.1.0"/>
</p:tagLst>
</file>

<file path=ppt/tags/tag23.xml><?xml version="1.0" encoding="utf-8"?>
<p:tagLst xmlns:p="http://schemas.openxmlformats.org/presentationml/2006/main">
  <p:tag name="PA" val="v5.1.0"/>
</p:tagLst>
</file>

<file path=ppt/tags/tag24.xml><?xml version="1.0" encoding="utf-8"?>
<p:tagLst xmlns:p="http://schemas.openxmlformats.org/presentationml/2006/main">
  <p:tag name="PA" val="v5.1.0"/>
</p:tagLst>
</file>

<file path=ppt/tags/tag25.xml><?xml version="1.0" encoding="utf-8"?>
<p:tagLst xmlns:p="http://schemas.openxmlformats.org/presentationml/2006/main">
  <p:tag name="PA" val="v5.1.0"/>
</p:tagLst>
</file>

<file path=ppt/tags/tag26.xml><?xml version="1.0" encoding="utf-8"?>
<p:tagLst xmlns:p="http://schemas.openxmlformats.org/presentationml/2006/main">
  <p:tag name="PA" val="v5.1.0"/>
</p:tagLst>
</file>

<file path=ppt/tags/tag27.xml><?xml version="1.0" encoding="utf-8"?>
<p:tagLst xmlns:p="http://schemas.openxmlformats.org/presentationml/2006/main">
  <p:tag name="PA" val="v5.1.0"/>
</p:tagLst>
</file>

<file path=ppt/tags/tag28.xml><?xml version="1.0" encoding="utf-8"?>
<p:tagLst xmlns:p="http://schemas.openxmlformats.org/presentationml/2006/main">
  <p:tag name="PA" val="v5.1.0"/>
</p:tagLst>
</file>

<file path=ppt/tags/tag29.xml><?xml version="1.0" encoding="utf-8"?>
<p:tagLst xmlns:p="http://schemas.openxmlformats.org/presentationml/2006/main">
  <p:tag name="PA" val="v5.1.0"/>
</p:tagLst>
</file>

<file path=ppt/tags/tag3.xml><?xml version="1.0" encoding="utf-8"?>
<p:tagLst xmlns:p="http://schemas.openxmlformats.org/presentationml/2006/main">
  <p:tag name="PA" val="v5.1.0"/>
</p:tagLst>
</file>

<file path=ppt/tags/tag30.xml><?xml version="1.0" encoding="utf-8"?>
<p:tagLst xmlns:p="http://schemas.openxmlformats.org/presentationml/2006/main">
  <p:tag name="PA" val="v5.1.0"/>
</p:tagLst>
</file>

<file path=ppt/tags/tag31.xml><?xml version="1.0" encoding="utf-8"?>
<p:tagLst xmlns:p="http://schemas.openxmlformats.org/presentationml/2006/main">
  <p:tag name="PA" val="v5.1.0"/>
</p:tagLst>
</file>

<file path=ppt/tags/tag32.xml><?xml version="1.0" encoding="utf-8"?>
<p:tagLst xmlns:p="http://schemas.openxmlformats.org/presentationml/2006/main">
  <p:tag name="PA" val="v5.1.0"/>
</p:tagLst>
</file>

<file path=ppt/tags/tag33.xml><?xml version="1.0" encoding="utf-8"?>
<p:tagLst xmlns:p="http://schemas.openxmlformats.org/presentationml/2006/main">
  <p:tag name="PA" val="v5.1.0"/>
</p:tagLst>
</file>

<file path=ppt/tags/tag34.xml><?xml version="1.0" encoding="utf-8"?>
<p:tagLst xmlns:p="http://schemas.openxmlformats.org/presentationml/2006/main">
  <p:tag name="PA" val="v5.1.0"/>
</p:tagLst>
</file>

<file path=ppt/tags/tag35.xml><?xml version="1.0" encoding="utf-8"?>
<p:tagLst xmlns:p="http://schemas.openxmlformats.org/presentationml/2006/main">
  <p:tag name="PA" val="v5.1.0"/>
</p:tagLst>
</file>

<file path=ppt/tags/tag36.xml><?xml version="1.0" encoding="utf-8"?>
<p:tagLst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1C194EAC-58AE-4A7C-B92C-10DC29A5AB6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420包图\4"/>
  <p:tag name="ISPRING_PRESENTATION_TITLE" val="5a34118360"/>
  <p:tag name="ISPRING_FIRST_PUBLISH" val="1"/>
</p:tagLst>
</file>

<file path=ppt/tags/tag4.xml><?xml version="1.0" encoding="utf-8"?>
<p:tagLst xmlns:p="http://schemas.openxmlformats.org/presentationml/2006/main">
  <p:tag name="PA" val="v5.1.0"/>
</p:tagLst>
</file>

<file path=ppt/tags/tag5.xml><?xml version="1.0" encoding="utf-8"?>
<p:tagLst xmlns:p="http://schemas.openxmlformats.org/presentationml/2006/main">
  <p:tag name="PA" val="v5.1.0"/>
</p:tagLst>
</file>

<file path=ppt/tags/tag6.xml><?xml version="1.0" encoding="utf-8"?>
<p:tagLst xmlns:p="http://schemas.openxmlformats.org/presentationml/2006/main">
  <p:tag name="PA" val="v5.1.0"/>
</p:tagLst>
</file>

<file path=ppt/tags/tag7.xml><?xml version="1.0" encoding="utf-8"?>
<p:tagLst xmlns:p="http://schemas.openxmlformats.org/presentationml/2006/main">
  <p:tag name="PA" val="v5.1.0"/>
</p:tagLst>
</file>

<file path=ppt/tags/tag8.xml><?xml version="1.0" encoding="utf-8"?>
<p:tagLst xmlns:p="http://schemas.openxmlformats.org/presentationml/2006/main">
  <p:tag name="PA" val="v5.1.0"/>
</p:tagLst>
</file>

<file path=ppt/tags/tag9.xml><?xml version="1.0" encoding="utf-8"?>
<p:tagLst xmlns:p="http://schemas.openxmlformats.org/presentationml/2006/main">
  <p:tag name="PA" val="v5.1.0"/>
</p:tagLst>
</file>

<file path=ppt/theme/theme1.xml><?xml version="1.0" encoding="utf-8"?>
<a:theme xmlns:a="http://schemas.openxmlformats.org/drawingml/2006/main" name="Office 主题​​">
  <a:themeElements>
    <a:clrScheme name="自定义 2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6FC9"/>
      </a:accent1>
      <a:accent2>
        <a:srgbClr val="959FD4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lhsvxzk">
      <a:majorFont>
        <a:latin typeface="iekie jianheiti"/>
        <a:ea typeface="iekie jianheiti"/>
        <a:cs typeface=""/>
      </a:majorFont>
      <a:minorFont>
        <a:latin typeface="iekie jianheiti"/>
        <a:ea typeface="iekie jianhe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2546</Words>
  <Application>WPS 演示</Application>
  <PresentationFormat>宽屏</PresentationFormat>
  <Paragraphs>151</Paragraphs>
  <Slides>27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宋体</vt:lpstr>
      <vt:lpstr>Wingdings</vt:lpstr>
      <vt:lpstr>华文行楷</vt:lpstr>
      <vt:lpstr>Source Han Sans CN Normal</vt:lpstr>
      <vt:lpstr>Yu Gothic UI Semilight</vt:lpstr>
      <vt:lpstr>仿宋</vt:lpstr>
      <vt:lpstr>iekie jianheiti</vt:lpstr>
      <vt:lpstr>Segoe Print</vt:lpstr>
      <vt:lpstr>微软雅黑</vt:lpstr>
      <vt:lpstr>Arial Unicode MS</vt:lpstr>
      <vt:lpstr>等线</vt:lpstr>
      <vt:lpstr>Calibri</vt:lpstr>
      <vt:lpstr>黑体</vt:lpstr>
      <vt:lpstr>华文中宋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5a34118360</dc:title>
  <dc:creator>Administrator</dc:creator>
  <cp:lastModifiedBy>20231156</cp:lastModifiedBy>
  <cp:revision>56</cp:revision>
  <dcterms:created xsi:type="dcterms:W3CDTF">2019-04-09T08:29:00Z</dcterms:created>
  <dcterms:modified xsi:type="dcterms:W3CDTF">2022-09-26T16:34:43Z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4EAD35D202164343A116052BB37F5F48</vt:lpwstr>
  </property>
  <property fmtid="{D5CDD505-2E9C-101B-9397-08002B2CF9AE}" pid="3" name="KSOProductBuildVer">
    <vt:lpwstr>2052-11.1.0.11411</vt:lpwstr>
  </property>
</Properties>
</file>