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rui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82718" y="639097"/>
            <a:ext cx="6951216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/>
              <a:t>算法练习赛</a:t>
            </a:r>
            <a:r>
              <a:rPr lang="en-US" altLang="zh-CN" sz="8000" dirty="0"/>
              <a:t>1</a:t>
            </a:r>
            <a:br>
              <a:rPr lang="en-US" altLang="zh-CN" sz="8000" dirty="0"/>
            </a:br>
            <a:r>
              <a:rPr lang="en-US" altLang="zh-CN" sz="8000" dirty="0"/>
              <a:t>     —H</a:t>
            </a:r>
            <a:r>
              <a:rPr lang="zh-CN" altLang="en-US" sz="8000" dirty="0"/>
              <a:t>题</a:t>
            </a:r>
            <a:endParaRPr 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20375337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陈锐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28500" cy="4928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9710" y="4928870"/>
                <a:ext cx="11437620" cy="183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2800" b="1" i="1"/>
                  <a:t>首先做一个简单的分析，这个题其实就是给你</a:t>
                </a:r>
                <a:r>
                  <a:rPr lang="en-US" altLang="zh-CN" sz="2800" b="1" i="1"/>
                  <a:t>N</a:t>
                </a:r>
                <a:r>
                  <a:rPr lang="zh-CN" altLang="en-US" sz="2800" b="1" i="1"/>
                  <a:t>个数字，然后让你找出满足一定要求的三个数字，即</a:t>
                </a:r>
                <a:r>
                  <a:rPr lang="en-US" altLang="zh-CN" sz="2800" b="1" i="1"/>
                  <a:t>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8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8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8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r>
                  <a:rPr lang="zh-CN" altLang="en-US" sz="2800" b="1" i="1" dirty="0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8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8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8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8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i="1"/>
                  <a:t>，题目处处都是下标</a:t>
                </a:r>
                <a:r>
                  <a:rPr lang="en-US" altLang="zh-CN" sz="2800" b="1" i="1"/>
                  <a:t>i, j, k, </a:t>
                </a:r>
                <a:r>
                  <a:rPr lang="zh-CN" altLang="en-US" sz="2800" b="1" i="1"/>
                  <a:t>但是注意这里并不需要你输出这三个数字的下标，那么我们只要合理的规划，不重复不遗漏，就可以避免与下标打交道。</a:t>
                </a:r>
                <a:endParaRPr lang="zh-CN" altLang="en-US" sz="2800" b="1" i="1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" y="4928870"/>
                <a:ext cx="11437620" cy="1838960"/>
              </a:xfrm>
              <a:prstGeom prst="rect">
                <a:avLst/>
              </a:prstGeom>
              <a:blipFill rotWithShape="1">
                <a:blip r:embed="rId2"/>
                <a:stretch>
                  <a:fillRect r="-2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5902" cy="3577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8900" y="3729990"/>
                <a:ext cx="11651615" cy="25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i="1" dirty="0"/>
                  <a:t>这里旅行者的数量让我们不得不考虑打表记录数据，而不是读一个</a:t>
                </a:r>
                <a:r>
                  <a:rPr lang="en-US" altLang="zh-CN" sz="2400" b="1" i="1" dirty="0"/>
                  <a:t>q</a:t>
                </a:r>
                <a:r>
                  <a:rPr lang="zh-CN" altLang="en-US" sz="2400" b="1" i="1" dirty="0"/>
                  <a:t>就遍历一遍，复杂度为</a:t>
                </a:r>
                <a:r>
                  <a:rPr lang="en-US" altLang="zh-CN" sz="2400" b="1" i="1" dirty="0"/>
                  <a:t>O(q*n),</a:t>
                </a:r>
                <a:r>
                  <a:rPr lang="zh-CN" altLang="en-US" sz="2400" b="1" i="1" dirty="0"/>
                  <a:t>那样大概率会</a:t>
                </a:r>
                <a:r>
                  <a:rPr lang="en-US" altLang="zh-CN" sz="2400" b="1" i="1" dirty="0"/>
                  <a:t>TLE</a:t>
                </a:r>
                <a:r>
                  <a:rPr lang="zh-CN" altLang="en-US" sz="2400" b="1" i="1" dirty="0"/>
                  <a:t>，但是这里要稍微处理一下前面的关系式。</a:t>
                </a:r>
                <a:endParaRPr lang="en-US" altLang="zh-CN" sz="2400" b="1" i="1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1" i="1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b="1" i="1" dirty="0"/>
              </a:p>
              <a:p>
                <a:r>
                  <a:rPr lang="zh-CN" altLang="en-US" sz="2400" b="1" i="1" dirty="0"/>
                  <a:t>等价于</a:t>
                </a:r>
                <a:endParaRPr lang="en-US" altLang="zh-CN" sz="2400" b="1" i="1" dirty="0"/>
              </a:p>
              <a:p>
                <a:r>
                  <a:rPr lang="zh-CN" altLang="en-US" sz="2400" b="1" dirty="0">
                    <a:solidFill>
                      <a:srgbClr val="836967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b="1" i="1" dirty="0"/>
                  <a:t> 且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b="1" i="1" dirty="0"/>
              </a:p>
              <a:p>
                <a:r>
                  <a:rPr lang="zh-CN" altLang="en-US" sz="2400" b="1" i="1" dirty="0"/>
                  <a:t>这样的话只需要确定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1" i="1" dirty="0"/>
                  <a:t>就能同时确定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1" i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b="1" i="1" dirty="0"/>
                  <a:t>的范围。</a:t>
                </a:r>
                <a:endParaRPr lang="zh-CN" altLang="en-US" sz="2400" b="1" i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3729990"/>
                <a:ext cx="11651615" cy="2506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56368"/>
            <a:ext cx="11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Cambria Math" panose="02040503050406030204" pitchFamily="18" charset="0"/>
              </a:rPr>
              <a:t>读取数据：</a:t>
            </a:r>
            <a:endParaRPr lang="en-US" altLang="zh-CN" sz="2400" b="1" i="1" dirty="0">
              <a:latin typeface="Cambria Math" panose="02040503050406030204" pitchFamily="18" charset="0"/>
            </a:endParaRPr>
          </a:p>
          <a:p>
            <a:endParaRPr lang="en-US" altLang="zh-CN" sz="2400" b="1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90612" y="2030141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  下标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3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x+1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sz="1600" dirty="0"/>
                        <a:t>数值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箭头: 下 8"/>
          <p:cNvSpPr/>
          <p:nvPr/>
        </p:nvSpPr>
        <p:spPr>
          <a:xfrm>
            <a:off x="4912296" y="3041018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90612" y="4288623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下标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3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x+1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sz="1600" dirty="0"/>
                        <a:t>数值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396928" y="3304931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读入</a:t>
            </a:r>
            <a:r>
              <a:rPr lang="en-US" altLang="zh-CN" sz="2400" b="1" i="1" dirty="0"/>
              <a:t>x</a:t>
            </a:r>
            <a:r>
              <a:rPr lang="zh-CN" altLang="en-US" sz="2400" b="1" i="1" dirty="0"/>
              <a:t>则</a:t>
            </a:r>
            <a:r>
              <a:rPr lang="en-US" altLang="zh-CN" sz="2400" b="1" i="1" dirty="0"/>
              <a:t>a[x]++;</a:t>
            </a:r>
            <a:endParaRPr lang="zh-CN" altLang="en-US" sz="24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50636" y="5624097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/>
              <a:t>注意：这里如果读取到之前已经读过的数字</a:t>
            </a:r>
            <a:r>
              <a:rPr lang="en-US" altLang="zh-CN" sz="2400" b="1" i="1" dirty="0"/>
              <a:t>x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a[x]</a:t>
            </a:r>
            <a:r>
              <a:rPr lang="zh-CN" altLang="en-US" sz="2400" b="1" i="1" dirty="0"/>
              <a:t>也是会加</a:t>
            </a:r>
            <a:r>
              <a:rPr lang="en-US" altLang="zh-CN" sz="2400" b="1" i="1" dirty="0"/>
              <a:t>1</a:t>
            </a:r>
            <a:r>
              <a:rPr lang="zh-CN" altLang="en-US" sz="2400" b="1" i="1" dirty="0"/>
              <a:t>的。</a:t>
            </a:r>
            <a:endParaRPr lang="zh-CN" altLang="en-US" sz="2400" b="1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405" y="256540"/>
            <a:ext cx="5059680" cy="1700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5258"/>
            <a:ext cx="11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Cambria Math" panose="02040503050406030204" pitchFamily="18" charset="0"/>
              </a:rPr>
              <a:t>处理数据：</a:t>
            </a:r>
            <a:endParaRPr lang="en-US" altLang="zh-CN" sz="2400" b="1" i="1" dirty="0">
              <a:latin typeface="Cambria Math" panose="02040503050406030204" pitchFamily="18" charset="0"/>
            </a:endParaRPr>
          </a:p>
          <a:p>
            <a:endParaRPr lang="en-US" altLang="zh-CN" sz="2400" b="1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614835" y="1699447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下标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3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max+1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 数值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2"/>
              <p:cNvGraphicFramePr>
                <a:graphicFrameLocks noGrp="1"/>
              </p:cNvGraphicFramePr>
              <p:nvPr/>
            </p:nvGraphicFramePr>
            <p:xfrm>
              <a:off x="1609988" y="4416873"/>
              <a:ext cx="8097340" cy="18790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9734"/>
                    <a:gridCol w="809734"/>
                    <a:gridCol w="809734"/>
                    <a:gridCol w="809734"/>
                    <a:gridCol w="809734"/>
                    <a:gridCol w="643329"/>
                    <a:gridCol w="654746"/>
                    <a:gridCol w="1091243"/>
                    <a:gridCol w="1091243"/>
                    <a:gridCol w="568109"/>
                  </a:tblGrid>
                  <a:tr h="45751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下标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3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   max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max+1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42154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:endParaRPr lang="en-US" altLang="zh-CN" sz="1600" dirty="0"/>
                        </a:p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数值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grow m:val="on"/>
                                    <m:limLoc m:val="undOvr"/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func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grow m:val="on"/>
                                    <m:limLoc m:val="undOvr"/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2"/>
              <p:cNvGraphicFramePr>
                <a:graphicFrameLocks noGrp="1"/>
              </p:cNvGraphicFramePr>
              <p:nvPr/>
            </p:nvGraphicFramePr>
            <p:xfrm>
              <a:off x="1609988" y="4416873"/>
              <a:ext cx="8097340" cy="18790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9734"/>
                    <a:gridCol w="809734"/>
                    <a:gridCol w="809734"/>
                    <a:gridCol w="809734"/>
                    <a:gridCol w="809734"/>
                    <a:gridCol w="643329"/>
                    <a:gridCol w="654746"/>
                    <a:gridCol w="1091243"/>
                    <a:gridCol w="1091243"/>
                    <a:gridCol w="568109"/>
                  </a:tblGrid>
                  <a:tr h="45751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下标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3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   max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max+1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4217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:endParaRPr lang="en-US" altLang="zh-CN" sz="1600" dirty="0"/>
                        </a:p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数值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161925" y="17778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/>
              <a:t>数组</a:t>
            </a:r>
            <a:r>
              <a:rPr lang="en-US" altLang="zh-CN" sz="3200" b="1" i="1" dirty="0"/>
              <a:t>a</a:t>
            </a:r>
            <a:endParaRPr lang="zh-CN" altLang="en-US" sz="3200" b="1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80962" y="4931354"/>
            <a:ext cx="1382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1" dirty="0"/>
              <a:t>数组</a:t>
            </a:r>
            <a:r>
              <a:rPr lang="en-US" altLang="zh-CN" sz="3200" b="1" i="1" dirty="0"/>
              <a:t>b</a:t>
            </a:r>
            <a:endParaRPr lang="zh-CN" altLang="en-US" sz="3200" b="1" i="1" dirty="0"/>
          </a:p>
        </p:txBody>
      </p:sp>
      <p:sp>
        <p:nvSpPr>
          <p:cNvPr id="13" name="箭头: 下 12"/>
          <p:cNvSpPr/>
          <p:nvPr/>
        </p:nvSpPr>
        <p:spPr>
          <a:xfrm>
            <a:off x="4598633" y="2616693"/>
            <a:ext cx="514904" cy="16246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10453" y="2616693"/>
                <a:ext cx="5952591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i="1" dirty="0"/>
                  <a:t>数组</a:t>
                </a:r>
                <a:r>
                  <a:rPr lang="en-US" altLang="zh-CN" sz="2000" b="1" i="1" dirty="0"/>
                  <a:t>b[i]</a:t>
                </a:r>
                <a:r>
                  <a:rPr lang="zh-CN" altLang="en-US" sz="2000" b="1" i="1" dirty="0"/>
                  <a:t>表示数组</a:t>
                </a:r>
                <a:r>
                  <a:rPr lang="en-US" altLang="zh-CN" sz="2000" b="1" i="1" dirty="0"/>
                  <a:t>a</a:t>
                </a:r>
                <a:r>
                  <a:rPr lang="zh-CN" altLang="en-US" sz="2000" b="1" i="1" dirty="0"/>
                  <a:t>中的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limLoc m:val="undOvr"/>
                        <m:ctrlPr>
                          <a:rPr lang="zh-CN" altLang="en-US" sz="20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zh-CN" altLang="en-US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zh-CN" altLang="en-US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i="1" dirty="0"/>
              </a:p>
              <a:p>
                <a:endParaRPr lang="en-US" altLang="zh-CN" sz="2000" b="1" i="1" dirty="0"/>
              </a:p>
              <a:p>
                <a:r>
                  <a:rPr lang="zh-CN" altLang="en-US" sz="2000" b="1" i="1" dirty="0"/>
                  <a:t>也就是给出的</a:t>
                </a:r>
                <a:r>
                  <a:rPr lang="en-US" altLang="zh-CN" sz="2000" b="1" i="1" dirty="0"/>
                  <a:t>n</a:t>
                </a:r>
                <a:r>
                  <a:rPr lang="zh-CN" altLang="en-US" sz="2000" b="1" i="1" dirty="0"/>
                  <a:t>个数字有</a:t>
                </a:r>
                <a:r>
                  <a:rPr lang="en-US" altLang="zh-CN" sz="2000" b="1" i="1" dirty="0"/>
                  <a:t>b[i]</a:t>
                </a:r>
                <a:r>
                  <a:rPr lang="zh-CN" altLang="en-US" sz="2000" b="1" i="1" dirty="0"/>
                  <a:t>个在区间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000" b="1" i="1" dirty="0"/>
                  <a:t> 中</a:t>
                </a:r>
                <a:endParaRPr lang="en-US" altLang="zh-CN" sz="2000" b="1" i="1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453" y="2616693"/>
                <a:ext cx="5952591" cy="1385700"/>
              </a:xfrm>
              <a:prstGeom prst="rect">
                <a:avLst/>
              </a:prstGeom>
              <a:blipFill rotWithShape="1">
                <a:blip r:embed="rId3"/>
                <a:stretch>
                  <a:fillRect l="-10" t="-36" r="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85" y="265430"/>
            <a:ext cx="5205095" cy="1357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5258"/>
            <a:ext cx="11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Cambria Math" panose="02040503050406030204" pitchFamily="18" charset="0"/>
              </a:rPr>
              <a:t>实现目的：</a:t>
            </a:r>
            <a:endParaRPr lang="en-US" altLang="zh-CN" sz="2400" b="1" i="1" dirty="0">
              <a:latin typeface="Cambria Math" panose="02040503050406030204" pitchFamily="18" charset="0"/>
            </a:endParaRPr>
          </a:p>
          <a:p>
            <a:endParaRPr lang="en-US" altLang="zh-CN" sz="2400" b="1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1517181" y="680756"/>
              <a:ext cx="8257134" cy="18790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645765"/>
                    <a:gridCol w="657225"/>
                    <a:gridCol w="1095375"/>
                    <a:gridCol w="1095375"/>
                    <a:gridCol w="699394"/>
                  </a:tblGrid>
                  <a:tr h="45751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下标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3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   max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max+1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4217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:endParaRPr lang="en-US" altLang="zh-CN" sz="1600" dirty="0"/>
                        </a:p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数值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grow m:val="on"/>
                                    <m:limLoc m:val="undOvr"/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func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grow m:val="on"/>
                                    <m:limLoc m:val="undOvr"/>
                                    <m:ctrlPr>
                                      <a:rPr lang="zh-CN" altLang="en-US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1517181" y="680756"/>
              <a:ext cx="8257134" cy="18790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645765"/>
                    <a:gridCol w="657225"/>
                    <a:gridCol w="1095375"/>
                    <a:gridCol w="1095375"/>
                    <a:gridCol w="699394"/>
                  </a:tblGrid>
                  <a:tr h="45751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下标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3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   max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  max+1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4217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</a:t>
                          </a:r>
                          <a:endParaRPr lang="en-US" altLang="zh-CN" dirty="0"/>
                        </a:p>
                        <a:p>
                          <a:endParaRPr lang="en-US" altLang="zh-CN" sz="1600" dirty="0"/>
                        </a:p>
                        <a:p>
                          <a:r>
                            <a:rPr lang="en-US" altLang="zh-CN" sz="1600" dirty="0"/>
                            <a:t> </a:t>
                          </a:r>
                          <a:r>
                            <a:rPr lang="zh-CN" altLang="en-US" sz="1600" dirty="0"/>
                            <a:t>数值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   5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0" y="1096255"/>
            <a:ext cx="1491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数组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350364" y="2659789"/>
                <a:ext cx="6174418" cy="1165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den>
                    </m:f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f>
                      <m:fPr>
                        <m:ctrlP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且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⋅</m:t>
                    </m:r>
                    <m:sSub>
                      <m:sSubPr>
                        <m:ctrlP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⋅</m:t>
                    </m:r>
                    <m:sSub>
                      <m:sSubPr>
                        <m:ctrlP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64" y="2659789"/>
                <a:ext cx="6174418" cy="1165319"/>
              </a:xfrm>
              <a:prstGeom prst="rect">
                <a:avLst/>
              </a:prstGeom>
              <a:blipFill rotWithShape="1">
                <a:blip r:embed="rId5"/>
                <a:stretch>
                  <a:fillRect l="-4" t="-35" r="9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-188595" y="2781905"/>
            <a:ext cx="2538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 </a:t>
            </a:r>
            <a:r>
              <a:rPr lang="zh-CN" altLang="en-US" sz="2000" b="1" i="1" dirty="0"/>
              <a:t>回到最开始的公式：</a:t>
            </a:r>
            <a:endParaRPr lang="zh-CN" altLang="en-US" sz="20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-29267" y="3180653"/>
                <a:ext cx="12250420" cy="353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b="1" i="1" dirty="0"/>
                  <a:t>现在如果取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i="1" dirty="0"/>
                  <a:t>  = 4</a:t>
                </a:r>
                <a:r>
                  <a:rPr lang="zh-CN" altLang="en-US" sz="2000" b="1" i="1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000" b="1" i="1" dirty="0"/>
                  <a:t> </a:t>
                </a:r>
                <a:r>
                  <a:rPr lang="en-US" altLang="zh-CN" sz="2000" b="1" i="1" dirty="0"/>
                  <a:t>= 4</a:t>
                </a:r>
                <a:r>
                  <a:rPr lang="zh-CN" altLang="en-US" sz="2000" b="1" i="1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i="1" dirty="0"/>
                  <a:t> </a:t>
                </a:r>
                <a:r>
                  <a:rPr lang="en-US" altLang="zh-CN" sz="2000" b="1" i="1" dirty="0"/>
                  <a:t>= 3</a:t>
                </a:r>
                <a:r>
                  <a:rPr lang="zh-CN" altLang="en-US" sz="2000" b="1" i="1" dirty="0"/>
                  <a:t>，则</a:t>
                </a:r>
                <a:r>
                  <a:rPr lang="en-US" altLang="zh-CN" sz="2000" b="1" i="1" dirty="0"/>
                  <a:t> </a:t>
                </a:r>
                <a:r>
                  <a:rPr lang="zh-CN" altLang="en-US" sz="2000" b="1" i="1" dirty="0"/>
                  <a:t>满足条件的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i="1" dirty="0"/>
                  <a:t> </a:t>
                </a:r>
                <a:r>
                  <a:rPr lang="zh-CN" altLang="en-US" sz="2000" b="1" i="1" dirty="0"/>
                  <a:t>有</a:t>
                </a:r>
                <a:r>
                  <a:rPr lang="en-US" altLang="zh-CN" sz="2000" b="1" i="1" dirty="0"/>
                  <a:t>b[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i="1" dirty="0"/>
                  <a:t> + 1]-b[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i="1" dirty="0"/>
                  <a:t> ]</a:t>
                </a:r>
                <a:r>
                  <a:rPr lang="zh-CN" altLang="en-US" sz="2000" b="1" i="1" dirty="0"/>
                  <a:t>个，而满足条件</a:t>
                </a:r>
                <a:endParaRPr lang="en-US" altLang="zh-CN" sz="2000" b="1" i="1" dirty="0"/>
              </a:p>
              <a:p>
                <a:pPr algn="l"/>
                <a:endParaRPr lang="en-US" altLang="zh-CN" sz="2000" b="1" i="1" dirty="0"/>
              </a:p>
              <a:p>
                <a:pPr algn="l"/>
                <a:r>
                  <a:rPr lang="zh-CN" altLang="en-US" sz="2000" b="1" i="1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i="1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1" i="1" dirty="0"/>
                  <a:t>分别有多少个呢？相信聪明的你一定想到了。</a:t>
                </a:r>
                <a:r>
                  <a:rPr lang="zh-CN" altLang="en-US" sz="2000" b="1" i="1" dirty="0">
                    <a:sym typeface="+mn-ea"/>
                  </a:rPr>
                  <a:t>这里以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  </m:t>
                        </m:r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1" i="1" dirty="0">
                    <a:sym typeface="+mn-ea"/>
                  </a:rPr>
                  <a:t> </a:t>
                </a:r>
                <a:r>
                  <a:rPr lang="zh-CN" altLang="en-US" sz="2000" b="1" i="1" dirty="0">
                    <a:sym typeface="+mn-ea"/>
                  </a:rPr>
                  <a:t>为例</a:t>
                </a:r>
                <a:r>
                  <a:rPr lang="en-US" altLang="zh-CN" sz="2000" b="1" i="1" dirty="0">
                    <a:sym typeface="+mn-ea"/>
                  </a:rPr>
                  <a:t> </a:t>
                </a:r>
                <a:endParaRPr lang="zh-CN" altLang="en-US" sz="2000" b="1" i="1" dirty="0"/>
              </a:p>
              <a:p>
                <a:pPr algn="l"/>
                <a:endParaRPr lang="en-US" altLang="zh-CN" sz="2000" b="1" i="1" dirty="0"/>
              </a:p>
              <a:p>
                <a:pPr algn="l">
                  <a:buClrTx/>
                  <a:buSzTx/>
                  <a:buNone/>
                </a:pPr>
                <a:r>
                  <a:rPr lang="en-US" altLang="zh-CN" sz="2000" b="1" i="1" dirty="0"/>
                  <a:t>这里</a:t>
                </a:r>
                <a:r>
                  <a:rPr lang="zh-CN" altLang="en-US" sz="2000" b="1" i="1" dirty="0"/>
                  <a:t>对于上界和下界处理是不一样的</a:t>
                </a:r>
                <a:r>
                  <a:rPr lang="en-US" altLang="zh-CN" sz="2000" b="1" i="1" dirty="0"/>
                  <a:t>，对于</a:t>
                </a:r>
                <a:r>
                  <a:rPr lang="zh-CN" altLang="en-US" sz="2000" b="1" i="1" dirty="0"/>
                  <a:t>下界</a:t>
                </a:r>
                <a:r>
                  <a:rPr lang="en-US" altLang="zh-CN" sz="2000" b="1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1" i="1" u="none" strike="noStrike" kern="1200" cap="none" spc="0" normalizeH="0" baseline="0" dirty="0"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dirty="0"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dirty="0"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dirty="0"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000" b="1" i="1" u="none" strike="noStrike" kern="1200" cap="none" spc="0" normalizeH="0" baseline="0" dirty="0">
                            <a:cs typeface="+mn-cs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altLang="zh-CN" sz="2000" b="1" i="1" dirty="0"/>
                  <a:t> </a:t>
                </a:r>
                <a:r>
                  <a:rPr lang="zh-CN" altLang="en-US" sz="2000" b="1" i="1" dirty="0"/>
                  <a:t>我们可以通过计算</a:t>
                </a:r>
                <a:r>
                  <a:rPr lang="en-US" altLang="zh-CN" sz="2000" b="1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𝒍−𝟏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den>
                    </m:f>
                  </m:oMath>
                </a14:m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来实现向上取整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，对于上界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；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我们通过计算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+ 1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来实现目的？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为什么？</a:t>
                </a: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令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x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𝒍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den>
                    </m:f>
                  </m:oMath>
                </a14:m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f>
                      <m:fPr>
                        <m:ctrlP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zh-CN" altLang="en-US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+ 1 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，则满足条件的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altLang="zh-CN" sz="2000" b="1" i="1" u="none" strike="noStrike" kern="1200" cap="none" spc="0" normalizeH="0" baseline="0" dirty="0">
                    <a:cs typeface="+mn-cs"/>
                  </a:rPr>
                  <a:t>的</a:t>
                </a:r>
                <a:r>
                  <a:rPr kumimoji="0" lang="zh-CN" altLang="en-US" sz="2000" b="1" i="1" u="none" strike="noStrike" kern="1200" cap="none" spc="0" normalizeH="0" baseline="0" dirty="0">
                    <a:cs typeface="+mn-cs"/>
                  </a:rPr>
                  <a:t>有</a:t>
                </a:r>
                <a:r>
                  <a:rPr kumimoji="0" lang="en-US" altLang="zh-CN" sz="2000" b="1" i="1" u="none" strike="noStrike" kern="1200" cap="none" spc="0" normalizeH="0" baseline="0" dirty="0">
                    <a:cs typeface="+mn-cs"/>
                  </a:rPr>
                  <a:t> b[y] - b[x] </a:t>
                </a:r>
                <a:r>
                  <a:rPr kumimoji="0" lang="zh-CN" altLang="en-US" sz="2000" b="1" i="1" u="none" strike="noStrike" kern="1200" cap="none" spc="0" normalizeH="0" baseline="0" dirty="0">
                    <a:cs typeface="+mn-cs"/>
                  </a:rPr>
                  <a:t>个。</a:t>
                </a:r>
                <a:endParaRPr kumimoji="0" lang="zh-CN" altLang="en-US" sz="2000" b="1" i="1" u="none" strike="noStrike" kern="1200" cap="none" spc="0" normalizeH="0" baseline="0" dirty="0">
                  <a:cs typeface="+mn-cs"/>
                </a:endParaRPr>
              </a:p>
              <a:p>
                <a:pPr algn="l">
                  <a:buClrTx/>
                  <a:buSzTx/>
                  <a:buNone/>
                </a:pPr>
                <a:endParaRPr kumimoji="0" lang="en-US" altLang="zh-CN" sz="2000" b="1" i="1" u="none" strike="noStrike" kern="1200" cap="none" spc="0" normalizeH="0" baseline="0" dirty="0">
                  <a:cs typeface="+mn-cs"/>
                </a:endParaRPr>
              </a:p>
              <a:p>
                <a:pPr algn="l">
                  <a:buClrTx/>
                  <a:buSzTx/>
                  <a:buNone/>
                </a:pPr>
                <a:r>
                  <a:rPr kumimoji="0" lang="zh-CN" altLang="en-US" sz="2000" b="1" i="1" u="none" strike="noStrike" kern="1200" cap="none" spc="0" normalizeH="0" baseline="0" dirty="0">
                    <a:cs typeface="+mn-cs"/>
                  </a:rPr>
                  <a:t>这样操作的算法复杂度是</a:t>
                </a:r>
                <a:r>
                  <a:rPr kumimoji="0" lang="en-US" altLang="zh-CN" sz="2000" b="1" i="1" u="none" strike="noStrike" kern="1200" cap="none" spc="0" normalizeH="0" baseline="0" dirty="0">
                    <a:cs typeface="+mn-cs"/>
                  </a:rPr>
                  <a:t>O(n+q)</a:t>
                </a:r>
                <a:r>
                  <a:rPr kumimoji="0" lang="zh-CN" altLang="en-US" sz="2000" b="1" i="1" u="none" strike="noStrike" kern="1200" cap="none" spc="0" normalizeH="0" baseline="0" dirty="0">
                    <a:cs typeface="+mn-cs"/>
                  </a:rPr>
                  <a:t>。</a:t>
                </a:r>
                <a:endParaRPr kumimoji="0" lang="zh-CN" altLang="en-US" sz="2000" b="1" i="1" u="none" strike="noStrike" kern="1200" cap="none" spc="0" normalizeH="0" baseline="0" dirty="0">
                  <a:cs typeface="+mn-cs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67" y="3180653"/>
                <a:ext cx="12250420" cy="3536950"/>
              </a:xfrm>
              <a:prstGeom prst="rect">
                <a:avLst/>
              </a:prstGeom>
              <a:blipFill rotWithShape="1">
                <a:blip r:embed="rId6"/>
                <a:stretch>
                  <a:fillRect t="-16" r="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5258"/>
            <a:ext cx="11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Cambria Math" panose="02040503050406030204" pitchFamily="18" charset="0"/>
              </a:rPr>
              <a:t>代码示例：</a:t>
            </a:r>
            <a:endParaRPr lang="en-US" altLang="zh-CN" sz="2400" b="1" i="1" dirty="0">
              <a:latin typeface="Cambria Math" panose="02040503050406030204" pitchFamily="18" charset="0"/>
            </a:endParaRPr>
          </a:p>
          <a:p>
            <a:endParaRPr lang="en-US" altLang="zh-CN" sz="2400" b="1" i="1" dirty="0"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31" y="366662"/>
            <a:ext cx="7557270" cy="649133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357c956-3509-4d28-81fd-d17ff186c62b}"/>
</p:tagLst>
</file>

<file path=ppt/tags/tag2.xml><?xml version="1.0" encoding="utf-8"?>
<p:tagLst xmlns:p="http://schemas.openxmlformats.org/presentationml/2006/main">
  <p:tag name="KSO_WM_UNIT_TABLE_BEAUTIFY" val="smartTable{b33903eb-eca8-4d0f-b477-fb9c91ecd2fd}"/>
</p:tagLst>
</file>

<file path=ppt/tags/tag3.xml><?xml version="1.0" encoding="utf-8"?>
<p:tagLst xmlns:p="http://schemas.openxmlformats.org/presentationml/2006/main">
  <p:tag name="KSO_WM_UNIT_TABLE_BEAUTIFY" val="smartTable{fc67b97f-aeb5-49cc-a450-a358c13ad392}"/>
</p:tagLst>
</file>

<file path=ppt/tags/tag4.xml><?xml version="1.0" encoding="utf-8"?>
<p:tagLst xmlns:p="http://schemas.openxmlformats.org/presentationml/2006/main">
  <p:tag name="KSO_WM_UNIT_TABLE_BEAUTIFY" val="smartTable{fc67b97f-aeb5-49cc-a450-a358c13ad392}"/>
</p:tagLst>
</file>

<file path=ppt/tags/tag5.xml><?xml version="1.0" encoding="utf-8"?>
<p:tagLst xmlns:p="http://schemas.openxmlformats.org/presentationml/2006/main">
  <p:tag name="KSO_WPP_MARK_KEY" val="63da3930-7716-4c3c-bc4f-d81184b2ff31"/>
  <p:tag name="COMMONDATA" val="eyJoZGlkIjoiMDFiYjU2ZGQ4M2JmZDRhNmQ2NmM1MDMzOGMyZmNjO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249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Cambria Math</vt:lpstr>
      <vt:lpstr>等线</vt:lpstr>
      <vt:lpstr>等线 Light</vt:lpstr>
      <vt:lpstr>微软雅黑</vt:lpstr>
      <vt:lpstr>Arial Unicode MS</vt:lpstr>
      <vt:lpstr>Calibri</vt:lpstr>
      <vt:lpstr>Office 主题​​</vt:lpstr>
      <vt:lpstr>算法练习赛1      —H题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算法练习赛1      —H题</dc:title>
  <dc:creator>Chenrui</dc:creator>
  <cp:lastModifiedBy>秋子夜</cp:lastModifiedBy>
  <cp:revision>6</cp:revision>
  <dcterms:created xsi:type="dcterms:W3CDTF">2022-09-23T09:01:00Z</dcterms:created>
  <dcterms:modified xsi:type="dcterms:W3CDTF">2022-09-27T07:35:46Z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D3AE492191524D0797BDBD777061D94E</vt:lpwstr>
  </property>
  <property fmtid="{D5CDD505-2E9C-101B-9397-08002B2CF9AE}" pid="3" name="KSOProductBuildVer">
    <vt:lpwstr>2052-11.1.0.12358</vt:lpwstr>
  </property>
</Properties>
</file>