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343" r:id="rId5"/>
    <p:sldId id="1674" r:id="rId6"/>
    <p:sldId id="1714" r:id="rId7"/>
    <p:sldId id="1715" r:id="rId8"/>
    <p:sldId id="1716" r:id="rId9"/>
    <p:sldId id="1717" r:id="rId10"/>
    <p:sldId id="1711" r:id="rId11"/>
    <p:sldId id="1677" r:id="rId12"/>
    <p:sldId id="1718" r:id="rId13"/>
    <p:sldId id="1686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74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0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FF26B-2FCC-4603-BDAF-9176BBF45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notesSlide" Target="../notesSlides/notesSlide6.xml"/><Relationship Id="rId10" Type="http://schemas.openxmlformats.org/officeDocument/2006/relationships/vmlDrawing" Target="../drawings/vmlDrawing1.v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4" Type="http://schemas.openxmlformats.org/officeDocument/2006/relationships/notesSlide" Target="../notesSlides/notesSlide7.xml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2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E2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-21级算法第二次练习赛</a:t>
            </a:r>
            <a:endParaRPr lang="zh-CN" altLang="en-US" sz="44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2773" y="3692358"/>
            <a:ext cx="66664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C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题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讲题人：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animBg="1"/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5916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6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、按字典序生成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{1,2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...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n}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的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r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子集算法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子集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...a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=12...r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开始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当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...a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≠(n-r+1)(n-r+2)...n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时，执行下列操作：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）确定最大的整数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k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，使得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k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+1≤n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且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k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+1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不是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,a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,...,a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中的一个。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）用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子集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...a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k-1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(a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k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+1)(a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k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+2)...(a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k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+r-k+1)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替换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...a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r</a:t>
            </a:r>
            <a:endParaRPr lang="en-US" altLang="zh-CN" sz="2400" baseline="-250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400" baseline="-250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400" baseline="-250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P.S.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证明过程可参考《组合数学》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原书第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5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版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)p86-p88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；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子集生成算法参考该书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p69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cs typeface="+mn-ea"/>
                <a:sym typeface="+mn-lt"/>
              </a:rPr>
              <a:t>谢谢观看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题目描述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4075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给定正整数 n 和 m，你需要构造 m 个非空正整数集合 S1,S2,…,Sm满足：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Si⊆{1,2,…,n} 对 1≤i≤m 成立。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Si⊈Sj 对 1≤i,j≤m,i≠j 成立。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当然，题目有可能是无解的，此时你需要告知小水獭。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31292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、集合关系分析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由分析，为了避免某个集合是另外一个集合的子集，当m个非空正数集合中元素个数相同时，m能够取到最大值，且最大值为组合数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 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。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当子集元素个数相同时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只要两集合中元素不完全相同，即符合题意。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3" name="图片 2" descr="C题组合数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" y="3534410"/>
            <a:ext cx="752475" cy="586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3608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、反链的定义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集合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的一个反链是集合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的子集的一个集合Θ，其中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Θ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中的元素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子集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不相互包含。【即为题干中的输出集】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lang="zh-CN" altLang="en-US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定理：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设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元素集合。那么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上的一个反链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Θ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至多包含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个集合。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3" name="图片 2" descr="C题组合数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165" y="4035425"/>
            <a:ext cx="752475" cy="586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9676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3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、链、最大链的定义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集合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的子集的集合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是一条</a:t>
            </a:r>
            <a:r>
              <a:rPr lang="zh-CN" altLang="en-US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链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，只要对于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中的每一对子集，总有一个包含在另一个之中：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	A1,A2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中，且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A1≠A2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，意味着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包含于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或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包含于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A1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例：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S0={1,2,3,4,5}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则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C={{2}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{1,3,5}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{1,2,3,5}}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为一条链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对于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S={1,2,3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...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n},</a:t>
            </a:r>
            <a:r>
              <a:rPr lang="zh-CN" altLang="en-US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最大链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为：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其中对于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i=0,1,2,...,n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，都有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|Ai|=i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例：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C={{∅},{3},{3,4},{1,3,4},{1,3,4,5},{1,2,3,4,5}}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的一条最大链。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2" name="图片 1" descr="C题公式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945" y="4429125"/>
            <a:ext cx="3635375" cy="563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134745" y="1470660"/>
            <a:ext cx="9855835" cy="49676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4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、定理证明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lang="zh-CN" altLang="en-US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定理：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设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元素集合。那么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上的一个反链Θ至多包含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个集合。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证明：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设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Θ是一个反链，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用两种方法计数有序对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(A,C)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的数目β。【其中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是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Θ中的一个元素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子集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是包含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的最大链】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	·1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、对于最大链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，每一个最大链至多包含一个反链Θ中的一个元素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子集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，否则不符合定义，因此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β≤n!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	·2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、对于Θ中的元素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子集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)A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，若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|A|=k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，则至多存在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k!(n-k)!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个包含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的最大链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。设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α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k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是反链Θ中大小为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k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的子集的个数，则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|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Θ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|=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于是：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3" name="图片 2" descr="C题组合数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190" y="2068195"/>
            <a:ext cx="752475" cy="58610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47275" y="5321935"/>
          <a:ext cx="57848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368300" imgH="431800" progId="Equation.KSEE3">
                  <p:embed/>
                </p:oleObj>
              </mc:Choice>
              <mc:Fallback>
                <p:oleObj name="" r:id="rId5" imgW="3683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47275" y="5321935"/>
                        <a:ext cx="578485" cy="678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94275" y="5825490"/>
          <a:ext cx="2204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1143000" imgH="431800" progId="Equation.KSEE3">
                  <p:embed/>
                </p:oleObj>
              </mc:Choice>
              <mc:Fallback>
                <p:oleObj name="" r:id="rId7" imgW="11430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4275" y="5825490"/>
                        <a:ext cx="2204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134745" y="1470660"/>
            <a:ext cx="9855835" cy="49676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4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、定理证明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lang="zh-CN" altLang="en-US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定理：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设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元素集合。那么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上的一个反链Θ至多包含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个集合。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证明：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因此有：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推出：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又因为当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k=n/2(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下取整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时，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有最大值，故得证：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3" name="图片 2" descr="C题组合数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190" y="2068195"/>
            <a:ext cx="752475" cy="586105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96740" y="2738120"/>
          <a:ext cx="339852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397000" imgH="431800" progId="Equation.KSEE3">
                  <p:embed/>
                </p:oleObj>
              </mc:Choice>
              <mc:Fallback>
                <p:oleObj name="" r:id="rId5" imgW="13970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6740" y="2738120"/>
                        <a:ext cx="3398520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37505" y="3789045"/>
          <a:ext cx="1413510" cy="99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634365" imgH="444500" progId="Equation.KSEE3">
                  <p:embed/>
                </p:oleObj>
              </mc:Choice>
              <mc:Fallback>
                <p:oleObj name="" r:id="rId7" imgW="634365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7505" y="3789045"/>
                        <a:ext cx="1413510" cy="99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C题组合数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0460" y="4948555"/>
            <a:ext cx="548005" cy="47625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2490" y="5357495"/>
          <a:ext cx="2924175" cy="108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0" imgW="1168400" imgH="431800" progId="Equation.KSEE3">
                  <p:embed/>
                </p:oleObj>
              </mc:Choice>
              <mc:Fallback>
                <p:oleObj name="" r:id="rId10" imgW="11684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82490" y="5357495"/>
                        <a:ext cx="2924175" cy="1080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0887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5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、判断后输出结果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对于n取 [1,10] 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k取如下值可以使得组合数有最大值：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因此对于输入的n，首先判断m是否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大于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 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，若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大于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则返回-1，否则按照每个集合有k个元素，k重循环输出结果即可。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2" name="图片 1" descr="C题若干组合数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60" y="3531870"/>
            <a:ext cx="5353050" cy="614680"/>
          </a:xfrm>
          <a:prstGeom prst="rect">
            <a:avLst/>
          </a:prstGeom>
        </p:spPr>
      </p:pic>
      <p:pic>
        <p:nvPicPr>
          <p:cNvPr id="4" name="图片 3" descr="C题组合数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950" y="4514850"/>
            <a:ext cx="752475" cy="586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"/>
              </p:custDataLst>
            </p:nvPr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3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代码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 descr="C题代码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07410" y="362585"/>
            <a:ext cx="5686425" cy="60344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9670" y="1514475"/>
            <a:ext cx="1535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n=10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为例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0"/>
</p:tagLst>
</file>

<file path=ppt/tags/tag10.xml><?xml version="1.0" encoding="utf-8"?>
<p:tagLst xmlns:p="http://schemas.openxmlformats.org/presentationml/2006/main">
  <p:tag name="PA" val="v5.1.0"/>
</p:tagLst>
</file>

<file path=ppt/tags/tag11.xml><?xml version="1.0" encoding="utf-8"?>
<p:tagLst xmlns:p="http://schemas.openxmlformats.org/presentationml/2006/main">
  <p:tag name="PA" val="v5.1.0"/>
</p:tagLst>
</file>

<file path=ppt/tags/tag12.xml><?xml version="1.0" encoding="utf-8"?>
<p:tagLst xmlns:p="http://schemas.openxmlformats.org/presentationml/2006/main">
  <p:tag name="PA" val="v5.1.0"/>
</p:tagLst>
</file>

<file path=ppt/tags/tag13.xml><?xml version="1.0" encoding="utf-8"?>
<p:tagLst xmlns:p="http://schemas.openxmlformats.org/presentationml/2006/main">
  <p:tag name="PA" val="v5.1.0"/>
</p:tagLst>
</file>

<file path=ppt/tags/tag14.xml><?xml version="1.0" encoding="utf-8"?>
<p:tagLst xmlns:p="http://schemas.openxmlformats.org/presentationml/2006/main">
  <p:tag name="PA" val="v5.1.0"/>
</p:tagLst>
</file>

<file path=ppt/tags/tag15.xml><?xml version="1.0" encoding="utf-8"?>
<p:tagLst xmlns:p="http://schemas.openxmlformats.org/presentationml/2006/main">
  <p:tag name="KSO_WM_UNIT_PLACING_PICTURE_USER_VIEWPORT" val="{&quot;height&quot;:1174.9999999999998,&quot;width&quot;:4551}"/>
</p:tagLst>
</file>

<file path=ppt/tags/tag16.xml><?xml version="1.0" encoding="utf-8"?>
<p:tagLst xmlns:p="http://schemas.openxmlformats.org/presentationml/2006/main">
  <p:tag name="PA" val="v5.1.0"/>
</p:tagLst>
</file>

<file path=ppt/tags/tag17.xml><?xml version="1.0" encoding="utf-8"?>
<p:tagLst xmlns:p="http://schemas.openxmlformats.org/presentationml/2006/main">
  <p:tag name="KSO_WM_UNIT_PLACING_PICTURE_USER_VIEWPORT" val="{&quot;height&quot;:9750,&quot;width&quot;:9188}"/>
</p:tagLst>
</file>

<file path=ppt/tags/tag18.xml><?xml version="1.0" encoding="utf-8"?>
<p:tagLst xmlns:p="http://schemas.openxmlformats.org/presentationml/2006/main">
  <p:tag name="PA" val="v5.1.0"/>
</p:tagLst>
</file>

<file path=ppt/tags/tag19.xml><?xml version="1.0" encoding="utf-8"?>
<p:tagLst xmlns:p="http://schemas.openxmlformats.org/presentationml/2006/main">
  <p:tag name="PA" val="v5.1.0"/>
</p:tagLst>
</file>

<file path=ppt/tags/tag2.xml><?xml version="1.0" encoding="utf-8"?>
<p:tagLst xmlns:p="http://schemas.openxmlformats.org/presentationml/2006/main">
  <p:tag name="PA" val="v5.1.0"/>
</p:tagLst>
</file>

<file path=ppt/tags/tag20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1C194EAC-58AE-4A7C-B92C-10DC29A5AB6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420包图\4"/>
  <p:tag name="ISPRING_PRESENTATION_TITLE" val="5a34118360"/>
  <p:tag name="ISPRING_FIRST_PUBLISH" val="1"/>
</p:tagLst>
</file>

<file path=ppt/tags/tag3.xml><?xml version="1.0" encoding="utf-8"?>
<p:tagLst xmlns:p="http://schemas.openxmlformats.org/presentationml/2006/main">
  <p:tag name="PA" val="v5.1.0"/>
</p:tagLst>
</file>

<file path=ppt/tags/tag4.xml><?xml version="1.0" encoding="utf-8"?>
<p:tagLst xmlns:p="http://schemas.openxmlformats.org/presentationml/2006/main">
  <p:tag name="PA" val="v5.1.0"/>
</p:tagLst>
</file>

<file path=ppt/tags/tag5.xml><?xml version="1.0" encoding="utf-8"?>
<p:tagLst xmlns:p="http://schemas.openxmlformats.org/presentationml/2006/main">
  <p:tag name="PA" val="v5.1.0"/>
</p:tagLst>
</file>

<file path=ppt/tags/tag6.xml><?xml version="1.0" encoding="utf-8"?>
<p:tagLst xmlns:p="http://schemas.openxmlformats.org/presentationml/2006/main">
  <p:tag name="PA" val="v5.1.0"/>
</p:tagLst>
</file>

<file path=ppt/tags/tag7.xml><?xml version="1.0" encoding="utf-8"?>
<p:tagLst xmlns:p="http://schemas.openxmlformats.org/presentationml/2006/main">
  <p:tag name="PA" val="v5.1.0"/>
</p:tagLst>
</file>

<file path=ppt/tags/tag8.xml><?xml version="1.0" encoding="utf-8"?>
<p:tagLst xmlns:p="http://schemas.openxmlformats.org/presentationml/2006/main">
  <p:tag name="PA" val="v5.1.0"/>
</p:tagLst>
</file>

<file path=ppt/tags/tag9.xml><?xml version="1.0" encoding="utf-8"?>
<p:tagLst xmlns:p="http://schemas.openxmlformats.org/presentationml/2006/main">
  <p:tag name="PA" val="v5.1.0"/>
</p:tagLst>
</file>

<file path=ppt/theme/theme1.xml><?xml version="1.0" encoding="utf-8"?>
<a:theme xmlns:a="http://schemas.openxmlformats.org/drawingml/2006/main" name="Office 主题​​">
  <a:themeElements>
    <a:clrScheme name="自定义 2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6FC9"/>
      </a:accent1>
      <a:accent2>
        <a:srgbClr val="959FD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lhsvxzk">
      <a:majorFont>
        <a:latin typeface="iekie jianheiti"/>
        <a:ea typeface="iekie jianheiti"/>
        <a:cs typeface=""/>
      </a:majorFont>
      <a:minorFont>
        <a:latin typeface="iekie jianheiti"/>
        <a:ea typeface="iekie jianhe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WPS 演示</Application>
  <PresentationFormat>宽屏</PresentationFormat>
  <Paragraphs>95</Paragraphs>
  <Slides>11</Slides>
  <Notes>25</Notes>
  <HiddenSlides>0</HiddenSlides>
  <MMClips>1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37" baseType="lpstr">
      <vt:lpstr>Arial</vt:lpstr>
      <vt:lpstr>宋体</vt:lpstr>
      <vt:lpstr>Wingdings</vt:lpstr>
      <vt:lpstr>华文行楷</vt:lpstr>
      <vt:lpstr>Source Han Sans CN Normal</vt:lpstr>
      <vt:lpstr>Yu Gothic UI Semilight</vt:lpstr>
      <vt:lpstr>仿宋</vt:lpstr>
      <vt:lpstr>黑体</vt:lpstr>
      <vt:lpstr>iekie jianheiti</vt:lpstr>
      <vt:lpstr>Segoe Print</vt:lpstr>
      <vt:lpstr>微软雅黑</vt:lpstr>
      <vt:lpstr>Arial Unicode MS</vt:lpstr>
      <vt:lpstr>等线</vt:lpstr>
      <vt:lpstr>Calibri</vt:lpstr>
      <vt:lpstr>方正姚体</vt:lpstr>
      <vt:lpstr>华光大黑二_CNKI</vt:lpstr>
      <vt:lpstr>华光仿宋_CNKI</vt:lpstr>
      <vt:lpstr>华光仿宋一_CNKI</vt:lpstr>
      <vt:lpstr>华光楷体一_CNKI</vt:lpstr>
      <vt:lpstr>楷体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5a34118360</dc:title>
  <dc:creator>Administrator</dc:creator>
  <cp:lastModifiedBy>20231156</cp:lastModifiedBy>
  <cp:revision>64</cp:revision>
  <dcterms:created xsi:type="dcterms:W3CDTF">2019-04-09T08:29:00Z</dcterms:created>
  <dcterms:modified xsi:type="dcterms:W3CDTF">2022-10-17T09:09:27Z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4EAD35D202164343A116052BB37F5F48</vt:lpwstr>
  </property>
  <property fmtid="{D5CDD505-2E9C-101B-9397-08002B2CF9AE}" pid="3" name="KSOProductBuildVer">
    <vt:lpwstr>2052-11.1.0.11411</vt:lpwstr>
  </property>
</Properties>
</file>