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05" r:id="rId3"/>
    <p:sldId id="308" r:id="rId4"/>
    <p:sldId id="306" r:id="rId5"/>
    <p:sldId id="307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69"/>
    <a:srgbClr val="B9666E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8BB4D-0105-446D-AD98-CC56B0B4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F7A173-4273-2CE0-891F-D19B1F46D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289BA-54FA-A165-DC15-D933C28C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18AD-63E9-4918-A10B-C265E9B77B8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29BAD-8A5D-A9A1-09BB-9EAEE815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53597-05A9-2383-071D-06D68869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1F3D-47D5-48AB-9BC3-F879A7F9C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5313D-CDFD-C3B3-0CC2-B6BA77B8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97123-A5AB-F69A-915D-C95FD173E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5280A-DD19-8084-74AE-2B9D1F9F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18AD-63E9-4918-A10B-C265E9B77B8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07FE8-0C52-CF93-BE55-F1B63FE6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DD995-C64F-B1EA-8220-4D141C69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1F3D-47D5-48AB-9BC3-F879A7F9C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62DB2F-43A1-DD01-7209-574F837C6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FF460-453B-BDF6-10C9-D54BFCDC3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63D2D-73BA-AC4B-F605-CF62DD97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18AD-63E9-4918-A10B-C265E9B77B8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C1368-A5AE-5152-083E-E0F3CC43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81A81-CFBC-1A82-C2D6-3FC9DDA0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1F3D-47D5-48AB-9BC3-F879A7F9C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3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88806-F07A-55CF-8A87-AEA547C1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EFBED-F49B-DDD7-EB45-4999B595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60ED9-DAA4-489A-CCA6-4613602D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18AD-63E9-4918-A10B-C265E9B77B8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E172F-E164-D78C-50F5-32B009B2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5CA6FE-16A3-D9B1-575B-7C3A593C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1F3D-47D5-48AB-9BC3-F879A7F9C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5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7911E-541A-7484-6FCC-A73FD2DA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122F7-306A-ECFF-830B-8B5980096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305FF-48DF-5B7E-FB26-540105ED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18AD-63E9-4918-A10B-C265E9B77B8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97EF9-56A4-58F6-3291-DE2F5176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B5902-B8A7-6ADD-D88C-C234C56A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1F3D-47D5-48AB-9BC3-F879A7F9C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8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46C48-F061-7448-93C1-1E57F6C8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A381D-E06A-2CA4-167D-D264C8DB0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D6280-FC55-9832-9407-5B4B9C0A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9D699-A7C3-34D3-5F93-5D533526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18AD-63E9-4918-A10B-C265E9B77B8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CEE3C-BFB0-CE5D-1931-B3EF9F73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819D7-8E4E-7EDC-BFA8-06FFB340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1F3D-47D5-48AB-9BC3-F879A7F9C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C2468-E5ED-CCFD-A172-6CF8B6CB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639E4-329C-36D1-BA04-55C63B75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8499B-223C-20EC-875C-B6207FE32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6E2AE1-D5A3-931F-129D-96B1646FE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B540D8-7BD6-2B7B-8B7C-C304F1348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AFD025-AE9B-21F2-154C-25742907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18AD-63E9-4918-A10B-C265E9B77B8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FCF7F2-AEF5-5A70-7E35-D067BD29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9EAC4F-6508-1CDC-3483-5F503EAF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1F3D-47D5-48AB-9BC3-F879A7F9C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3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BFF12-CA3C-C7EB-BD9D-3077ED3F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7F5649-EBEB-A1C3-F07B-F8D14A0C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18AD-63E9-4918-A10B-C265E9B77B8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65B66C-2B8A-5C63-462C-6F8C6C44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78D878-FB1B-0D29-692A-8BD24FA5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1F3D-47D5-48AB-9BC3-F879A7F9C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6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7CAFF8-2757-1849-67F4-12BEBF39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18AD-63E9-4918-A10B-C265E9B77B8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AD32D2-E758-0846-42BA-B65E3214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9DF91-FF5D-1A14-CB5B-839EC8C7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1F3D-47D5-48AB-9BC3-F879A7F9C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4E080-459B-7675-C89A-64702A1C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EA4D5-8479-CF17-00F4-7F844B53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670B1-B702-8E4B-840F-0AB7B4A9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AF345-E4F7-31E9-DA8C-78714885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18AD-63E9-4918-A10B-C265E9B77B8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85C75-3C23-A705-8819-5C0FFB3D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FBB610-3D12-3584-7560-14A060D2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1F3D-47D5-48AB-9BC3-F879A7F9C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3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88D60-D41E-F088-89F9-C464C08F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D2BC1A-7BA5-7485-93BB-F485AA057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94F852-BF45-FDE2-BDE8-D84D10E3A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66E799-A35E-3958-B208-A0FB8A13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18AD-63E9-4918-A10B-C265E9B77B8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E56723-1F65-1B90-9E91-F0C95494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EBC03-8D51-F114-BB25-5691EDF5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1F3D-47D5-48AB-9BC3-F879A7F9C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C14F90-5F7E-4AAD-E521-14E0E45E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10674-04B3-17F7-314B-445759CBA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712C1-2BBE-53A0-9809-06FF79FB3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118AD-63E9-4918-A10B-C265E9B77B8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EEB7B-1872-783D-D8CD-C13CBC1B1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4B271-7EF7-3308-E5F2-CF6624B32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1F3D-47D5-48AB-9BC3-F879A7F9C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27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2911491" y="1495248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5969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E2-D</a:t>
            </a:r>
            <a:r>
              <a:rPr lang="en-US" altLang="zh-CN" sz="5400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zh-CN" altLang="en-US" sz="5400" b="1" dirty="0">
                <a:solidFill>
                  <a:srgbClr val="FF5969"/>
                </a:solidFill>
                <a:latin typeface="Tw Cen MT" panose="020B0602020104020603" pitchFamily="34" charset="0"/>
              </a:rPr>
              <a:t>莫卡和皇帝</a:t>
            </a:r>
            <a:endParaRPr lang="en-US" sz="54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7888338" y="4576062"/>
            <a:ext cx="1926920" cy="451824"/>
            <a:chOff x="4679586" y="878988"/>
            <a:chExt cx="812436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0A8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0A8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913085" y="252419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Mokka</a:t>
            </a:r>
            <a:r>
              <a:rPr lang="en-US" altLang="zh-CN" sz="4100" dirty="0">
                <a:solidFill>
                  <a:srgbClr val="52CBBE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und der Kaiser</a:t>
            </a:r>
            <a:endParaRPr lang="en-US" sz="4100" dirty="0">
              <a:solidFill>
                <a:srgbClr val="52CBBE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792718" y="3512773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D7373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20375016</a:t>
            </a:r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zh-CN" alt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软件学院 谢瞻旭</a:t>
            </a:r>
            <a:endParaRPr lang="en-US" sz="32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0300552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题面简介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979653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题面简介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979653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4385187" y="383456"/>
            <a:ext cx="342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莫卡和皇帝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/>
              <p:nvPr/>
            </p:nvSpPr>
            <p:spPr>
              <a:xfrm>
                <a:off x="1723178" y="1383629"/>
                <a:ext cx="9418857" cy="3727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200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蛇皇帝扔给莫卡一个长度为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的序列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ea typeface="Cascadia Mono" panose="020B0609020000020004" pitchFamily="49" charset="0"/>
                    <a:cs typeface="Cascadia Mono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ea typeface="Cascadia Mono" panose="020B0609020000020004" pitchFamily="49" charset="0"/>
                    <a:cs typeface="Cascadia Mono" panose="020B0609020000020004" pitchFamily="49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，初始有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，你需要维护一个数据结构，支持</a:t>
                </a:r>
                <a:r>
                  <a:rPr lang="en-US" altLang="zh-CN" sz="2400" b="1" dirty="0">
                    <a:ea typeface="Cascadia Mono" panose="020B0609020000020004" pitchFamily="49" charset="0"/>
                    <a:cs typeface="Cascadia Mono" panose="020B0609020000020004" pitchFamily="49" charset="0"/>
                  </a:rPr>
                  <a:t>m</a:t>
                </a:r>
                <a:r>
                  <a:rPr lang="zh-CN" altLang="en-US" sz="2400" b="1" dirty="0">
                    <a:cs typeface="Cascadia Mono" panose="020B0609020000020004" pitchFamily="49" charset="0"/>
                  </a:rPr>
                  <a:t>次以下三种操作之一：</a:t>
                </a:r>
                <a:endParaRPr lang="en-US" altLang="zh-CN" sz="2400" b="1" dirty="0"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marL="342900" indent="457200">
                  <a:lnSpc>
                    <a:spcPct val="200000"/>
                  </a:lnSpc>
                  <a:buAutoNum type="arabicPeriod"/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给定正整数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zh-CN" sz="2400" b="1" dirty="0">
                    <a:ea typeface="Cascadia Mono" panose="020B0609020000020004" pitchFamily="49" charset="0"/>
                    <a:cs typeface="Cascadia Mono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，对任意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CN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b="1" dirty="0">
                    <a:ea typeface="Cascadia Mono" panose="020B0609020000020004" pitchFamily="49" charset="0"/>
                    <a:cs typeface="Cascadia Mono" panose="020B0609020000020004" pitchFamily="49" charset="0"/>
                  </a:rPr>
                  <a:t>, </a:t>
                </a:r>
                <a:r>
                  <a:rPr lang="zh-CN" altLang="en-US" sz="2400" b="1" dirty="0">
                    <a:cs typeface="Cascadia Mono" panose="020B0609020000020004" pitchFamily="49" charset="0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变为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altLang="zh-CN" sz="2400" b="1" dirty="0"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marL="342900" indent="457200">
                  <a:lnSpc>
                    <a:spcPct val="200000"/>
                  </a:lnSpc>
                  <a:buAutoNum type="arabicPeriod"/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给定正整数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zh-CN" sz="2400" b="1" dirty="0">
                    <a:ea typeface="Cascadia Mono" panose="020B0609020000020004" pitchFamily="49" charset="0"/>
                    <a:cs typeface="Cascadia Mono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b="1" dirty="0">
                    <a:ea typeface="Cascadia Mono" panose="020B0609020000020004" pitchFamily="49" charset="0"/>
                    <a:cs typeface="Cascadia Mono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，对任意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CN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变为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400" b="1" dirty="0"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marL="342900" indent="457200">
                  <a:lnSpc>
                    <a:spcPct val="200000"/>
                  </a:lnSpc>
                  <a:buAutoNum type="arabicPeriod"/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给定正整数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zh-CN" sz="2400" b="1" dirty="0">
                    <a:ea typeface="Cascadia Mono" panose="020B0609020000020004" pitchFamily="49" charset="0"/>
                    <a:cs typeface="Cascadia Mono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，输出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𝒎𝒐𝒅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sz="2400" b="1" dirty="0"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78" y="1383629"/>
                <a:ext cx="9418857" cy="3727687"/>
              </a:xfrm>
              <a:prstGeom prst="rect">
                <a:avLst/>
              </a:prstGeom>
              <a:blipFill>
                <a:blip r:embed="rId3"/>
                <a:stretch>
                  <a:fillRect l="-1036" r="-4207" b="-23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039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题面简介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2513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3613355" y="422785"/>
            <a:ext cx="4965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不妨试一试！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013AD6-D85D-42CF-C7F8-37B3CDD4E5EB}"/>
              </a:ext>
            </a:extLst>
          </p:cNvPr>
          <p:cNvSpPr txBox="1"/>
          <p:nvPr/>
        </p:nvSpPr>
        <p:spPr>
          <a:xfrm>
            <a:off x="1983896" y="1895765"/>
            <a:ext cx="7929976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sz="2400" b="1" dirty="0">
                <a:cs typeface="Cascadia Mono" panose="020B0609020000020004" pitchFamily="49" charset="0"/>
              </a:rPr>
              <a:t>乍一看好像很难。</a:t>
            </a:r>
            <a:endParaRPr lang="en-US" altLang="zh-CN" sz="2400" b="1" dirty="0">
              <a:cs typeface="Cascadia Mono" panose="020B0609020000020004" pitchFamily="49" charset="0"/>
            </a:endParaRPr>
          </a:p>
          <a:p>
            <a:pPr indent="457200">
              <a:lnSpc>
                <a:spcPct val="200000"/>
              </a:lnSpc>
            </a:pPr>
            <a:r>
              <a:rPr lang="zh-CN" altLang="en-US" sz="2400" b="1" dirty="0">
                <a:cs typeface="Cascadia Mono" panose="020B0609020000020004" pitchFamily="49" charset="0"/>
              </a:rPr>
              <a:t>那么不妨在草稿纸上模拟一个序列，随便写几次简单的操作，看看输出的结果有什么规律。</a:t>
            </a:r>
            <a:endParaRPr lang="en-US" altLang="zh-CN" sz="2400" b="1" dirty="0">
              <a:cs typeface="Cascadia Mono" panose="020B0609020000020004" pitchFamily="49" charset="0"/>
            </a:endParaRPr>
          </a:p>
          <a:p>
            <a:pPr indent="457200">
              <a:lnSpc>
                <a:spcPct val="200000"/>
              </a:lnSpc>
            </a:pPr>
            <a:r>
              <a:rPr lang="zh-CN" altLang="en-US" sz="2400" b="1" dirty="0">
                <a:cs typeface="Cascadia Mono" panose="020B0609020000020004" pitchFamily="49" charset="0"/>
              </a:rPr>
              <a:t>规律：每次输出的结果都是</a:t>
            </a:r>
            <a:r>
              <a:rPr lang="en-US" altLang="zh-CN" sz="2400" b="1" dirty="0">
                <a:cs typeface="Cascadia Mono" panose="020B0609020000020004" pitchFamily="49" charset="0"/>
              </a:rPr>
              <a:t>0</a:t>
            </a:r>
            <a:r>
              <a:rPr lang="zh-CN" altLang="en-US" sz="2400" b="1" dirty="0">
                <a:cs typeface="Cascadia Mono" panose="020B0609020000020004" pitchFamily="49" charset="0"/>
              </a:rPr>
              <a:t>！</a:t>
            </a:r>
            <a:endParaRPr lang="en-US" altLang="zh-CN" sz="2400" b="1" dirty="0"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43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题面简介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2513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4539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3613355" y="422785"/>
            <a:ext cx="4965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组合数的脑筋急转弯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/>
              <p:nvPr/>
            </p:nvSpPr>
            <p:spPr>
              <a:xfrm>
                <a:off x="1115701" y="1168177"/>
                <a:ext cx="9402535" cy="565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200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由于操作</a:t>
                </a:r>
                <a:r>
                  <a:rPr lang="en-US" altLang="zh-CN" sz="2400" b="1" dirty="0">
                    <a:cs typeface="Cascadia Mono" panose="020B0609020000020004" pitchFamily="49" charset="0"/>
                  </a:rPr>
                  <a:t>1</a:t>
                </a:r>
                <a:r>
                  <a:rPr lang="zh-CN" altLang="en-US" sz="2400" b="1" dirty="0">
                    <a:cs typeface="Cascadia Mono" panose="020B0609020000020004" pitchFamily="49" charset="0"/>
                  </a:rPr>
                  <a:t>，</a:t>
                </a:r>
                <a:r>
                  <a:rPr lang="en-US" altLang="zh-CN" sz="2400" b="1" dirty="0">
                    <a:cs typeface="Cascadia Mono" panose="020B0609020000020004" pitchFamily="49" charset="0"/>
                  </a:rPr>
                  <a:t>2</a:t>
                </a:r>
                <a:r>
                  <a:rPr lang="zh-CN" altLang="en-US" sz="2400" b="1" dirty="0">
                    <a:cs typeface="Cascadia Mono" panose="020B0609020000020004" pitchFamily="49" charset="0"/>
                  </a:rPr>
                  <a:t>均将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与另一整数相乘，不妨设经过</a:t>
                </a:r>
                <a:r>
                  <a:rPr lang="en-US" altLang="zh-CN" sz="2400" b="1" dirty="0">
                    <a:cs typeface="Cascadia Mono" panose="020B0609020000020004" pitchFamily="49" charset="0"/>
                  </a:rPr>
                  <a:t>n</a:t>
                </a:r>
                <a:r>
                  <a:rPr lang="zh-CN" altLang="en-US" sz="2400" b="1" dirty="0">
                    <a:cs typeface="Cascadia Mono" panose="020B0609020000020004" pitchFamily="49" charset="0"/>
                  </a:rPr>
                  <a:t>次操作后，与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400" b="1" dirty="0"/>
                  <a:t>相乘的系数为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/>
                  <a:t>，则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。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 indent="457200">
                  <a:lnSpc>
                    <a:spcPct val="200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则此时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𝒎𝒐𝒅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!=(</m:t>
                    </m:r>
                    <m:nary>
                      <m:naryPr>
                        <m:chr m:val="∏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𝒎𝒐𝒅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!=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p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nary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𝒎𝒐𝒅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sz="2400" b="1" dirty="0">
                  <a:cs typeface="Cascadia Mono" panose="020B0609020000020004" pitchFamily="49" charset="0"/>
                </a:endParaRPr>
              </a:p>
              <a:p>
                <a:pPr indent="457200">
                  <a:lnSpc>
                    <a:spcPct val="200000"/>
                  </a:lnSpc>
                </a:pPr>
                <a:r>
                  <a:rPr lang="zh-CN" altLang="en-US" sz="2400" b="1" dirty="0">
                    <a:cs typeface="Cascadia Mono" panose="020B0609020000020004" pitchFamily="49" charset="0"/>
                  </a:rPr>
                  <a:t>由于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𝒓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𝒍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𝟏</m:t>
                        </m:r>
                      </m:sup>
                    </m:sSub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Mono" panose="020B0609020000020004" pitchFamily="49" charset="0"/>
                          </a:rPr>
                          <m:t>∙(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Mono" panose="020B0609020000020004" pitchFamily="49" charset="0"/>
                          </a:rPr>
                          <m:t>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Mono" panose="020B0609020000020004" pitchFamily="49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Mono" panose="020B0609020000020004" pitchFamily="49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Mono" panose="020B0609020000020004" pitchFamily="49" charset="0"/>
                          </a:rPr>
                          <m:t>)⋯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Mono" panose="020B0609020000020004" pitchFamily="49" charset="0"/>
                          </a:rPr>
                          <m:t>𝒍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𝒓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𝒍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!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Cascadia Mono" panose="020B0609020000020004" pitchFamily="49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𝒓</m:t>
                            </m:r>
                          </m:sup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𝒊</m:t>
                            </m:r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𝒓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𝒍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Cascadia Mono" panose="020B0609020000020004" pitchFamily="49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Cascadia Mono" panose="020B0609020000020004" pitchFamily="49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为整数，故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p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nary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𝒎𝒐𝒅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，因此任何情况下均有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𝒎𝒐𝒅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b="1" dirty="0">
                    <a:cs typeface="Cascadia Mono" panose="020B0609020000020004" pitchFamily="49" charset="0"/>
                  </a:rPr>
                  <a:t>即对于每次操作</a:t>
                </a:r>
                <a:r>
                  <a:rPr lang="en-US" altLang="zh-CN" sz="2400" b="1" dirty="0">
                    <a:cs typeface="Cascadia Mono" panose="020B0609020000020004" pitchFamily="49" charset="0"/>
                  </a:rPr>
                  <a:t>3</a:t>
                </a:r>
                <a:r>
                  <a:rPr lang="zh-CN" altLang="en-US" sz="2400" b="1" dirty="0">
                    <a:cs typeface="Cascadia Mono" panose="020B0609020000020004" pitchFamily="49" charset="0"/>
                  </a:rPr>
                  <a:t>输出</a:t>
                </a:r>
                <a:r>
                  <a:rPr lang="en-US" altLang="zh-CN" sz="2400" b="1" dirty="0">
                    <a:cs typeface="Cascadia Mono" panose="020B0609020000020004" pitchFamily="49" charset="0"/>
                  </a:rPr>
                  <a:t>0</a:t>
                </a:r>
                <a:r>
                  <a:rPr lang="zh-CN" altLang="en-US" sz="2400" b="1" dirty="0">
                    <a:cs typeface="Cascadia Mono" panose="020B0609020000020004" pitchFamily="49" charset="0"/>
                  </a:rPr>
                  <a:t>即可。</a:t>
                </a:r>
                <a:endParaRPr lang="en-US" altLang="zh-CN" sz="2400" b="1" dirty="0">
                  <a:cs typeface="Cascadia Mono" panose="020B06090200000200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013AD6-D85D-42CF-C7F8-37B3CDD4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01" y="1168177"/>
                <a:ext cx="9402535" cy="5652317"/>
              </a:xfrm>
              <a:prstGeom prst="rect">
                <a:avLst/>
              </a:prstGeom>
              <a:blipFill>
                <a:blip r:embed="rId3"/>
                <a:stretch>
                  <a:fillRect l="-3048" r="-713" b="-2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966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78884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4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题面简介</a:t>
              </a:r>
              <a:endParaRPr lang="en-US" altLang="zh-CN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2513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50194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问题分析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AA9AEC-29BE-2571-1F64-D183170CC65B}"/>
              </a:ext>
            </a:extLst>
          </p:cNvPr>
          <p:cNvGrpSpPr/>
          <p:nvPr/>
        </p:nvGrpSpPr>
        <p:grpSpPr>
          <a:xfrm>
            <a:off x="-278883" y="0"/>
            <a:ext cx="11405794" cy="6858000"/>
            <a:chOff x="-278883" y="0"/>
            <a:chExt cx="1140579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278883" y="0"/>
              <a:ext cx="114057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95851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791372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代码展示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59710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96E907-96E3-AEDE-BB81-1D96D451E515}"/>
              </a:ext>
            </a:extLst>
          </p:cNvPr>
          <p:cNvSpPr txBox="1"/>
          <p:nvPr/>
        </p:nvSpPr>
        <p:spPr>
          <a:xfrm>
            <a:off x="3613355" y="422785"/>
            <a:ext cx="4965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代码展示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74EA75-6539-EA75-E39C-076D384CD616}"/>
              </a:ext>
            </a:extLst>
          </p:cNvPr>
          <p:cNvSpPr txBox="1"/>
          <p:nvPr/>
        </p:nvSpPr>
        <p:spPr>
          <a:xfrm>
            <a:off x="3420115" y="1130671"/>
            <a:ext cx="50571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604020202020204" pitchFamily="49" charset="0"/>
              </a:rPr>
              <a:t>#</a:t>
            </a:r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604020202020204" pitchFamily="49" charset="0"/>
              </a:rPr>
              <a:t>include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&lt;</a:t>
            </a:r>
            <a:r>
              <a:rPr lang="en-US" altLang="zh-CN" sz="1600" b="0" i="0" dirty="0" err="1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stdio.h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&gt;</a:t>
            </a:r>
            <a:endParaRPr lang="en-US" altLang="zh-CN" sz="1600" b="0" i="0" dirty="0">
              <a:solidFill>
                <a:srgbClr val="4D4D4C"/>
              </a:solidFill>
              <a:effectLst/>
              <a:latin typeface="Source Code Pro" panose="020B0604020202020204" pitchFamily="49" charset="0"/>
            </a:endParaRPr>
          </a:p>
          <a:p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604020202020204" pitchFamily="49" charset="0"/>
              </a:rPr>
              <a:t>#</a:t>
            </a:r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604020202020204" pitchFamily="49" charset="0"/>
              </a:rPr>
              <a:t>include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&lt;</a:t>
            </a:r>
            <a:r>
              <a:rPr lang="en-US" altLang="zh-CN" sz="1600" b="0" i="0" dirty="0" err="1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string.h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&gt;</a:t>
            </a:r>
            <a:endParaRPr lang="en-US" altLang="zh-CN" sz="1600" b="0" i="0" dirty="0">
              <a:solidFill>
                <a:srgbClr val="4D4D4C"/>
              </a:solidFill>
              <a:effectLst/>
              <a:latin typeface="Source Code Pro" panose="020B0604020202020204" pitchFamily="49" charset="0"/>
            </a:endParaRPr>
          </a:p>
          <a:p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604020202020204" pitchFamily="49" charset="0"/>
              </a:rPr>
              <a:t>int</a:t>
            </a:r>
            <a:r>
              <a:rPr lang="en-US" altLang="zh-CN" sz="1600" b="0" i="0" dirty="0">
                <a:solidFill>
                  <a:srgbClr val="4271AE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CN" sz="1600" b="0" i="0" dirty="0">
                <a:solidFill>
                  <a:srgbClr val="3E999F"/>
                </a:solidFill>
                <a:effectLst/>
                <a:latin typeface="Source Code Pro" panose="020B0604020202020204" pitchFamily="49" charset="0"/>
              </a:rPr>
              <a:t>main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604020202020204" pitchFamily="49" charset="0"/>
              </a:rPr>
              <a:t>()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{</a:t>
            </a:r>
          </a:p>
          <a:p>
            <a:pPr lvl="1"/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604020202020204" pitchFamily="49" charset="0"/>
              </a:rPr>
              <a:t>int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 n, m, op, l, k, r;</a:t>
            </a:r>
          </a:p>
          <a:p>
            <a:pPr lvl="1"/>
            <a:r>
              <a:rPr lang="en-US" altLang="zh-CN" sz="1600" b="0" i="0" dirty="0" err="1">
                <a:solidFill>
                  <a:srgbClr val="F5871F"/>
                </a:solidFill>
                <a:effectLst/>
                <a:latin typeface="Source Code Pro" panose="020B0604020202020204" pitchFamily="49" charset="0"/>
              </a:rPr>
              <a:t>scanf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(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"%</a:t>
            </a:r>
            <a:r>
              <a:rPr lang="en-US" altLang="zh-CN" sz="1600" b="0" i="0" dirty="0" err="1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d%d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"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, &amp;n, &amp;m);</a:t>
            </a:r>
          </a:p>
          <a:p>
            <a:pPr lvl="1"/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604020202020204" pitchFamily="49" charset="0"/>
              </a:rPr>
              <a:t>while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(m--){</a:t>
            </a:r>
          </a:p>
          <a:p>
            <a:pPr lvl="2"/>
            <a:r>
              <a:rPr lang="en-US" altLang="zh-CN" sz="1600" b="0" i="0" dirty="0" err="1">
                <a:solidFill>
                  <a:srgbClr val="F5871F"/>
                </a:solidFill>
                <a:effectLst/>
                <a:latin typeface="Source Code Pro" panose="020B0604020202020204" pitchFamily="49" charset="0"/>
              </a:rPr>
              <a:t>scanf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(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"%d"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, &amp;op);</a:t>
            </a:r>
          </a:p>
          <a:p>
            <a:pPr lvl="2"/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604020202020204" pitchFamily="49" charset="0"/>
              </a:rPr>
              <a:t>switch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 (op){</a:t>
            </a:r>
          </a:p>
          <a:p>
            <a:pPr lvl="2"/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604020202020204" pitchFamily="49" charset="0"/>
              </a:rPr>
              <a:t>case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604020202020204" pitchFamily="49" charset="0"/>
              </a:rPr>
              <a:t>1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:</a:t>
            </a:r>
          </a:p>
          <a:p>
            <a:pPr lvl="3"/>
            <a:r>
              <a:rPr lang="en-US" altLang="zh-CN" sz="1600" b="0" i="0" dirty="0" err="1">
                <a:solidFill>
                  <a:srgbClr val="F5871F"/>
                </a:solidFill>
                <a:effectLst/>
                <a:latin typeface="Source Code Pro" panose="020B0604020202020204" pitchFamily="49" charset="0"/>
              </a:rPr>
              <a:t>scanf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(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"%</a:t>
            </a:r>
            <a:r>
              <a:rPr lang="en-US" altLang="zh-CN" sz="1600" b="0" i="0" dirty="0" err="1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d%d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"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, &amp;l, &amp;r);</a:t>
            </a:r>
          </a:p>
          <a:p>
            <a:pPr lvl="3"/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604020202020204" pitchFamily="49" charset="0"/>
              </a:rPr>
              <a:t>break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; </a:t>
            </a:r>
          </a:p>
          <a:p>
            <a:pPr lvl="2"/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604020202020204" pitchFamily="49" charset="0"/>
              </a:rPr>
              <a:t>case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604020202020204" pitchFamily="49" charset="0"/>
              </a:rPr>
              <a:t>2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:</a:t>
            </a:r>
          </a:p>
          <a:p>
            <a:pPr lvl="3"/>
            <a:r>
              <a:rPr lang="en-US" altLang="zh-CN" sz="1600" b="0" i="0" dirty="0" err="1">
                <a:solidFill>
                  <a:srgbClr val="F5871F"/>
                </a:solidFill>
                <a:effectLst/>
                <a:latin typeface="Source Code Pro" panose="020B0604020202020204" pitchFamily="49" charset="0"/>
              </a:rPr>
              <a:t>scanf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(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"%</a:t>
            </a:r>
            <a:r>
              <a:rPr lang="en-US" altLang="zh-CN" sz="1600" b="0" i="0" dirty="0" err="1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d%d%d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"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, &amp;l, &amp;r, &amp;k);</a:t>
            </a:r>
          </a:p>
          <a:p>
            <a:pPr lvl="3"/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604020202020204" pitchFamily="49" charset="0"/>
              </a:rPr>
              <a:t>break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;</a:t>
            </a:r>
          </a:p>
          <a:p>
            <a:pPr lvl="2"/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604020202020204" pitchFamily="49" charset="0"/>
              </a:rPr>
              <a:t>case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604020202020204" pitchFamily="49" charset="0"/>
              </a:rPr>
              <a:t>3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:</a:t>
            </a:r>
          </a:p>
          <a:p>
            <a:pPr lvl="3"/>
            <a:r>
              <a:rPr lang="en-US" altLang="zh-CN" sz="1600" b="0" i="0" dirty="0" err="1">
                <a:solidFill>
                  <a:srgbClr val="F5871F"/>
                </a:solidFill>
                <a:effectLst/>
                <a:latin typeface="Source Code Pro" panose="020B0604020202020204" pitchFamily="49" charset="0"/>
              </a:rPr>
              <a:t>scanf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(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"%</a:t>
            </a:r>
            <a:r>
              <a:rPr lang="en-US" altLang="zh-CN" sz="1600" b="0" i="0" dirty="0" err="1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d%d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"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, &amp;l, &amp;r);</a:t>
            </a:r>
          </a:p>
          <a:p>
            <a:pPr lvl="3"/>
            <a:r>
              <a:rPr lang="en-US" altLang="zh-CN" sz="1600" b="0" i="0" dirty="0" err="1">
                <a:solidFill>
                  <a:srgbClr val="F5871F"/>
                </a:solidFill>
                <a:effectLst/>
                <a:latin typeface="Source Code Pro" panose="020B0604020202020204" pitchFamily="49" charset="0"/>
              </a:rPr>
              <a:t>printf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(</a:t>
            </a:r>
            <a:r>
              <a:rPr lang="en-US" altLang="zh-CN" sz="1600" b="0" i="0" dirty="0">
                <a:solidFill>
                  <a:srgbClr val="718C00"/>
                </a:solidFill>
                <a:effectLst/>
                <a:latin typeface="Source Code Pro" panose="020B0604020202020204" pitchFamily="49" charset="0"/>
              </a:rPr>
              <a:t>"0\n"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);</a:t>
            </a:r>
          </a:p>
          <a:p>
            <a:pPr lvl="3"/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604020202020204" pitchFamily="49" charset="0"/>
              </a:rPr>
              <a:t>break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;</a:t>
            </a:r>
          </a:p>
          <a:p>
            <a:pPr lvl="2"/>
            <a:r>
              <a:rPr lang="en-US" altLang="zh-CN" sz="1600" dirty="0">
                <a:solidFill>
                  <a:srgbClr val="4D4D4C"/>
                </a:solidFill>
                <a:latin typeface="Source Code Pro" panose="020B0604020202020204" pitchFamily="49" charset="0"/>
              </a:rPr>
              <a:t>}</a:t>
            </a:r>
            <a:endParaRPr lang="en-US" altLang="zh-CN" sz="1600" b="0" i="0" dirty="0">
              <a:solidFill>
                <a:srgbClr val="4D4D4C"/>
              </a:solidFill>
              <a:effectLst/>
              <a:latin typeface="Source Code Pro" panose="020B0604020202020204" pitchFamily="49" charset="0"/>
            </a:endParaRPr>
          </a:p>
          <a:p>
            <a:pPr lvl="1"/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} </a:t>
            </a:r>
          </a:p>
          <a:p>
            <a:pPr lvl="1"/>
            <a:r>
              <a:rPr lang="en-US" altLang="zh-CN" sz="1600" b="0" i="0" dirty="0">
                <a:solidFill>
                  <a:srgbClr val="8959A8"/>
                </a:solidFill>
                <a:effectLst/>
                <a:latin typeface="Source Code Pro" panose="020B0604020202020204" pitchFamily="49" charset="0"/>
              </a:rPr>
              <a:t>return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CN" sz="1600" b="0" i="0" dirty="0">
                <a:solidFill>
                  <a:srgbClr val="F5871F"/>
                </a:solidFill>
                <a:effectLst/>
                <a:latin typeface="Source Code Pro" panose="020B0604020202020204" pitchFamily="49" charset="0"/>
              </a:rPr>
              <a:t>0</a:t>
            </a:r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;</a:t>
            </a:r>
          </a:p>
          <a:p>
            <a:r>
              <a:rPr lang="en-US" altLang="zh-CN" sz="1600" b="0" i="0" dirty="0">
                <a:solidFill>
                  <a:srgbClr val="4D4D4C"/>
                </a:solidFill>
                <a:effectLst/>
                <a:latin typeface="Source Code Pro" panose="020B060402020202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9041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B7AF43A-9981-4AB6-98A8-D142DF81434C}"/>
              </a:ext>
            </a:extLst>
          </p:cNvPr>
          <p:cNvSpPr/>
          <p:nvPr/>
        </p:nvSpPr>
        <p:spPr>
          <a:xfrm>
            <a:off x="0" y="2793695"/>
            <a:ext cx="3403598" cy="1292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47291-E14A-4C41-ADE2-84F01D888DC0}"/>
              </a:ext>
            </a:extLst>
          </p:cNvPr>
          <p:cNvSpPr txBox="1"/>
          <p:nvPr/>
        </p:nvSpPr>
        <p:spPr>
          <a:xfrm>
            <a:off x="2040899" y="2802924"/>
            <a:ext cx="4711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3A1A4"/>
                </a:solidFill>
                <a:latin typeface="Tw Cen MT" panose="020B0602020104020603" pitchFamily="34" charset="0"/>
              </a:rPr>
              <a:t>谢谢大家</a:t>
            </a:r>
            <a:endParaRPr lang="en-US" sz="60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BF42E-478C-47F4-8769-C5FC79FE1DE1}"/>
              </a:ext>
            </a:extLst>
          </p:cNvPr>
          <p:cNvSpPr/>
          <p:nvPr/>
        </p:nvSpPr>
        <p:spPr>
          <a:xfrm>
            <a:off x="7258898" y="3672705"/>
            <a:ext cx="4933102" cy="12929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D9D43-350F-446C-A1B2-825F4963AFFC}"/>
              </a:ext>
            </a:extLst>
          </p:cNvPr>
          <p:cNvSpPr/>
          <p:nvPr/>
        </p:nvSpPr>
        <p:spPr>
          <a:xfrm>
            <a:off x="6179820" y="2156432"/>
            <a:ext cx="6012180" cy="1292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715137"/>
            <a:ext cx="0" cy="641517"/>
          </a:xfrm>
          <a:prstGeom prst="line">
            <a:avLst/>
          </a:prstGeom>
          <a:ln w="15240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31871" y="1501346"/>
            <a:ext cx="0" cy="641517"/>
          </a:xfrm>
          <a:prstGeom prst="line">
            <a:avLst/>
          </a:prstGeom>
          <a:ln w="15240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416</Words>
  <Application>Microsoft Office PowerPoint</Application>
  <PresentationFormat>宽屏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Cascadia Mono</vt:lpstr>
      <vt:lpstr>Cascadia Mono SemiBold</vt:lpstr>
      <vt:lpstr>Source Code Pro</vt:lpstr>
      <vt:lpstr>Tw Cen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瞻旭</dc:creator>
  <cp:lastModifiedBy>谢 瞻旭</cp:lastModifiedBy>
  <cp:revision>3</cp:revision>
  <dcterms:created xsi:type="dcterms:W3CDTF">2022-10-14T15:20:36Z</dcterms:created>
  <dcterms:modified xsi:type="dcterms:W3CDTF">2022-10-14T17:58:41Z</dcterms:modified>
</cp:coreProperties>
</file>