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1679" r:id="rId3"/>
    <p:sldId id="1712" r:id="rId5"/>
    <p:sldId id="1683" r:id="rId6"/>
    <p:sldId id="1720" r:id="rId7"/>
    <p:sldId id="1721" r:id="rId8"/>
    <p:sldId id="1722" r:id="rId9"/>
    <p:sldId id="1723" r:id="rId10"/>
    <p:sldId id="1726" r:id="rId11"/>
    <p:sldId id="1727" r:id="rId12"/>
    <p:sldId id="1685" r:id="rId13"/>
    <p:sldId id="1686" r:id="rId14"/>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8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74"/>
  </p:normalViewPr>
  <p:slideViewPr>
    <p:cSldViewPr snapToGrid="0">
      <p:cViewPr varScale="1">
        <p:scale>
          <a:sx n="72" d="100"/>
          <a:sy n="72" d="100"/>
        </p:scale>
        <p:origin x="8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18.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4FF26B-2FCC-4603-BDAF-9176BBF4538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176C93-469E-4E34-A833-FB0D37185C7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176C93-469E-4E34-A833-FB0D37185C7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176C93-469E-4E34-A833-FB0D37185C7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176C93-469E-4E34-A833-FB0D37185C7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176C93-469E-4E34-A833-FB0D37185C7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176C93-469E-4E34-A833-FB0D37185C7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176C93-469E-4E34-A833-FB0D37185C7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176C93-469E-4E34-A833-FB0D37185C7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176C93-469E-4E34-A833-FB0D37185C7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176C93-469E-4E34-A833-FB0D37185C7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176C93-469E-4E34-A833-FB0D37185C7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176C93-469E-4E34-A833-FB0D37185C7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342CFBC-2755-4BF6-8C91-1EAAAF6862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6E7F4C-E048-4F7F-88A3-B44AB8C27F9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342CFBC-2755-4BF6-8C91-1EAAAF6862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6E7F4C-E048-4F7F-88A3-B44AB8C27F9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342CFBC-2755-4BF6-8C91-1EAAAF6862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6E7F4C-E048-4F7F-88A3-B44AB8C27F9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342CFBC-2755-4BF6-8C91-1EAAAF6862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6E7F4C-E048-4F7F-88A3-B44AB8C27F9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8342CFBC-2755-4BF6-8C91-1EAAAF6862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6E7F4C-E048-4F7F-88A3-B44AB8C27F9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342CFBC-2755-4BF6-8C91-1EAAAF68626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6E7F4C-E048-4F7F-88A3-B44AB8C27F9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342CFBC-2755-4BF6-8C91-1EAAAF68626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46E7F4C-E048-4F7F-88A3-B44AB8C27F9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342CFBC-2755-4BF6-8C91-1EAAAF68626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46E7F4C-E048-4F7F-88A3-B44AB8C27F9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342CFBC-2755-4BF6-8C91-1EAAAF68626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46E7F4C-E048-4F7F-88A3-B44AB8C27F9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342CFBC-2755-4BF6-8C91-1EAAAF68626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6E7F4C-E048-4F7F-88A3-B44AB8C27F9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342CFBC-2755-4BF6-8C91-1EAAAF68626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6E7F4C-E048-4F7F-88A3-B44AB8C27F9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2CFBC-2755-4BF6-8C91-1EAAAF68626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6E7F4C-E048-4F7F-88A3-B44AB8C27F9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tags" Target="../tags/tag17.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4.png"/><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image" Target="../media/image5.png"/><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image" Target="../media/image7.png"/><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9.png"/><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0.png"/><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rot="5400000">
            <a:off x="3023347" y="-2423157"/>
            <a:ext cx="6145295" cy="11704318"/>
          </a:xfrm>
          <a:prstGeom prst="rect">
            <a:avLst/>
          </a:prstGeom>
          <a:effectLst>
            <a:outerShdw blurRad="419100" sx="102000" sy="102000" algn="ctr" rotWithShape="0">
              <a:schemeClr val="accent1">
                <a:alpha val="85000"/>
              </a:schemeClr>
            </a:outerShdw>
          </a:effectLst>
        </p:spPr>
      </p:pic>
      <p:sp>
        <p:nvSpPr>
          <p:cNvPr id="10" name="矩形 9"/>
          <p:cNvSpPr/>
          <p:nvPr/>
        </p:nvSpPr>
        <p:spPr>
          <a:xfrm rot="10800000">
            <a:off x="-11" y="1429480"/>
            <a:ext cx="12192000" cy="3999040"/>
          </a:xfrm>
          <a:prstGeom prst="rect">
            <a:avLst/>
          </a:prstGeom>
          <a:blipFill>
            <a:blip r:embed="rId2"/>
            <a:srcRect/>
            <a:stretch>
              <a:fillRect t="-32759" r="-23263" b="-6451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rot="10800000">
            <a:off x="1746120" y="1429479"/>
            <a:ext cx="8699738" cy="3999040"/>
          </a:xfrm>
          <a:prstGeom prst="rect">
            <a:avLst/>
          </a:prstGeom>
          <a:solidFill>
            <a:schemeClr val="accent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2624532" y="2665463"/>
            <a:ext cx="6942934" cy="768350"/>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marL="0" marR="0" lvl="0" indent="0" algn="dist" defTabSz="914400" rtl="0" eaLnBrk="1" fontAlgn="auto" latinLnBrk="0" hangingPunct="1">
              <a:lnSpc>
                <a:spcPct val="100000"/>
              </a:lnSpc>
              <a:spcBef>
                <a:spcPts val="0"/>
              </a:spcBef>
              <a:spcAft>
                <a:spcPts val="0"/>
              </a:spcAft>
              <a:buClrTx/>
              <a:buSzTx/>
              <a:buFontTx/>
              <a:buNone/>
              <a:defRPr/>
            </a:pPr>
            <a:r>
              <a:rPr lang="en-US" altLang="zh-CN" sz="4400" dirty="0">
                <a:solidFill>
                  <a:schemeClr val="bg1"/>
                </a:solidFill>
                <a:effectLst>
                  <a:outerShdw blurRad="63500" sx="102000" sy="102000" algn="ctr" rotWithShape="0">
                    <a:schemeClr val="bg1">
                      <a:alpha val="20000"/>
                    </a:schemeClr>
                  </a:outerShdw>
                </a:effectLst>
                <a:latin typeface="华文行楷" panose="02010800040101010101" charset="-122"/>
                <a:ea typeface="华文行楷" panose="02010800040101010101" charset="-122"/>
                <a:cs typeface="华文行楷" panose="02010800040101010101" charset="-122"/>
                <a:sym typeface="+mn-lt"/>
              </a:rPr>
              <a:t>E2</a:t>
            </a:r>
            <a:r>
              <a:rPr lang="zh-CN" altLang="en-US" sz="4400" dirty="0">
                <a:solidFill>
                  <a:schemeClr val="bg1"/>
                </a:solidFill>
                <a:effectLst>
                  <a:outerShdw blurRad="63500" sx="102000" sy="102000" algn="ctr" rotWithShape="0">
                    <a:schemeClr val="bg1">
                      <a:alpha val="20000"/>
                    </a:schemeClr>
                  </a:outerShdw>
                </a:effectLst>
                <a:latin typeface="华文行楷" panose="02010800040101010101" charset="-122"/>
                <a:ea typeface="华文行楷" panose="02010800040101010101" charset="-122"/>
                <a:cs typeface="华文行楷" panose="02010800040101010101" charset="-122"/>
                <a:sym typeface="+mn-lt"/>
              </a:rPr>
              <a:t>-21级算法第二次练习赛</a:t>
            </a:r>
            <a:endParaRPr lang="zh-CN" altLang="en-US" sz="4400" dirty="0">
              <a:solidFill>
                <a:schemeClr val="bg1"/>
              </a:solidFill>
              <a:effectLst>
                <a:outerShdw blurRad="63500" sx="102000" sy="102000" algn="ctr" rotWithShape="0">
                  <a:schemeClr val="bg1">
                    <a:alpha val="20000"/>
                  </a:schemeClr>
                </a:outerShdw>
              </a:effectLst>
              <a:latin typeface="华文行楷" panose="02010800040101010101" charset="-122"/>
              <a:ea typeface="华文行楷" panose="02010800040101010101" charset="-122"/>
              <a:cs typeface="华文行楷" panose="02010800040101010101" charset="-122"/>
              <a:sym typeface="+mn-lt"/>
            </a:endParaRPr>
          </a:p>
        </p:txBody>
      </p:sp>
      <p:sp>
        <p:nvSpPr>
          <p:cNvPr id="4" name="文本框 3"/>
          <p:cNvSpPr txBox="1"/>
          <p:nvPr/>
        </p:nvSpPr>
        <p:spPr>
          <a:xfrm>
            <a:off x="2762773" y="3692358"/>
            <a:ext cx="6666454" cy="521970"/>
          </a:xfrm>
          <a:prstGeom prst="rect">
            <a:avLst/>
          </a:prstGeom>
          <a:noFill/>
        </p:spPr>
        <p:txBody>
          <a:bodyPr wrap="square" rtlCol="0">
            <a:spAutoFit/>
          </a:bodyPr>
          <a:lstStyle/>
          <a:p>
            <a:pPr algn="ctr"/>
            <a:r>
              <a:rPr lang="en-US" altLang="zh-CN" sz="2800" dirty="0">
                <a:solidFill>
                  <a:schemeClr val="bg1"/>
                </a:solidFill>
                <a:ea typeface="宋体" panose="02010600030101010101" pitchFamily="2" charset="-122"/>
                <a:cs typeface="+mn-ea"/>
                <a:sym typeface="+mn-lt"/>
              </a:rPr>
              <a:t>F</a:t>
            </a:r>
            <a:r>
              <a:rPr lang="zh-CN" altLang="en-US" sz="2800" dirty="0">
                <a:solidFill>
                  <a:schemeClr val="bg1"/>
                </a:solidFill>
                <a:ea typeface="宋体" panose="02010600030101010101" pitchFamily="2" charset="-122"/>
                <a:cs typeface="+mn-ea"/>
                <a:sym typeface="+mn-lt"/>
              </a:rPr>
              <a:t>题</a:t>
            </a:r>
            <a:endParaRPr lang="zh-CN" altLang="en-US" sz="2800" dirty="0">
              <a:solidFill>
                <a:schemeClr val="bg1"/>
              </a:solidFill>
              <a:ea typeface="宋体" panose="02010600030101010101" pitchFamily="2" charset="-122"/>
              <a:cs typeface="+mn-ea"/>
              <a:sym typeface="+mn-lt"/>
            </a:endParaRPr>
          </a:p>
        </p:txBody>
      </p:sp>
      <p:sp>
        <p:nvSpPr>
          <p:cNvPr id="6" name="矩形: 圆角 6"/>
          <p:cNvSpPr/>
          <p:nvPr/>
        </p:nvSpPr>
        <p:spPr>
          <a:xfrm>
            <a:off x="5294364" y="4422653"/>
            <a:ext cx="1603272" cy="443185"/>
          </a:xfrm>
          <a:prstGeom prst="roundRect">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cs typeface="+mn-ea"/>
                <a:sym typeface="+mn-lt"/>
              </a:rPr>
              <a:t>讲题人：</a:t>
            </a:r>
            <a:r>
              <a:rPr lang="en-GB" altLang="zh-CN" sz="1400" dirty="0">
                <a:solidFill>
                  <a:schemeClr val="bg1"/>
                </a:solidFill>
                <a:cs typeface="+mn-ea"/>
                <a:sym typeface="+mn-lt"/>
              </a:rPr>
              <a:t> </a:t>
            </a:r>
            <a:r>
              <a:rPr lang="zh-CN" altLang="en-GB" sz="1400" dirty="0">
                <a:solidFill>
                  <a:schemeClr val="bg1"/>
                </a:solidFill>
                <a:ea typeface="宋体" panose="02010600030101010101" pitchFamily="2" charset="-122"/>
                <a:cs typeface="+mn-ea"/>
                <a:sym typeface="+mn-lt"/>
              </a:rPr>
              <a:t>董思尧</a:t>
            </a:r>
            <a:endParaRPr lang="zh-CN" altLang="en-GB" sz="1400" dirty="0">
              <a:solidFill>
                <a:schemeClr val="bg1"/>
              </a:solidFill>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down)">
                                      <p:cBhvr>
                                        <p:cTn id="8" dur="500"/>
                                        <p:tgtEl>
                                          <p:spTgt spid="3"/>
                                        </p:tgtEl>
                                      </p:cBhvr>
                                    </p:animEffect>
                                  </p:childTnLst>
                                </p:cTn>
                              </p:par>
                              <p:par>
                                <p:cTn id="9" presetID="10"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2" presetClass="entr" presetSubtype="8"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0-#ppt_w/2"/>
                                          </p:val>
                                        </p:tav>
                                        <p:tav tm="100000">
                                          <p:val>
                                            <p:strVal val="#ppt_x"/>
                                          </p:val>
                                        </p:tav>
                                      </p:tavLst>
                                    </p:anim>
                                    <p:anim calcmode="lin" valueType="num">
                                      <p:cBhvr additive="base">
                                        <p:cTn id="15" dur="500" fill="hold"/>
                                        <p:tgtEl>
                                          <p:spTgt spid="10"/>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0-#ppt_w/2"/>
                                          </p:val>
                                        </p:tav>
                                        <p:tav tm="100000">
                                          <p:val>
                                            <p:strVal val="#ppt_x"/>
                                          </p:val>
                                        </p:tav>
                                      </p:tavLst>
                                    </p:anim>
                                    <p:anim calcmode="lin" valueType="num">
                                      <p:cBhvr additive="base">
                                        <p:cTn id="19" dur="500" fill="hold"/>
                                        <p:tgtEl>
                                          <p:spTgt spid="12"/>
                                        </p:tgtEl>
                                        <p:attrNameLst>
                                          <p:attrName>ppt_y</p:attrName>
                                        </p:attrNameLst>
                                      </p:cBhvr>
                                      <p:tavLst>
                                        <p:tav tm="0">
                                          <p:val>
                                            <p:strVal val="#ppt_y"/>
                                          </p:val>
                                        </p:tav>
                                        <p:tav tm="100000">
                                          <p:val>
                                            <p:strVal val="#ppt_y"/>
                                          </p:val>
                                        </p:tav>
                                      </p:tavLst>
                                    </p:anim>
                                  </p:childTnLst>
                                </p:cTn>
                              </p:par>
                              <p:par>
                                <p:cTn id="20" presetID="12" presetClass="entr" presetSubtype="4"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ppt_y</p:attrName>
                                        </p:attrNameLst>
                                      </p:cBhvr>
                                      <p:tavLst>
                                        <p:tav tm="0">
                                          <p:val>
                                            <p:strVal val="#ppt_y+#ppt_h*1.125000"/>
                                          </p:val>
                                        </p:tav>
                                        <p:tav tm="100000">
                                          <p:val>
                                            <p:strVal val="#ppt_y"/>
                                          </p:val>
                                        </p:tav>
                                      </p:tavLst>
                                    </p:anim>
                                    <p:animEffect transition="in" filter="wipe(up)">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2" grpId="0" bldLvl="0" animBg="1"/>
      <p:bldP spid="3" grpId="0"/>
      <p:bldP spid="6" grpId="0" bldLvl="0" animBg="1"/>
      <p:bldP spid="4" grpId="0"/>
      <p:bldP spid="4"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447675" y="362817"/>
            <a:ext cx="11296650" cy="6132366"/>
            <a:chOff x="447675" y="362817"/>
            <a:chExt cx="11296650" cy="6132366"/>
          </a:xfrm>
        </p:grpSpPr>
        <p:grpSp>
          <p:nvGrpSpPr>
            <p:cNvPr id="26" name="组合 25"/>
            <p:cNvGrpSpPr/>
            <p:nvPr/>
          </p:nvGrpSpPr>
          <p:grpSpPr>
            <a:xfrm>
              <a:off x="447675" y="368300"/>
              <a:ext cx="11296650" cy="6126883"/>
              <a:chOff x="447675" y="368300"/>
              <a:chExt cx="11296650" cy="6126883"/>
            </a:xfrm>
            <a:solidFill>
              <a:schemeClr val="bg1"/>
            </a:solidFill>
          </p:grpSpPr>
          <p:sp>
            <p:nvSpPr>
              <p:cNvPr id="30" name="任意多边形: 形状 29"/>
              <p:cNvSpPr/>
              <p:nvPr/>
            </p:nvSpPr>
            <p:spPr>
              <a:xfrm flipH="1">
                <a:off x="447675" y="368300"/>
                <a:ext cx="11296650" cy="6121400"/>
              </a:xfrm>
              <a:custGeom>
                <a:avLst/>
                <a:gdLst>
                  <a:gd name="connsiteX0" fmla="*/ 11255331 w 11296650"/>
                  <a:gd name="connsiteY0" fmla="*/ 4305299 h 6121400"/>
                  <a:gd name="connsiteX1" fmla="*/ 11296650 w 11296650"/>
                  <a:gd name="connsiteY1" fmla="*/ 4305299 h 6121400"/>
                  <a:gd name="connsiteX2" fmla="*/ 11296650 w 11296650"/>
                  <a:gd name="connsiteY2" fmla="*/ 6121400 h 6121400"/>
                  <a:gd name="connsiteX3" fmla="*/ 3590925 w 11296650"/>
                  <a:gd name="connsiteY3" fmla="*/ 6121400 h 6121400"/>
                  <a:gd name="connsiteX4" fmla="*/ 3590925 w 11296650"/>
                  <a:gd name="connsiteY4" fmla="*/ 6080081 h 6121400"/>
                  <a:gd name="connsiteX5" fmla="*/ 11255331 w 11296650"/>
                  <a:gd name="connsiteY5" fmla="*/ 6080081 h 6121400"/>
                  <a:gd name="connsiteX6" fmla="*/ 0 w 11296650"/>
                  <a:gd name="connsiteY6" fmla="*/ 0 h 6121400"/>
                  <a:gd name="connsiteX7" fmla="*/ 8335963 w 11296650"/>
                  <a:gd name="connsiteY7" fmla="*/ 0 h 6121400"/>
                  <a:gd name="connsiteX8" fmla="*/ 8335963 w 11296650"/>
                  <a:gd name="connsiteY8" fmla="*/ 41319 h 6121400"/>
                  <a:gd name="connsiteX9" fmla="*/ 41319 w 11296650"/>
                  <a:gd name="connsiteY9" fmla="*/ 41319 h 6121400"/>
                  <a:gd name="connsiteX10" fmla="*/ 41319 w 11296650"/>
                  <a:gd name="connsiteY10" fmla="*/ 1905000 h 6121400"/>
                  <a:gd name="connsiteX11" fmla="*/ 0 w 11296650"/>
                  <a:gd name="connsiteY11" fmla="*/ 1905000 h 61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96650" h="6121400">
                    <a:moveTo>
                      <a:pt x="11255331" y="4305299"/>
                    </a:moveTo>
                    <a:lnTo>
                      <a:pt x="11296650" y="4305299"/>
                    </a:lnTo>
                    <a:lnTo>
                      <a:pt x="11296650" y="6121400"/>
                    </a:lnTo>
                    <a:lnTo>
                      <a:pt x="3590925" y="6121400"/>
                    </a:lnTo>
                    <a:lnTo>
                      <a:pt x="3590925" y="6080081"/>
                    </a:lnTo>
                    <a:lnTo>
                      <a:pt x="11255331" y="6080081"/>
                    </a:lnTo>
                    <a:close/>
                    <a:moveTo>
                      <a:pt x="0" y="0"/>
                    </a:moveTo>
                    <a:lnTo>
                      <a:pt x="8335963" y="0"/>
                    </a:lnTo>
                    <a:lnTo>
                      <a:pt x="8335963" y="41319"/>
                    </a:lnTo>
                    <a:lnTo>
                      <a:pt x="41319" y="41319"/>
                    </a:lnTo>
                    <a:lnTo>
                      <a:pt x="41319" y="1905000"/>
                    </a:lnTo>
                    <a:lnTo>
                      <a:pt x="0" y="1905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31" name="任意多边形: 形状 30"/>
              <p:cNvSpPr/>
              <p:nvPr/>
            </p:nvSpPr>
            <p:spPr>
              <a:xfrm>
                <a:off x="447675" y="373783"/>
                <a:ext cx="11296650" cy="6121400"/>
              </a:xfrm>
              <a:custGeom>
                <a:avLst/>
                <a:gdLst>
                  <a:gd name="connsiteX0" fmla="*/ 11255331 w 11296650"/>
                  <a:gd name="connsiteY0" fmla="*/ 4305299 h 6121400"/>
                  <a:gd name="connsiteX1" fmla="*/ 11296650 w 11296650"/>
                  <a:gd name="connsiteY1" fmla="*/ 4305299 h 6121400"/>
                  <a:gd name="connsiteX2" fmla="*/ 11296650 w 11296650"/>
                  <a:gd name="connsiteY2" fmla="*/ 6121400 h 6121400"/>
                  <a:gd name="connsiteX3" fmla="*/ 3590925 w 11296650"/>
                  <a:gd name="connsiteY3" fmla="*/ 6121400 h 6121400"/>
                  <a:gd name="connsiteX4" fmla="*/ 3590925 w 11296650"/>
                  <a:gd name="connsiteY4" fmla="*/ 6080081 h 6121400"/>
                  <a:gd name="connsiteX5" fmla="*/ 11255331 w 11296650"/>
                  <a:gd name="connsiteY5" fmla="*/ 6080081 h 6121400"/>
                  <a:gd name="connsiteX6" fmla="*/ 0 w 11296650"/>
                  <a:gd name="connsiteY6" fmla="*/ 0 h 6121400"/>
                  <a:gd name="connsiteX7" fmla="*/ 8335963 w 11296650"/>
                  <a:gd name="connsiteY7" fmla="*/ 0 h 6121400"/>
                  <a:gd name="connsiteX8" fmla="*/ 8335963 w 11296650"/>
                  <a:gd name="connsiteY8" fmla="*/ 41319 h 6121400"/>
                  <a:gd name="connsiteX9" fmla="*/ 41319 w 11296650"/>
                  <a:gd name="connsiteY9" fmla="*/ 41319 h 6121400"/>
                  <a:gd name="connsiteX10" fmla="*/ 41319 w 11296650"/>
                  <a:gd name="connsiteY10" fmla="*/ 1905000 h 6121400"/>
                  <a:gd name="connsiteX11" fmla="*/ 0 w 11296650"/>
                  <a:gd name="connsiteY11" fmla="*/ 1905000 h 61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96650" h="6121400">
                    <a:moveTo>
                      <a:pt x="11255331" y="4305299"/>
                    </a:moveTo>
                    <a:lnTo>
                      <a:pt x="11296650" y="4305299"/>
                    </a:lnTo>
                    <a:lnTo>
                      <a:pt x="11296650" y="6121400"/>
                    </a:lnTo>
                    <a:lnTo>
                      <a:pt x="3590925" y="6121400"/>
                    </a:lnTo>
                    <a:lnTo>
                      <a:pt x="3590925" y="6080081"/>
                    </a:lnTo>
                    <a:lnTo>
                      <a:pt x="11255331" y="6080081"/>
                    </a:lnTo>
                    <a:close/>
                    <a:moveTo>
                      <a:pt x="0" y="0"/>
                    </a:moveTo>
                    <a:lnTo>
                      <a:pt x="8335963" y="0"/>
                    </a:lnTo>
                    <a:lnTo>
                      <a:pt x="8335963" y="41319"/>
                    </a:lnTo>
                    <a:lnTo>
                      <a:pt x="41319" y="41319"/>
                    </a:lnTo>
                    <a:lnTo>
                      <a:pt x="41319" y="1905000"/>
                    </a:lnTo>
                    <a:lnTo>
                      <a:pt x="0" y="1905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grpSp>
        <p:sp>
          <p:nvSpPr>
            <p:cNvPr id="27" name="矩形 26"/>
            <p:cNvSpPr/>
            <p:nvPr/>
          </p:nvSpPr>
          <p:spPr>
            <a:xfrm>
              <a:off x="11082528" y="5880044"/>
              <a:ext cx="661797" cy="604173"/>
            </a:xfrm>
            <a:prstGeom prst="rect">
              <a:avLst/>
            </a:prstGeom>
            <a:blipFill>
              <a:blip r:embed="rId1"/>
              <a:stretch>
                <a:fillRect l="-145871" r="-7737"/>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8" name="矩形 27"/>
            <p:cNvSpPr/>
            <p:nvPr/>
          </p:nvSpPr>
          <p:spPr>
            <a:xfrm>
              <a:off x="447675" y="362817"/>
              <a:ext cx="2889885" cy="746125"/>
            </a:xfrm>
            <a:prstGeom prst="rect">
              <a:avLst/>
            </a:prstGeom>
            <a:blipFill>
              <a:blip r:embed="rId1">
                <a:lum bright="-22000"/>
              </a:blip>
              <a:srcRect/>
              <a:stretch>
                <a:fillRect t="-45369" b="-417371"/>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9" name="PA-文本框 6"/>
            <p:cNvSpPr txBox="1"/>
            <p:nvPr>
              <p:custDataLst>
                <p:tags r:id="rId2"/>
              </p:custDataLst>
            </p:nvPr>
          </p:nvSpPr>
          <p:spPr>
            <a:xfrm>
              <a:off x="805941" y="474051"/>
              <a:ext cx="2173605" cy="521970"/>
            </a:xfrm>
            <a:prstGeom prst="rect">
              <a:avLst/>
            </a:prstGeom>
            <a:noFill/>
          </p:spPr>
          <p:txBody>
            <a:bodyPr wrap="square" rtlCol="0">
              <a:spAutoFit/>
            </a:bodyPr>
            <a:lstStyle/>
            <a:p>
              <a:pPr algn="ctr"/>
              <a:r>
                <a:rPr lang="zh-CN" altLang="en-US" sz="2800" b="1" dirty="0">
                  <a:solidFill>
                    <a:schemeClr val="bg1"/>
                  </a:solidFill>
                  <a:ea typeface="宋体" panose="02010600030101010101" pitchFamily="2" charset="-122"/>
                  <a:cs typeface="+mn-ea"/>
                  <a:sym typeface="+mn-lt"/>
                </a:rPr>
                <a:t>代码</a:t>
              </a:r>
              <a:endParaRPr lang="zh-CN" altLang="en-US" sz="2800" b="1" dirty="0">
                <a:solidFill>
                  <a:schemeClr val="bg1"/>
                </a:solidFill>
                <a:ea typeface="宋体" panose="02010600030101010101" pitchFamily="2" charset="-122"/>
                <a:cs typeface="+mn-ea"/>
                <a:sym typeface="+mn-lt"/>
              </a:endParaRPr>
            </a:p>
          </p:txBody>
        </p:sp>
      </p:grpSp>
      <p:pic>
        <p:nvPicPr>
          <p:cNvPr id="2" name="图片 1" descr="F题代码1"/>
          <p:cNvPicPr>
            <a:picLocks noChangeAspect="1"/>
          </p:cNvPicPr>
          <p:nvPr/>
        </p:nvPicPr>
        <p:blipFill>
          <a:blip r:embed="rId3"/>
          <a:stretch>
            <a:fillRect/>
          </a:stretch>
        </p:blipFill>
        <p:spPr>
          <a:xfrm>
            <a:off x="554990" y="1232535"/>
            <a:ext cx="5255895" cy="5198110"/>
          </a:xfrm>
          <a:prstGeom prst="rect">
            <a:avLst/>
          </a:prstGeom>
        </p:spPr>
      </p:pic>
      <p:pic>
        <p:nvPicPr>
          <p:cNvPr id="3" name="图片 2" descr="F题代码2"/>
          <p:cNvPicPr>
            <a:picLocks noChangeAspect="1"/>
          </p:cNvPicPr>
          <p:nvPr/>
        </p:nvPicPr>
        <p:blipFill>
          <a:blip r:embed="rId4"/>
          <a:stretch>
            <a:fillRect/>
          </a:stretch>
        </p:blipFill>
        <p:spPr>
          <a:xfrm>
            <a:off x="5909310" y="137795"/>
            <a:ext cx="6139180" cy="6581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rot="5400000">
            <a:off x="3023347" y="-2423157"/>
            <a:ext cx="6145295" cy="11704318"/>
          </a:xfrm>
          <a:prstGeom prst="rect">
            <a:avLst/>
          </a:prstGeom>
          <a:effectLst>
            <a:outerShdw blurRad="419100" sx="102000" sy="102000" algn="ctr" rotWithShape="0">
              <a:schemeClr val="accent1">
                <a:alpha val="85000"/>
              </a:schemeClr>
            </a:outerShdw>
          </a:effectLst>
        </p:spPr>
      </p:pic>
      <p:sp>
        <p:nvSpPr>
          <p:cNvPr id="10" name="矩形 9"/>
          <p:cNvSpPr/>
          <p:nvPr/>
        </p:nvSpPr>
        <p:spPr>
          <a:xfrm rot="10800000">
            <a:off x="-11" y="1429480"/>
            <a:ext cx="12192000" cy="3999040"/>
          </a:xfrm>
          <a:prstGeom prst="rect">
            <a:avLst/>
          </a:prstGeom>
          <a:blipFill>
            <a:blip r:embed="rId2"/>
            <a:srcRect/>
            <a:stretch>
              <a:fillRect t="-32759" r="-23263" b="-6451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rot="10800000">
            <a:off x="1746120" y="1429479"/>
            <a:ext cx="8699738" cy="3999040"/>
          </a:xfrm>
          <a:prstGeom prst="rect">
            <a:avLst/>
          </a:prstGeom>
          <a:solidFill>
            <a:schemeClr val="accent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2624532" y="2665463"/>
            <a:ext cx="6942934" cy="1200329"/>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7200" dirty="0">
                <a:solidFill>
                  <a:schemeClr val="bg1"/>
                </a:solidFill>
                <a:effectLst>
                  <a:outerShdw blurRad="63500" sx="102000" sy="102000" algn="ctr" rotWithShape="0">
                    <a:schemeClr val="bg1">
                      <a:alpha val="20000"/>
                    </a:schemeClr>
                  </a:outerShdw>
                </a:effectLst>
                <a:cs typeface="+mn-ea"/>
                <a:sym typeface="+mn-lt"/>
              </a:rPr>
              <a:t>谢谢观看</a:t>
            </a:r>
            <a:endParaRPr kumimoji="0" lang="zh-CN" altLang="en-US" sz="7200" b="0" i="0" u="none" strike="noStrike" kern="1200" cap="none" spc="0" normalizeH="0" baseline="0" noProof="0" dirty="0">
              <a:ln>
                <a:noFill/>
              </a:ln>
              <a:solidFill>
                <a:schemeClr val="bg1"/>
              </a:solidFill>
              <a:effectLst>
                <a:outerShdw blurRad="63500" sx="102000" sy="102000" algn="ctr" rotWithShape="0">
                  <a:schemeClr val="bg1">
                    <a:alpha val="20000"/>
                  </a:schemeClr>
                </a:outerShdw>
              </a:effectLst>
              <a:uLnTx/>
              <a:uFillTx/>
              <a:cs typeface="+mn-ea"/>
              <a:sym typeface="+mn-lt"/>
            </a:endParaRPr>
          </a:p>
        </p:txBody>
      </p:sp>
      <p:sp>
        <p:nvSpPr>
          <p:cNvPr id="6" name="矩形: 圆角 6"/>
          <p:cNvSpPr/>
          <p:nvPr/>
        </p:nvSpPr>
        <p:spPr>
          <a:xfrm>
            <a:off x="5294364" y="4422653"/>
            <a:ext cx="1603272" cy="443185"/>
          </a:xfrm>
          <a:prstGeom prst="roundRect">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cs typeface="+mn-ea"/>
                <a:sym typeface="+mn-lt"/>
              </a:rPr>
              <a:t>汇报人：</a:t>
            </a:r>
            <a:r>
              <a:rPr lang="en-GB" altLang="zh-CN" sz="1400" dirty="0">
                <a:solidFill>
                  <a:schemeClr val="bg1"/>
                </a:solidFill>
                <a:cs typeface="+mn-ea"/>
                <a:sym typeface="+mn-lt"/>
              </a:rPr>
              <a:t> </a:t>
            </a:r>
            <a:r>
              <a:rPr lang="zh-CN" altLang="en-GB" sz="1400" dirty="0">
                <a:solidFill>
                  <a:schemeClr val="bg1"/>
                </a:solidFill>
                <a:ea typeface="宋体" panose="02010600030101010101" pitchFamily="2" charset="-122"/>
                <a:cs typeface="+mn-ea"/>
                <a:sym typeface="+mn-lt"/>
              </a:rPr>
              <a:t>董思尧</a:t>
            </a:r>
            <a:endParaRPr lang="zh-CN" altLang="en-GB" sz="1400" dirty="0">
              <a:solidFill>
                <a:schemeClr val="bg1"/>
              </a:solidFill>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down)">
                                      <p:cBhvr>
                                        <p:cTn id="8" dur="500"/>
                                        <p:tgtEl>
                                          <p:spTgt spid="3"/>
                                        </p:tgtEl>
                                      </p:cBhvr>
                                    </p:animEffect>
                                  </p:childTnLst>
                                </p:cTn>
                              </p:par>
                              <p:par>
                                <p:cTn id="9" presetID="10"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2" presetClass="entr" presetSubtype="8"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0-#ppt_w/2"/>
                                          </p:val>
                                        </p:tav>
                                        <p:tav tm="100000">
                                          <p:val>
                                            <p:strVal val="#ppt_x"/>
                                          </p:val>
                                        </p:tav>
                                      </p:tavLst>
                                    </p:anim>
                                    <p:anim calcmode="lin" valueType="num">
                                      <p:cBhvr additive="base">
                                        <p:cTn id="15" dur="500" fill="hold"/>
                                        <p:tgtEl>
                                          <p:spTgt spid="10"/>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0-#ppt_w/2"/>
                                          </p:val>
                                        </p:tav>
                                        <p:tav tm="100000">
                                          <p:val>
                                            <p:strVal val="#ppt_x"/>
                                          </p:val>
                                        </p:tav>
                                      </p:tavLst>
                                    </p:anim>
                                    <p:anim calcmode="lin" valueType="num">
                                      <p:cBhvr additive="base">
                                        <p:cTn id="19"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2" grpId="0" bldLvl="0" animBg="1"/>
      <p:bldP spid="3" grpId="0"/>
      <p:bldP spid="6"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447675" y="362817"/>
            <a:ext cx="11296650" cy="6132366"/>
            <a:chOff x="447675" y="362817"/>
            <a:chExt cx="11296650" cy="6132366"/>
          </a:xfrm>
        </p:grpSpPr>
        <p:grpSp>
          <p:nvGrpSpPr>
            <p:cNvPr id="26" name="组合 25"/>
            <p:cNvGrpSpPr/>
            <p:nvPr/>
          </p:nvGrpSpPr>
          <p:grpSpPr>
            <a:xfrm>
              <a:off x="447675" y="368300"/>
              <a:ext cx="11296650" cy="6126883"/>
              <a:chOff x="447675" y="368300"/>
              <a:chExt cx="11296650" cy="6126883"/>
            </a:xfrm>
            <a:solidFill>
              <a:schemeClr val="bg1"/>
            </a:solidFill>
          </p:grpSpPr>
          <p:sp>
            <p:nvSpPr>
              <p:cNvPr id="30" name="任意多边形: 形状 29"/>
              <p:cNvSpPr/>
              <p:nvPr/>
            </p:nvSpPr>
            <p:spPr>
              <a:xfrm flipH="1">
                <a:off x="447675" y="368300"/>
                <a:ext cx="11296650" cy="6121400"/>
              </a:xfrm>
              <a:custGeom>
                <a:avLst/>
                <a:gdLst>
                  <a:gd name="connsiteX0" fmla="*/ 11255331 w 11296650"/>
                  <a:gd name="connsiteY0" fmla="*/ 4305299 h 6121400"/>
                  <a:gd name="connsiteX1" fmla="*/ 11296650 w 11296650"/>
                  <a:gd name="connsiteY1" fmla="*/ 4305299 h 6121400"/>
                  <a:gd name="connsiteX2" fmla="*/ 11296650 w 11296650"/>
                  <a:gd name="connsiteY2" fmla="*/ 6121400 h 6121400"/>
                  <a:gd name="connsiteX3" fmla="*/ 3590925 w 11296650"/>
                  <a:gd name="connsiteY3" fmla="*/ 6121400 h 6121400"/>
                  <a:gd name="connsiteX4" fmla="*/ 3590925 w 11296650"/>
                  <a:gd name="connsiteY4" fmla="*/ 6080081 h 6121400"/>
                  <a:gd name="connsiteX5" fmla="*/ 11255331 w 11296650"/>
                  <a:gd name="connsiteY5" fmla="*/ 6080081 h 6121400"/>
                  <a:gd name="connsiteX6" fmla="*/ 0 w 11296650"/>
                  <a:gd name="connsiteY6" fmla="*/ 0 h 6121400"/>
                  <a:gd name="connsiteX7" fmla="*/ 8335963 w 11296650"/>
                  <a:gd name="connsiteY7" fmla="*/ 0 h 6121400"/>
                  <a:gd name="connsiteX8" fmla="*/ 8335963 w 11296650"/>
                  <a:gd name="connsiteY8" fmla="*/ 41319 h 6121400"/>
                  <a:gd name="connsiteX9" fmla="*/ 41319 w 11296650"/>
                  <a:gd name="connsiteY9" fmla="*/ 41319 h 6121400"/>
                  <a:gd name="connsiteX10" fmla="*/ 41319 w 11296650"/>
                  <a:gd name="connsiteY10" fmla="*/ 1905000 h 6121400"/>
                  <a:gd name="connsiteX11" fmla="*/ 0 w 11296650"/>
                  <a:gd name="connsiteY11" fmla="*/ 1905000 h 61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96650" h="6121400">
                    <a:moveTo>
                      <a:pt x="11255331" y="4305299"/>
                    </a:moveTo>
                    <a:lnTo>
                      <a:pt x="11296650" y="4305299"/>
                    </a:lnTo>
                    <a:lnTo>
                      <a:pt x="11296650" y="6121400"/>
                    </a:lnTo>
                    <a:lnTo>
                      <a:pt x="3590925" y="6121400"/>
                    </a:lnTo>
                    <a:lnTo>
                      <a:pt x="3590925" y="6080081"/>
                    </a:lnTo>
                    <a:lnTo>
                      <a:pt x="11255331" y="6080081"/>
                    </a:lnTo>
                    <a:close/>
                    <a:moveTo>
                      <a:pt x="0" y="0"/>
                    </a:moveTo>
                    <a:lnTo>
                      <a:pt x="8335963" y="0"/>
                    </a:lnTo>
                    <a:lnTo>
                      <a:pt x="8335963" y="41319"/>
                    </a:lnTo>
                    <a:lnTo>
                      <a:pt x="41319" y="41319"/>
                    </a:lnTo>
                    <a:lnTo>
                      <a:pt x="41319" y="1905000"/>
                    </a:lnTo>
                    <a:lnTo>
                      <a:pt x="0" y="1905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31" name="任意多边形: 形状 30"/>
              <p:cNvSpPr/>
              <p:nvPr/>
            </p:nvSpPr>
            <p:spPr>
              <a:xfrm>
                <a:off x="447675" y="373783"/>
                <a:ext cx="11296650" cy="6121400"/>
              </a:xfrm>
              <a:custGeom>
                <a:avLst/>
                <a:gdLst>
                  <a:gd name="connsiteX0" fmla="*/ 11255331 w 11296650"/>
                  <a:gd name="connsiteY0" fmla="*/ 4305299 h 6121400"/>
                  <a:gd name="connsiteX1" fmla="*/ 11296650 w 11296650"/>
                  <a:gd name="connsiteY1" fmla="*/ 4305299 h 6121400"/>
                  <a:gd name="connsiteX2" fmla="*/ 11296650 w 11296650"/>
                  <a:gd name="connsiteY2" fmla="*/ 6121400 h 6121400"/>
                  <a:gd name="connsiteX3" fmla="*/ 3590925 w 11296650"/>
                  <a:gd name="connsiteY3" fmla="*/ 6121400 h 6121400"/>
                  <a:gd name="connsiteX4" fmla="*/ 3590925 w 11296650"/>
                  <a:gd name="connsiteY4" fmla="*/ 6080081 h 6121400"/>
                  <a:gd name="connsiteX5" fmla="*/ 11255331 w 11296650"/>
                  <a:gd name="connsiteY5" fmla="*/ 6080081 h 6121400"/>
                  <a:gd name="connsiteX6" fmla="*/ 0 w 11296650"/>
                  <a:gd name="connsiteY6" fmla="*/ 0 h 6121400"/>
                  <a:gd name="connsiteX7" fmla="*/ 8335963 w 11296650"/>
                  <a:gd name="connsiteY7" fmla="*/ 0 h 6121400"/>
                  <a:gd name="connsiteX8" fmla="*/ 8335963 w 11296650"/>
                  <a:gd name="connsiteY8" fmla="*/ 41319 h 6121400"/>
                  <a:gd name="connsiteX9" fmla="*/ 41319 w 11296650"/>
                  <a:gd name="connsiteY9" fmla="*/ 41319 h 6121400"/>
                  <a:gd name="connsiteX10" fmla="*/ 41319 w 11296650"/>
                  <a:gd name="connsiteY10" fmla="*/ 1905000 h 6121400"/>
                  <a:gd name="connsiteX11" fmla="*/ 0 w 11296650"/>
                  <a:gd name="connsiteY11" fmla="*/ 1905000 h 61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96650" h="6121400">
                    <a:moveTo>
                      <a:pt x="11255331" y="4305299"/>
                    </a:moveTo>
                    <a:lnTo>
                      <a:pt x="11296650" y="4305299"/>
                    </a:lnTo>
                    <a:lnTo>
                      <a:pt x="11296650" y="6121400"/>
                    </a:lnTo>
                    <a:lnTo>
                      <a:pt x="3590925" y="6121400"/>
                    </a:lnTo>
                    <a:lnTo>
                      <a:pt x="3590925" y="6080081"/>
                    </a:lnTo>
                    <a:lnTo>
                      <a:pt x="11255331" y="6080081"/>
                    </a:lnTo>
                    <a:close/>
                    <a:moveTo>
                      <a:pt x="0" y="0"/>
                    </a:moveTo>
                    <a:lnTo>
                      <a:pt x="8335963" y="0"/>
                    </a:lnTo>
                    <a:lnTo>
                      <a:pt x="8335963" y="41319"/>
                    </a:lnTo>
                    <a:lnTo>
                      <a:pt x="41319" y="41319"/>
                    </a:lnTo>
                    <a:lnTo>
                      <a:pt x="41319" y="1905000"/>
                    </a:lnTo>
                    <a:lnTo>
                      <a:pt x="0" y="1905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grpSp>
        <p:sp>
          <p:nvSpPr>
            <p:cNvPr id="27" name="矩形 26"/>
            <p:cNvSpPr/>
            <p:nvPr/>
          </p:nvSpPr>
          <p:spPr>
            <a:xfrm>
              <a:off x="11082528" y="5880044"/>
              <a:ext cx="661797" cy="604173"/>
            </a:xfrm>
            <a:prstGeom prst="rect">
              <a:avLst/>
            </a:prstGeom>
            <a:blipFill>
              <a:blip r:embed="rId1"/>
              <a:stretch>
                <a:fillRect l="-145871" r="-7737"/>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8" name="矩形 27"/>
            <p:cNvSpPr/>
            <p:nvPr/>
          </p:nvSpPr>
          <p:spPr>
            <a:xfrm>
              <a:off x="447675" y="362817"/>
              <a:ext cx="2889885" cy="746125"/>
            </a:xfrm>
            <a:prstGeom prst="rect">
              <a:avLst/>
            </a:prstGeom>
            <a:blipFill>
              <a:blip r:embed="rId1">
                <a:lum bright="-22000"/>
              </a:blip>
              <a:srcRect/>
              <a:stretch>
                <a:fillRect t="-45369" b="-417371"/>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9" name="PA-文本框 6"/>
            <p:cNvSpPr txBox="1"/>
            <p:nvPr>
              <p:custDataLst>
                <p:tags r:id="rId2"/>
              </p:custDataLst>
            </p:nvPr>
          </p:nvSpPr>
          <p:spPr>
            <a:xfrm>
              <a:off x="805941" y="474051"/>
              <a:ext cx="2173605" cy="521970"/>
            </a:xfrm>
            <a:prstGeom prst="rect">
              <a:avLst/>
            </a:prstGeom>
            <a:noFill/>
          </p:spPr>
          <p:txBody>
            <a:bodyPr wrap="square" rtlCol="0">
              <a:spAutoFit/>
            </a:bodyPr>
            <a:lstStyle/>
            <a:p>
              <a:pPr algn="ctr"/>
              <a:r>
                <a:rPr lang="zh-CN" altLang="en-US" sz="2800" b="1" dirty="0">
                  <a:solidFill>
                    <a:schemeClr val="bg1"/>
                  </a:solidFill>
                  <a:ea typeface="宋体" panose="02010600030101010101" pitchFamily="2" charset="-122"/>
                  <a:cs typeface="+mn-ea"/>
                  <a:sym typeface="+mn-lt"/>
                </a:rPr>
                <a:t>题目描述</a:t>
              </a:r>
              <a:endParaRPr lang="zh-CN" altLang="en-US" sz="2800" b="1" dirty="0">
                <a:solidFill>
                  <a:schemeClr val="bg1"/>
                </a:solidFill>
                <a:ea typeface="宋体" panose="02010600030101010101" pitchFamily="2" charset="-122"/>
                <a:cs typeface="+mn-ea"/>
                <a:sym typeface="+mn-lt"/>
              </a:endParaRPr>
            </a:p>
          </p:txBody>
        </p:sp>
      </p:grpSp>
      <p:sp>
        <p:nvSpPr>
          <p:cNvPr id="24" name="PA-文本框 9"/>
          <p:cNvSpPr txBox="1"/>
          <p:nvPr>
            <p:custDataLst>
              <p:tags r:id="rId3"/>
            </p:custDataLst>
          </p:nvPr>
        </p:nvSpPr>
        <p:spPr>
          <a:xfrm>
            <a:off x="1287780" y="1470660"/>
            <a:ext cx="9615805" cy="3928110"/>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zh-CN" altLang="en-US"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给定一个长度为 n 的数组 a1,a2,…,an，你需要求解其中所有子数组的极差的和。</a:t>
            </a:r>
            <a:endParaRPr lang="zh-CN" altLang="en-US"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endParaRPr>
          </a:p>
          <a:p>
            <a:endParaRPr lang="zh-CN" altLang="en-US"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endParaRPr>
          </a:p>
          <a:p>
            <a:r>
              <a:rPr lang="zh-CN" altLang="en-US"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形式化地说，定义 S(l,r)（1≤l≤r≤n）表示 al,al+1,…,ar 这些元素所组成的集合，maxS表示集合 S 中的最大值，minS 表示集合 S 中的最小值。请你求解：</a:t>
            </a:r>
            <a:endParaRPr lang="zh-CN" altLang="en-US"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endParaRPr>
          </a:p>
          <a:p>
            <a:endParaRPr lang="zh-CN" altLang="en-US"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endParaRPr>
          </a:p>
          <a:p>
            <a:endParaRPr lang="zh-CN" altLang="en-US"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endParaRPr>
          </a:p>
        </p:txBody>
      </p:sp>
      <p:pic>
        <p:nvPicPr>
          <p:cNvPr id="4" name="图片 3" descr="F题题干"/>
          <p:cNvPicPr>
            <a:picLocks noChangeAspect="1"/>
          </p:cNvPicPr>
          <p:nvPr/>
        </p:nvPicPr>
        <p:blipFill>
          <a:blip r:embed="rId4"/>
          <a:stretch>
            <a:fillRect/>
          </a:stretch>
        </p:blipFill>
        <p:spPr>
          <a:xfrm>
            <a:off x="2809875" y="4572635"/>
            <a:ext cx="6146800" cy="13074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447675" y="362817"/>
            <a:ext cx="11296650" cy="6132366"/>
            <a:chOff x="447675" y="362817"/>
            <a:chExt cx="11296650" cy="6132366"/>
          </a:xfrm>
        </p:grpSpPr>
        <p:grpSp>
          <p:nvGrpSpPr>
            <p:cNvPr id="26" name="组合 25"/>
            <p:cNvGrpSpPr/>
            <p:nvPr/>
          </p:nvGrpSpPr>
          <p:grpSpPr>
            <a:xfrm>
              <a:off x="447675" y="368300"/>
              <a:ext cx="11296650" cy="6126883"/>
              <a:chOff x="447675" y="368300"/>
              <a:chExt cx="11296650" cy="6126883"/>
            </a:xfrm>
            <a:solidFill>
              <a:schemeClr val="bg1"/>
            </a:solidFill>
          </p:grpSpPr>
          <p:sp>
            <p:nvSpPr>
              <p:cNvPr id="30" name="任意多边形: 形状 29"/>
              <p:cNvSpPr/>
              <p:nvPr/>
            </p:nvSpPr>
            <p:spPr>
              <a:xfrm flipH="1">
                <a:off x="447675" y="368300"/>
                <a:ext cx="11296650" cy="6121400"/>
              </a:xfrm>
              <a:custGeom>
                <a:avLst/>
                <a:gdLst>
                  <a:gd name="connsiteX0" fmla="*/ 11255331 w 11296650"/>
                  <a:gd name="connsiteY0" fmla="*/ 4305299 h 6121400"/>
                  <a:gd name="connsiteX1" fmla="*/ 11296650 w 11296650"/>
                  <a:gd name="connsiteY1" fmla="*/ 4305299 h 6121400"/>
                  <a:gd name="connsiteX2" fmla="*/ 11296650 w 11296650"/>
                  <a:gd name="connsiteY2" fmla="*/ 6121400 h 6121400"/>
                  <a:gd name="connsiteX3" fmla="*/ 3590925 w 11296650"/>
                  <a:gd name="connsiteY3" fmla="*/ 6121400 h 6121400"/>
                  <a:gd name="connsiteX4" fmla="*/ 3590925 w 11296650"/>
                  <a:gd name="connsiteY4" fmla="*/ 6080081 h 6121400"/>
                  <a:gd name="connsiteX5" fmla="*/ 11255331 w 11296650"/>
                  <a:gd name="connsiteY5" fmla="*/ 6080081 h 6121400"/>
                  <a:gd name="connsiteX6" fmla="*/ 0 w 11296650"/>
                  <a:gd name="connsiteY6" fmla="*/ 0 h 6121400"/>
                  <a:gd name="connsiteX7" fmla="*/ 8335963 w 11296650"/>
                  <a:gd name="connsiteY7" fmla="*/ 0 h 6121400"/>
                  <a:gd name="connsiteX8" fmla="*/ 8335963 w 11296650"/>
                  <a:gd name="connsiteY8" fmla="*/ 41319 h 6121400"/>
                  <a:gd name="connsiteX9" fmla="*/ 41319 w 11296650"/>
                  <a:gd name="connsiteY9" fmla="*/ 41319 h 6121400"/>
                  <a:gd name="connsiteX10" fmla="*/ 41319 w 11296650"/>
                  <a:gd name="connsiteY10" fmla="*/ 1905000 h 6121400"/>
                  <a:gd name="connsiteX11" fmla="*/ 0 w 11296650"/>
                  <a:gd name="connsiteY11" fmla="*/ 1905000 h 61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96650" h="6121400">
                    <a:moveTo>
                      <a:pt x="11255331" y="4305299"/>
                    </a:moveTo>
                    <a:lnTo>
                      <a:pt x="11296650" y="4305299"/>
                    </a:lnTo>
                    <a:lnTo>
                      <a:pt x="11296650" y="6121400"/>
                    </a:lnTo>
                    <a:lnTo>
                      <a:pt x="3590925" y="6121400"/>
                    </a:lnTo>
                    <a:lnTo>
                      <a:pt x="3590925" y="6080081"/>
                    </a:lnTo>
                    <a:lnTo>
                      <a:pt x="11255331" y="6080081"/>
                    </a:lnTo>
                    <a:close/>
                    <a:moveTo>
                      <a:pt x="0" y="0"/>
                    </a:moveTo>
                    <a:lnTo>
                      <a:pt x="8335963" y="0"/>
                    </a:lnTo>
                    <a:lnTo>
                      <a:pt x="8335963" y="41319"/>
                    </a:lnTo>
                    <a:lnTo>
                      <a:pt x="41319" y="41319"/>
                    </a:lnTo>
                    <a:lnTo>
                      <a:pt x="41319" y="1905000"/>
                    </a:lnTo>
                    <a:lnTo>
                      <a:pt x="0" y="1905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31" name="任意多边形: 形状 30"/>
              <p:cNvSpPr/>
              <p:nvPr/>
            </p:nvSpPr>
            <p:spPr>
              <a:xfrm>
                <a:off x="447675" y="373783"/>
                <a:ext cx="11296650" cy="6121400"/>
              </a:xfrm>
              <a:custGeom>
                <a:avLst/>
                <a:gdLst>
                  <a:gd name="connsiteX0" fmla="*/ 11255331 w 11296650"/>
                  <a:gd name="connsiteY0" fmla="*/ 4305299 h 6121400"/>
                  <a:gd name="connsiteX1" fmla="*/ 11296650 w 11296650"/>
                  <a:gd name="connsiteY1" fmla="*/ 4305299 h 6121400"/>
                  <a:gd name="connsiteX2" fmla="*/ 11296650 w 11296650"/>
                  <a:gd name="connsiteY2" fmla="*/ 6121400 h 6121400"/>
                  <a:gd name="connsiteX3" fmla="*/ 3590925 w 11296650"/>
                  <a:gd name="connsiteY3" fmla="*/ 6121400 h 6121400"/>
                  <a:gd name="connsiteX4" fmla="*/ 3590925 w 11296650"/>
                  <a:gd name="connsiteY4" fmla="*/ 6080081 h 6121400"/>
                  <a:gd name="connsiteX5" fmla="*/ 11255331 w 11296650"/>
                  <a:gd name="connsiteY5" fmla="*/ 6080081 h 6121400"/>
                  <a:gd name="connsiteX6" fmla="*/ 0 w 11296650"/>
                  <a:gd name="connsiteY6" fmla="*/ 0 h 6121400"/>
                  <a:gd name="connsiteX7" fmla="*/ 8335963 w 11296650"/>
                  <a:gd name="connsiteY7" fmla="*/ 0 h 6121400"/>
                  <a:gd name="connsiteX8" fmla="*/ 8335963 w 11296650"/>
                  <a:gd name="connsiteY8" fmla="*/ 41319 h 6121400"/>
                  <a:gd name="connsiteX9" fmla="*/ 41319 w 11296650"/>
                  <a:gd name="connsiteY9" fmla="*/ 41319 h 6121400"/>
                  <a:gd name="connsiteX10" fmla="*/ 41319 w 11296650"/>
                  <a:gd name="connsiteY10" fmla="*/ 1905000 h 6121400"/>
                  <a:gd name="connsiteX11" fmla="*/ 0 w 11296650"/>
                  <a:gd name="connsiteY11" fmla="*/ 1905000 h 61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96650" h="6121400">
                    <a:moveTo>
                      <a:pt x="11255331" y="4305299"/>
                    </a:moveTo>
                    <a:lnTo>
                      <a:pt x="11296650" y="4305299"/>
                    </a:lnTo>
                    <a:lnTo>
                      <a:pt x="11296650" y="6121400"/>
                    </a:lnTo>
                    <a:lnTo>
                      <a:pt x="3590925" y="6121400"/>
                    </a:lnTo>
                    <a:lnTo>
                      <a:pt x="3590925" y="6080081"/>
                    </a:lnTo>
                    <a:lnTo>
                      <a:pt x="11255331" y="6080081"/>
                    </a:lnTo>
                    <a:close/>
                    <a:moveTo>
                      <a:pt x="0" y="0"/>
                    </a:moveTo>
                    <a:lnTo>
                      <a:pt x="8335963" y="0"/>
                    </a:lnTo>
                    <a:lnTo>
                      <a:pt x="8335963" y="41319"/>
                    </a:lnTo>
                    <a:lnTo>
                      <a:pt x="41319" y="41319"/>
                    </a:lnTo>
                    <a:lnTo>
                      <a:pt x="41319" y="1905000"/>
                    </a:lnTo>
                    <a:lnTo>
                      <a:pt x="0" y="1905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grpSp>
        <p:sp>
          <p:nvSpPr>
            <p:cNvPr id="27" name="矩形 26"/>
            <p:cNvSpPr/>
            <p:nvPr/>
          </p:nvSpPr>
          <p:spPr>
            <a:xfrm>
              <a:off x="11082528" y="5880044"/>
              <a:ext cx="661797" cy="604173"/>
            </a:xfrm>
            <a:prstGeom prst="rect">
              <a:avLst/>
            </a:prstGeom>
            <a:blipFill>
              <a:blip r:embed="rId1"/>
              <a:stretch>
                <a:fillRect l="-145871" r="-7737"/>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8" name="矩形 27"/>
            <p:cNvSpPr/>
            <p:nvPr/>
          </p:nvSpPr>
          <p:spPr>
            <a:xfrm>
              <a:off x="447675" y="362817"/>
              <a:ext cx="2889885" cy="746125"/>
            </a:xfrm>
            <a:prstGeom prst="rect">
              <a:avLst/>
            </a:prstGeom>
            <a:blipFill>
              <a:blip r:embed="rId1">
                <a:lum bright="-22000"/>
              </a:blip>
              <a:srcRect/>
              <a:stretch>
                <a:fillRect t="-45369" b="-417371"/>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9" name="PA-文本框 6"/>
            <p:cNvSpPr txBox="1"/>
            <p:nvPr>
              <p:custDataLst>
                <p:tags r:id="rId2"/>
              </p:custDataLst>
            </p:nvPr>
          </p:nvSpPr>
          <p:spPr>
            <a:xfrm>
              <a:off x="805941" y="474051"/>
              <a:ext cx="2173605" cy="521970"/>
            </a:xfrm>
            <a:prstGeom prst="rect">
              <a:avLst/>
            </a:prstGeom>
            <a:noFill/>
          </p:spPr>
          <p:txBody>
            <a:bodyPr wrap="square" rtlCol="0">
              <a:spAutoFit/>
            </a:bodyPr>
            <a:lstStyle/>
            <a:p>
              <a:pPr algn="ctr"/>
              <a:r>
                <a:rPr lang="zh-CN" altLang="en-US" sz="2800" b="1" dirty="0">
                  <a:solidFill>
                    <a:schemeClr val="bg1"/>
                  </a:solidFill>
                  <a:ea typeface="宋体" panose="02010600030101010101" pitchFamily="2" charset="-122"/>
                  <a:cs typeface="+mn-ea"/>
                  <a:sym typeface="+mn-lt"/>
                </a:rPr>
                <a:t>题解思路</a:t>
              </a:r>
              <a:endParaRPr lang="zh-CN" altLang="en-US" sz="2800" b="1" dirty="0">
                <a:solidFill>
                  <a:schemeClr val="bg1"/>
                </a:solidFill>
                <a:ea typeface="宋体" panose="02010600030101010101" pitchFamily="2" charset="-122"/>
                <a:cs typeface="+mn-ea"/>
                <a:sym typeface="+mn-lt"/>
              </a:endParaRPr>
            </a:p>
          </p:txBody>
        </p:sp>
      </p:grpSp>
      <p:sp>
        <p:nvSpPr>
          <p:cNvPr id="24" name="PA-文本框 9"/>
          <p:cNvSpPr txBox="1"/>
          <p:nvPr>
            <p:custDataLst>
              <p:tags r:id="rId3"/>
            </p:custDataLst>
          </p:nvPr>
        </p:nvSpPr>
        <p:spPr>
          <a:xfrm>
            <a:off x="1287780" y="1470660"/>
            <a:ext cx="9615805" cy="3929380"/>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en-US" altLang="zh-CN" sz="2800" b="1"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1</a:t>
            </a:r>
            <a:r>
              <a:rPr lang="zh-CN" altLang="en-US" sz="2800" b="1"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、求解转化</a:t>
            </a:r>
            <a:endParaRPr lang="en-US" altLang="zh-CN" sz="2800" b="1"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endParaRPr>
          </a:p>
          <a:p>
            <a:r>
              <a:rPr lang="en-US" sz="28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a:t>
            </a:r>
            <a:r>
              <a:rPr sz="28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 首先如果使用暴力求解，双重循环遍历数组，第二层循环每次记录最大最小值，时间复杂度是O(n^2)，超时无法通过。</a:t>
            </a:r>
            <a:endParaRPr sz="28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endParaRPr>
          </a:p>
          <a:p>
            <a:r>
              <a:rPr lang="en-US" sz="28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a:t>
            </a:r>
            <a:r>
              <a:rPr sz="28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 转变一下思路，题目要求全部子数组的极差，可以分成极大值和极小值两部分：</a:t>
            </a:r>
            <a:endParaRPr sz="28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endParaRPr>
          </a:p>
          <a:p>
            <a:endParaRPr sz="28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endParaRPr>
          </a:p>
          <a:p>
            <a:endParaRPr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endParaRPr>
          </a:p>
        </p:txBody>
      </p:sp>
      <p:pic>
        <p:nvPicPr>
          <p:cNvPr id="4" name="图片 3" descr="F题过程"/>
          <p:cNvPicPr>
            <a:picLocks noChangeAspect="1"/>
          </p:cNvPicPr>
          <p:nvPr/>
        </p:nvPicPr>
        <p:blipFill>
          <a:blip r:embed="rId4"/>
          <a:stretch>
            <a:fillRect/>
          </a:stretch>
        </p:blipFill>
        <p:spPr>
          <a:xfrm>
            <a:off x="1287780" y="4493895"/>
            <a:ext cx="9442450" cy="10744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447675" y="362817"/>
            <a:ext cx="11296650" cy="6132366"/>
            <a:chOff x="447675" y="362817"/>
            <a:chExt cx="11296650" cy="6132366"/>
          </a:xfrm>
        </p:grpSpPr>
        <p:grpSp>
          <p:nvGrpSpPr>
            <p:cNvPr id="26" name="组合 25"/>
            <p:cNvGrpSpPr/>
            <p:nvPr/>
          </p:nvGrpSpPr>
          <p:grpSpPr>
            <a:xfrm>
              <a:off x="447675" y="368300"/>
              <a:ext cx="11296650" cy="6126883"/>
              <a:chOff x="447675" y="368300"/>
              <a:chExt cx="11296650" cy="6126883"/>
            </a:xfrm>
            <a:solidFill>
              <a:schemeClr val="bg1"/>
            </a:solidFill>
          </p:grpSpPr>
          <p:sp>
            <p:nvSpPr>
              <p:cNvPr id="30" name="任意多边形: 形状 29"/>
              <p:cNvSpPr/>
              <p:nvPr/>
            </p:nvSpPr>
            <p:spPr>
              <a:xfrm flipH="1">
                <a:off x="447675" y="368300"/>
                <a:ext cx="11296650" cy="6121400"/>
              </a:xfrm>
              <a:custGeom>
                <a:avLst/>
                <a:gdLst>
                  <a:gd name="connsiteX0" fmla="*/ 11255331 w 11296650"/>
                  <a:gd name="connsiteY0" fmla="*/ 4305299 h 6121400"/>
                  <a:gd name="connsiteX1" fmla="*/ 11296650 w 11296650"/>
                  <a:gd name="connsiteY1" fmla="*/ 4305299 h 6121400"/>
                  <a:gd name="connsiteX2" fmla="*/ 11296650 w 11296650"/>
                  <a:gd name="connsiteY2" fmla="*/ 6121400 h 6121400"/>
                  <a:gd name="connsiteX3" fmla="*/ 3590925 w 11296650"/>
                  <a:gd name="connsiteY3" fmla="*/ 6121400 h 6121400"/>
                  <a:gd name="connsiteX4" fmla="*/ 3590925 w 11296650"/>
                  <a:gd name="connsiteY4" fmla="*/ 6080081 h 6121400"/>
                  <a:gd name="connsiteX5" fmla="*/ 11255331 w 11296650"/>
                  <a:gd name="connsiteY5" fmla="*/ 6080081 h 6121400"/>
                  <a:gd name="connsiteX6" fmla="*/ 0 w 11296650"/>
                  <a:gd name="connsiteY6" fmla="*/ 0 h 6121400"/>
                  <a:gd name="connsiteX7" fmla="*/ 8335963 w 11296650"/>
                  <a:gd name="connsiteY7" fmla="*/ 0 h 6121400"/>
                  <a:gd name="connsiteX8" fmla="*/ 8335963 w 11296650"/>
                  <a:gd name="connsiteY8" fmla="*/ 41319 h 6121400"/>
                  <a:gd name="connsiteX9" fmla="*/ 41319 w 11296650"/>
                  <a:gd name="connsiteY9" fmla="*/ 41319 h 6121400"/>
                  <a:gd name="connsiteX10" fmla="*/ 41319 w 11296650"/>
                  <a:gd name="connsiteY10" fmla="*/ 1905000 h 6121400"/>
                  <a:gd name="connsiteX11" fmla="*/ 0 w 11296650"/>
                  <a:gd name="connsiteY11" fmla="*/ 1905000 h 61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96650" h="6121400">
                    <a:moveTo>
                      <a:pt x="11255331" y="4305299"/>
                    </a:moveTo>
                    <a:lnTo>
                      <a:pt x="11296650" y="4305299"/>
                    </a:lnTo>
                    <a:lnTo>
                      <a:pt x="11296650" y="6121400"/>
                    </a:lnTo>
                    <a:lnTo>
                      <a:pt x="3590925" y="6121400"/>
                    </a:lnTo>
                    <a:lnTo>
                      <a:pt x="3590925" y="6080081"/>
                    </a:lnTo>
                    <a:lnTo>
                      <a:pt x="11255331" y="6080081"/>
                    </a:lnTo>
                    <a:close/>
                    <a:moveTo>
                      <a:pt x="0" y="0"/>
                    </a:moveTo>
                    <a:lnTo>
                      <a:pt x="8335963" y="0"/>
                    </a:lnTo>
                    <a:lnTo>
                      <a:pt x="8335963" y="41319"/>
                    </a:lnTo>
                    <a:lnTo>
                      <a:pt x="41319" y="41319"/>
                    </a:lnTo>
                    <a:lnTo>
                      <a:pt x="41319" y="1905000"/>
                    </a:lnTo>
                    <a:lnTo>
                      <a:pt x="0" y="1905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31" name="任意多边形: 形状 30"/>
              <p:cNvSpPr/>
              <p:nvPr/>
            </p:nvSpPr>
            <p:spPr>
              <a:xfrm>
                <a:off x="447675" y="373783"/>
                <a:ext cx="11296650" cy="6121400"/>
              </a:xfrm>
              <a:custGeom>
                <a:avLst/>
                <a:gdLst>
                  <a:gd name="connsiteX0" fmla="*/ 11255331 w 11296650"/>
                  <a:gd name="connsiteY0" fmla="*/ 4305299 h 6121400"/>
                  <a:gd name="connsiteX1" fmla="*/ 11296650 w 11296650"/>
                  <a:gd name="connsiteY1" fmla="*/ 4305299 h 6121400"/>
                  <a:gd name="connsiteX2" fmla="*/ 11296650 w 11296650"/>
                  <a:gd name="connsiteY2" fmla="*/ 6121400 h 6121400"/>
                  <a:gd name="connsiteX3" fmla="*/ 3590925 w 11296650"/>
                  <a:gd name="connsiteY3" fmla="*/ 6121400 h 6121400"/>
                  <a:gd name="connsiteX4" fmla="*/ 3590925 w 11296650"/>
                  <a:gd name="connsiteY4" fmla="*/ 6080081 h 6121400"/>
                  <a:gd name="connsiteX5" fmla="*/ 11255331 w 11296650"/>
                  <a:gd name="connsiteY5" fmla="*/ 6080081 h 6121400"/>
                  <a:gd name="connsiteX6" fmla="*/ 0 w 11296650"/>
                  <a:gd name="connsiteY6" fmla="*/ 0 h 6121400"/>
                  <a:gd name="connsiteX7" fmla="*/ 8335963 w 11296650"/>
                  <a:gd name="connsiteY7" fmla="*/ 0 h 6121400"/>
                  <a:gd name="connsiteX8" fmla="*/ 8335963 w 11296650"/>
                  <a:gd name="connsiteY8" fmla="*/ 41319 h 6121400"/>
                  <a:gd name="connsiteX9" fmla="*/ 41319 w 11296650"/>
                  <a:gd name="connsiteY9" fmla="*/ 41319 h 6121400"/>
                  <a:gd name="connsiteX10" fmla="*/ 41319 w 11296650"/>
                  <a:gd name="connsiteY10" fmla="*/ 1905000 h 6121400"/>
                  <a:gd name="connsiteX11" fmla="*/ 0 w 11296650"/>
                  <a:gd name="connsiteY11" fmla="*/ 1905000 h 61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96650" h="6121400">
                    <a:moveTo>
                      <a:pt x="11255331" y="4305299"/>
                    </a:moveTo>
                    <a:lnTo>
                      <a:pt x="11296650" y="4305299"/>
                    </a:lnTo>
                    <a:lnTo>
                      <a:pt x="11296650" y="6121400"/>
                    </a:lnTo>
                    <a:lnTo>
                      <a:pt x="3590925" y="6121400"/>
                    </a:lnTo>
                    <a:lnTo>
                      <a:pt x="3590925" y="6080081"/>
                    </a:lnTo>
                    <a:lnTo>
                      <a:pt x="11255331" y="6080081"/>
                    </a:lnTo>
                    <a:close/>
                    <a:moveTo>
                      <a:pt x="0" y="0"/>
                    </a:moveTo>
                    <a:lnTo>
                      <a:pt x="8335963" y="0"/>
                    </a:lnTo>
                    <a:lnTo>
                      <a:pt x="8335963" y="41319"/>
                    </a:lnTo>
                    <a:lnTo>
                      <a:pt x="41319" y="41319"/>
                    </a:lnTo>
                    <a:lnTo>
                      <a:pt x="41319" y="1905000"/>
                    </a:lnTo>
                    <a:lnTo>
                      <a:pt x="0" y="1905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grpSp>
        <p:sp>
          <p:nvSpPr>
            <p:cNvPr id="27" name="矩形 26"/>
            <p:cNvSpPr/>
            <p:nvPr/>
          </p:nvSpPr>
          <p:spPr>
            <a:xfrm>
              <a:off x="11082528" y="5880044"/>
              <a:ext cx="661797" cy="604173"/>
            </a:xfrm>
            <a:prstGeom prst="rect">
              <a:avLst/>
            </a:prstGeom>
            <a:blipFill>
              <a:blip r:embed="rId1"/>
              <a:stretch>
                <a:fillRect l="-145871" r="-7737"/>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8" name="矩形 27"/>
            <p:cNvSpPr/>
            <p:nvPr/>
          </p:nvSpPr>
          <p:spPr>
            <a:xfrm>
              <a:off x="447675" y="362817"/>
              <a:ext cx="2889885" cy="746125"/>
            </a:xfrm>
            <a:prstGeom prst="rect">
              <a:avLst/>
            </a:prstGeom>
            <a:blipFill>
              <a:blip r:embed="rId1">
                <a:lum bright="-22000"/>
              </a:blip>
              <a:srcRect/>
              <a:stretch>
                <a:fillRect t="-45369" b="-417371"/>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9" name="PA-文本框 6"/>
            <p:cNvSpPr txBox="1"/>
            <p:nvPr>
              <p:custDataLst>
                <p:tags r:id="rId2"/>
              </p:custDataLst>
            </p:nvPr>
          </p:nvSpPr>
          <p:spPr>
            <a:xfrm>
              <a:off x="805941" y="474051"/>
              <a:ext cx="2173605" cy="521970"/>
            </a:xfrm>
            <a:prstGeom prst="rect">
              <a:avLst/>
            </a:prstGeom>
            <a:noFill/>
          </p:spPr>
          <p:txBody>
            <a:bodyPr wrap="square" rtlCol="0">
              <a:spAutoFit/>
            </a:bodyPr>
            <a:lstStyle/>
            <a:p>
              <a:pPr algn="ctr"/>
              <a:r>
                <a:rPr lang="zh-CN" altLang="en-US" sz="2800" b="1" dirty="0">
                  <a:solidFill>
                    <a:schemeClr val="bg1"/>
                  </a:solidFill>
                  <a:ea typeface="宋体" panose="02010600030101010101" pitchFamily="2" charset="-122"/>
                  <a:cs typeface="+mn-ea"/>
                  <a:sym typeface="+mn-lt"/>
                </a:rPr>
                <a:t>题解思路</a:t>
              </a:r>
              <a:endParaRPr lang="zh-CN" altLang="en-US" sz="2800" b="1" dirty="0">
                <a:solidFill>
                  <a:schemeClr val="bg1"/>
                </a:solidFill>
                <a:ea typeface="宋体" panose="02010600030101010101" pitchFamily="2" charset="-122"/>
                <a:cs typeface="+mn-ea"/>
                <a:sym typeface="+mn-lt"/>
              </a:endParaRPr>
            </a:p>
          </p:txBody>
        </p:sp>
      </p:grpSp>
      <p:sp>
        <p:nvSpPr>
          <p:cNvPr id="24" name="PA-文本框 9"/>
          <p:cNvSpPr txBox="1"/>
          <p:nvPr>
            <p:custDataLst>
              <p:tags r:id="rId3"/>
            </p:custDataLst>
          </p:nvPr>
        </p:nvSpPr>
        <p:spPr>
          <a:xfrm>
            <a:off x="1287780" y="1470660"/>
            <a:ext cx="9615805" cy="4488180"/>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en-US" altLang="zh-CN" sz="2800" b="1"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1</a:t>
            </a:r>
            <a:r>
              <a:rPr lang="zh-CN" altLang="en-US" sz="2800" b="1"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、求解转化</a:t>
            </a:r>
            <a:endParaRPr lang="zh-CN" altLang="en-US"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endParaRPr>
          </a:p>
          <a:p>
            <a:r>
              <a:rPr lang="en-US" altLang="zh-CN"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 </a:t>
            </a:r>
            <a:r>
              <a:rPr lang="zh-CN" altLang="en-US"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极大值极小值之差又可以转换为每个元素自身值与作为最大</a:t>
            </a:r>
            <a:r>
              <a:rPr lang="en-US" altLang="zh-CN"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a:t>
            </a:r>
            <a:r>
              <a:rPr lang="zh-CN" altLang="en-US"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最小的次数的乘积之差：</a:t>
            </a:r>
            <a:endParaRPr lang="zh-CN" altLang="en-US"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endParaRPr>
          </a:p>
          <a:p>
            <a:endParaRPr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endParaRPr>
          </a:p>
          <a:p>
            <a:endParaRPr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endParaRPr>
          </a:p>
          <a:p>
            <a:endParaRPr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endParaRPr>
          </a:p>
          <a:p>
            <a:endParaRPr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endParaRPr>
          </a:p>
          <a:p>
            <a:r>
              <a:rPr lang="zh-CN"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其中</a:t>
            </a:r>
            <a:r>
              <a:rPr lang="en-US" altLang="zh-CN"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Cmax(ai)</a:t>
            </a:r>
            <a:r>
              <a:rPr lang="zh-CN" altLang="en-US"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指元素</a:t>
            </a:r>
            <a:r>
              <a:rPr lang="en-US" altLang="zh-CN"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ai</a:t>
            </a:r>
            <a:r>
              <a:rPr lang="zh-CN" altLang="en-US"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在所有子数组中作为集合逻辑最大值的</a:t>
            </a:r>
            <a:r>
              <a:rPr lang="zh-CN" altLang="en-US" sz="2400" b="1" dirty="0">
                <a:solidFill>
                  <a:schemeClr val="accent1"/>
                </a:solidFill>
                <a:latin typeface="仿宋" panose="02010609060101010101" charset="-122"/>
                <a:ea typeface="仿宋" panose="02010609060101010101" charset="-122"/>
                <a:cs typeface="仿宋" panose="02010609060101010101" charset="-122"/>
                <a:sym typeface="+mn-lt"/>
              </a:rPr>
              <a:t>次数</a:t>
            </a:r>
            <a:r>
              <a:rPr lang="zh-CN" altLang="en-US"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a:t>
            </a:r>
            <a:endParaRPr lang="zh-CN" altLang="en-US"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endParaRPr>
          </a:p>
          <a:p>
            <a:r>
              <a:rPr lang="zh-CN" altLang="en-US"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其中</a:t>
            </a:r>
            <a:r>
              <a:rPr lang="en-US" altLang="zh-CN"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Cmin(ai)</a:t>
            </a:r>
            <a:r>
              <a:rPr lang="zh-CN" altLang="en-US"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指元素</a:t>
            </a:r>
            <a:r>
              <a:rPr lang="en-US" altLang="zh-CN"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ai</a:t>
            </a:r>
            <a:r>
              <a:rPr lang="zh-CN" altLang="en-US"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在所有子数组中作为集合逻辑最小值的</a:t>
            </a:r>
            <a:r>
              <a:rPr lang="zh-CN" altLang="en-US" sz="2400" b="1" dirty="0">
                <a:solidFill>
                  <a:schemeClr val="accent1"/>
                </a:solidFill>
                <a:latin typeface="仿宋" panose="02010609060101010101" charset="-122"/>
                <a:ea typeface="仿宋" panose="02010609060101010101" charset="-122"/>
                <a:cs typeface="仿宋" panose="02010609060101010101" charset="-122"/>
                <a:sym typeface="+mn-lt"/>
              </a:rPr>
              <a:t>次数</a:t>
            </a:r>
            <a:r>
              <a:rPr lang="zh-CN" altLang="en-US"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a:t>
            </a:r>
            <a:endParaRPr lang="zh-CN" altLang="en-US"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endParaRPr>
          </a:p>
        </p:txBody>
      </p:sp>
      <p:pic>
        <p:nvPicPr>
          <p:cNvPr id="3" name="图片 2" descr="F题过程2"/>
          <p:cNvPicPr>
            <a:picLocks noChangeAspect="1"/>
          </p:cNvPicPr>
          <p:nvPr/>
        </p:nvPicPr>
        <p:blipFill>
          <a:blip r:embed="rId4"/>
          <a:stretch>
            <a:fillRect/>
          </a:stretch>
        </p:blipFill>
        <p:spPr>
          <a:xfrm>
            <a:off x="1143000" y="3375025"/>
            <a:ext cx="9939655" cy="10052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447675" y="362817"/>
            <a:ext cx="11296650" cy="6132366"/>
            <a:chOff x="447675" y="362817"/>
            <a:chExt cx="11296650" cy="6132366"/>
          </a:xfrm>
        </p:grpSpPr>
        <p:grpSp>
          <p:nvGrpSpPr>
            <p:cNvPr id="26" name="组合 25"/>
            <p:cNvGrpSpPr/>
            <p:nvPr/>
          </p:nvGrpSpPr>
          <p:grpSpPr>
            <a:xfrm>
              <a:off x="447675" y="368300"/>
              <a:ext cx="11296650" cy="6126883"/>
              <a:chOff x="447675" y="368300"/>
              <a:chExt cx="11296650" cy="6126883"/>
            </a:xfrm>
            <a:solidFill>
              <a:schemeClr val="bg1"/>
            </a:solidFill>
          </p:grpSpPr>
          <p:sp>
            <p:nvSpPr>
              <p:cNvPr id="30" name="任意多边形: 形状 29"/>
              <p:cNvSpPr/>
              <p:nvPr/>
            </p:nvSpPr>
            <p:spPr>
              <a:xfrm flipH="1">
                <a:off x="447675" y="368300"/>
                <a:ext cx="11296650" cy="6121400"/>
              </a:xfrm>
              <a:custGeom>
                <a:avLst/>
                <a:gdLst>
                  <a:gd name="connsiteX0" fmla="*/ 11255331 w 11296650"/>
                  <a:gd name="connsiteY0" fmla="*/ 4305299 h 6121400"/>
                  <a:gd name="connsiteX1" fmla="*/ 11296650 w 11296650"/>
                  <a:gd name="connsiteY1" fmla="*/ 4305299 h 6121400"/>
                  <a:gd name="connsiteX2" fmla="*/ 11296650 w 11296650"/>
                  <a:gd name="connsiteY2" fmla="*/ 6121400 h 6121400"/>
                  <a:gd name="connsiteX3" fmla="*/ 3590925 w 11296650"/>
                  <a:gd name="connsiteY3" fmla="*/ 6121400 h 6121400"/>
                  <a:gd name="connsiteX4" fmla="*/ 3590925 w 11296650"/>
                  <a:gd name="connsiteY4" fmla="*/ 6080081 h 6121400"/>
                  <a:gd name="connsiteX5" fmla="*/ 11255331 w 11296650"/>
                  <a:gd name="connsiteY5" fmla="*/ 6080081 h 6121400"/>
                  <a:gd name="connsiteX6" fmla="*/ 0 w 11296650"/>
                  <a:gd name="connsiteY6" fmla="*/ 0 h 6121400"/>
                  <a:gd name="connsiteX7" fmla="*/ 8335963 w 11296650"/>
                  <a:gd name="connsiteY7" fmla="*/ 0 h 6121400"/>
                  <a:gd name="connsiteX8" fmla="*/ 8335963 w 11296650"/>
                  <a:gd name="connsiteY8" fmla="*/ 41319 h 6121400"/>
                  <a:gd name="connsiteX9" fmla="*/ 41319 w 11296650"/>
                  <a:gd name="connsiteY9" fmla="*/ 41319 h 6121400"/>
                  <a:gd name="connsiteX10" fmla="*/ 41319 w 11296650"/>
                  <a:gd name="connsiteY10" fmla="*/ 1905000 h 6121400"/>
                  <a:gd name="connsiteX11" fmla="*/ 0 w 11296650"/>
                  <a:gd name="connsiteY11" fmla="*/ 1905000 h 61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96650" h="6121400">
                    <a:moveTo>
                      <a:pt x="11255331" y="4305299"/>
                    </a:moveTo>
                    <a:lnTo>
                      <a:pt x="11296650" y="4305299"/>
                    </a:lnTo>
                    <a:lnTo>
                      <a:pt x="11296650" y="6121400"/>
                    </a:lnTo>
                    <a:lnTo>
                      <a:pt x="3590925" y="6121400"/>
                    </a:lnTo>
                    <a:lnTo>
                      <a:pt x="3590925" y="6080081"/>
                    </a:lnTo>
                    <a:lnTo>
                      <a:pt x="11255331" y="6080081"/>
                    </a:lnTo>
                    <a:close/>
                    <a:moveTo>
                      <a:pt x="0" y="0"/>
                    </a:moveTo>
                    <a:lnTo>
                      <a:pt x="8335963" y="0"/>
                    </a:lnTo>
                    <a:lnTo>
                      <a:pt x="8335963" y="41319"/>
                    </a:lnTo>
                    <a:lnTo>
                      <a:pt x="41319" y="41319"/>
                    </a:lnTo>
                    <a:lnTo>
                      <a:pt x="41319" y="1905000"/>
                    </a:lnTo>
                    <a:lnTo>
                      <a:pt x="0" y="1905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31" name="任意多边形: 形状 30"/>
              <p:cNvSpPr/>
              <p:nvPr/>
            </p:nvSpPr>
            <p:spPr>
              <a:xfrm>
                <a:off x="447675" y="373783"/>
                <a:ext cx="11296650" cy="6121400"/>
              </a:xfrm>
              <a:custGeom>
                <a:avLst/>
                <a:gdLst>
                  <a:gd name="connsiteX0" fmla="*/ 11255331 w 11296650"/>
                  <a:gd name="connsiteY0" fmla="*/ 4305299 h 6121400"/>
                  <a:gd name="connsiteX1" fmla="*/ 11296650 w 11296650"/>
                  <a:gd name="connsiteY1" fmla="*/ 4305299 h 6121400"/>
                  <a:gd name="connsiteX2" fmla="*/ 11296650 w 11296650"/>
                  <a:gd name="connsiteY2" fmla="*/ 6121400 h 6121400"/>
                  <a:gd name="connsiteX3" fmla="*/ 3590925 w 11296650"/>
                  <a:gd name="connsiteY3" fmla="*/ 6121400 h 6121400"/>
                  <a:gd name="connsiteX4" fmla="*/ 3590925 w 11296650"/>
                  <a:gd name="connsiteY4" fmla="*/ 6080081 h 6121400"/>
                  <a:gd name="connsiteX5" fmla="*/ 11255331 w 11296650"/>
                  <a:gd name="connsiteY5" fmla="*/ 6080081 h 6121400"/>
                  <a:gd name="connsiteX6" fmla="*/ 0 w 11296650"/>
                  <a:gd name="connsiteY6" fmla="*/ 0 h 6121400"/>
                  <a:gd name="connsiteX7" fmla="*/ 8335963 w 11296650"/>
                  <a:gd name="connsiteY7" fmla="*/ 0 h 6121400"/>
                  <a:gd name="connsiteX8" fmla="*/ 8335963 w 11296650"/>
                  <a:gd name="connsiteY8" fmla="*/ 41319 h 6121400"/>
                  <a:gd name="connsiteX9" fmla="*/ 41319 w 11296650"/>
                  <a:gd name="connsiteY9" fmla="*/ 41319 h 6121400"/>
                  <a:gd name="connsiteX10" fmla="*/ 41319 w 11296650"/>
                  <a:gd name="connsiteY10" fmla="*/ 1905000 h 6121400"/>
                  <a:gd name="connsiteX11" fmla="*/ 0 w 11296650"/>
                  <a:gd name="connsiteY11" fmla="*/ 1905000 h 61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96650" h="6121400">
                    <a:moveTo>
                      <a:pt x="11255331" y="4305299"/>
                    </a:moveTo>
                    <a:lnTo>
                      <a:pt x="11296650" y="4305299"/>
                    </a:lnTo>
                    <a:lnTo>
                      <a:pt x="11296650" y="6121400"/>
                    </a:lnTo>
                    <a:lnTo>
                      <a:pt x="3590925" y="6121400"/>
                    </a:lnTo>
                    <a:lnTo>
                      <a:pt x="3590925" y="6080081"/>
                    </a:lnTo>
                    <a:lnTo>
                      <a:pt x="11255331" y="6080081"/>
                    </a:lnTo>
                    <a:close/>
                    <a:moveTo>
                      <a:pt x="0" y="0"/>
                    </a:moveTo>
                    <a:lnTo>
                      <a:pt x="8335963" y="0"/>
                    </a:lnTo>
                    <a:lnTo>
                      <a:pt x="8335963" y="41319"/>
                    </a:lnTo>
                    <a:lnTo>
                      <a:pt x="41319" y="41319"/>
                    </a:lnTo>
                    <a:lnTo>
                      <a:pt x="41319" y="1905000"/>
                    </a:lnTo>
                    <a:lnTo>
                      <a:pt x="0" y="1905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grpSp>
        <p:sp>
          <p:nvSpPr>
            <p:cNvPr id="27" name="矩形 26"/>
            <p:cNvSpPr/>
            <p:nvPr/>
          </p:nvSpPr>
          <p:spPr>
            <a:xfrm>
              <a:off x="11082528" y="5880044"/>
              <a:ext cx="661797" cy="604173"/>
            </a:xfrm>
            <a:prstGeom prst="rect">
              <a:avLst/>
            </a:prstGeom>
            <a:blipFill>
              <a:blip r:embed="rId1"/>
              <a:stretch>
                <a:fillRect l="-145871" r="-7737"/>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8" name="矩形 27"/>
            <p:cNvSpPr/>
            <p:nvPr/>
          </p:nvSpPr>
          <p:spPr>
            <a:xfrm>
              <a:off x="447675" y="362817"/>
              <a:ext cx="2889885" cy="746125"/>
            </a:xfrm>
            <a:prstGeom prst="rect">
              <a:avLst/>
            </a:prstGeom>
            <a:blipFill>
              <a:blip r:embed="rId1">
                <a:lum bright="-22000"/>
              </a:blip>
              <a:srcRect/>
              <a:stretch>
                <a:fillRect t="-45369" b="-417371"/>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9" name="PA-文本框 6"/>
            <p:cNvSpPr txBox="1"/>
            <p:nvPr>
              <p:custDataLst>
                <p:tags r:id="rId2"/>
              </p:custDataLst>
            </p:nvPr>
          </p:nvSpPr>
          <p:spPr>
            <a:xfrm>
              <a:off x="805941" y="474051"/>
              <a:ext cx="2173605" cy="521970"/>
            </a:xfrm>
            <a:prstGeom prst="rect">
              <a:avLst/>
            </a:prstGeom>
            <a:noFill/>
          </p:spPr>
          <p:txBody>
            <a:bodyPr wrap="square" rtlCol="0">
              <a:spAutoFit/>
            </a:bodyPr>
            <a:lstStyle/>
            <a:p>
              <a:pPr algn="ctr"/>
              <a:r>
                <a:rPr lang="zh-CN" altLang="en-US" sz="2800" b="1" dirty="0">
                  <a:solidFill>
                    <a:schemeClr val="bg1"/>
                  </a:solidFill>
                  <a:ea typeface="宋体" panose="02010600030101010101" pitchFamily="2" charset="-122"/>
                  <a:cs typeface="+mn-ea"/>
                  <a:sym typeface="+mn-lt"/>
                </a:rPr>
                <a:t>题解思路</a:t>
              </a:r>
              <a:endParaRPr lang="zh-CN" altLang="en-US" sz="2800" b="1" dirty="0">
                <a:solidFill>
                  <a:schemeClr val="bg1"/>
                </a:solidFill>
                <a:ea typeface="宋体" panose="02010600030101010101" pitchFamily="2" charset="-122"/>
                <a:cs typeface="+mn-ea"/>
                <a:sym typeface="+mn-lt"/>
              </a:endParaRPr>
            </a:p>
          </p:txBody>
        </p:sp>
      </p:grpSp>
      <p:sp>
        <p:nvSpPr>
          <p:cNvPr id="24" name="PA-文本框 9"/>
          <p:cNvSpPr txBox="1"/>
          <p:nvPr>
            <p:custDataLst>
              <p:tags r:id="rId3"/>
            </p:custDataLst>
          </p:nvPr>
        </p:nvSpPr>
        <p:spPr>
          <a:xfrm>
            <a:off x="1287780" y="1470660"/>
            <a:ext cx="9615805" cy="3528695"/>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en-US" altLang="zh-CN" sz="2800" b="1"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2</a:t>
            </a:r>
            <a:r>
              <a:rPr lang="zh-CN" altLang="en-US" sz="2800" b="1"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、最值次数的计算</a:t>
            </a:r>
            <a:endParaRPr lang="zh-CN" altLang="en-US"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endParaRPr>
          </a:p>
          <a:p>
            <a:r>
              <a:rPr lang="en-US" altLang="zh-CN"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 为了保证子数组最大</a:t>
            </a:r>
            <a:r>
              <a:rPr lang="zh-CN" altLang="en-US"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、最小</a:t>
            </a:r>
            <a:r>
              <a:rPr lang="en-US" altLang="zh-CN"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元素唯一，定义</a:t>
            </a:r>
            <a:r>
              <a:rPr lang="en-US" altLang="zh-CN" sz="2400" b="1" dirty="0">
                <a:solidFill>
                  <a:schemeClr val="accent1"/>
                </a:solidFill>
                <a:latin typeface="仿宋" panose="02010609060101010101" charset="-122"/>
                <a:ea typeface="仿宋" panose="02010609060101010101" charset="-122"/>
                <a:cs typeface="仿宋" panose="02010609060101010101" charset="-122"/>
                <a:sym typeface="+mn-lt"/>
              </a:rPr>
              <a:t>逻辑</a:t>
            </a:r>
            <a:r>
              <a:rPr lang="zh-CN" altLang="en-US" sz="2400" b="1" dirty="0">
                <a:solidFill>
                  <a:schemeClr val="accent1"/>
                </a:solidFill>
                <a:latin typeface="仿宋" panose="02010609060101010101" charset="-122"/>
                <a:ea typeface="仿宋" panose="02010609060101010101" charset="-122"/>
                <a:cs typeface="仿宋" panose="02010609060101010101" charset="-122"/>
                <a:sym typeface="+mn-lt"/>
              </a:rPr>
              <a:t>小</a:t>
            </a:r>
            <a:r>
              <a:rPr lang="en-US" altLang="zh-CN" sz="2400" b="1" dirty="0">
                <a:solidFill>
                  <a:schemeClr val="accent1"/>
                </a:solidFill>
                <a:latin typeface="仿宋" panose="02010609060101010101" charset="-122"/>
                <a:ea typeface="仿宋" panose="02010609060101010101" charset="-122"/>
                <a:cs typeface="仿宋" panose="02010609060101010101" charset="-122"/>
                <a:sym typeface="+mn-lt"/>
              </a:rPr>
              <a:t>于</a:t>
            </a:r>
            <a:r>
              <a:rPr lang="en-US" altLang="zh-CN"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：若ai &lt; aj，或ai = aj且i &lt; j，则ai逻辑大于aj。同理定义</a:t>
            </a:r>
            <a:r>
              <a:rPr lang="en-US" altLang="zh-CN" sz="2400" b="1" dirty="0">
                <a:solidFill>
                  <a:schemeClr val="accent1"/>
                </a:solidFill>
                <a:latin typeface="仿宋" panose="02010609060101010101" charset="-122"/>
                <a:ea typeface="仿宋" panose="02010609060101010101" charset="-122"/>
                <a:cs typeface="仿宋" panose="02010609060101010101" charset="-122"/>
                <a:sym typeface="+mn-lt"/>
              </a:rPr>
              <a:t>逻辑</a:t>
            </a:r>
            <a:r>
              <a:rPr lang="zh-CN" altLang="en-US" sz="2400" b="1" dirty="0">
                <a:solidFill>
                  <a:schemeClr val="accent1"/>
                </a:solidFill>
                <a:latin typeface="仿宋" panose="02010609060101010101" charset="-122"/>
                <a:ea typeface="仿宋" panose="02010609060101010101" charset="-122"/>
                <a:cs typeface="仿宋" panose="02010609060101010101" charset="-122"/>
                <a:sym typeface="+mn-lt"/>
              </a:rPr>
              <a:t>大于</a:t>
            </a:r>
            <a:r>
              <a:rPr lang="en-US" altLang="zh-CN"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a:t>
            </a:r>
            <a:endParaRPr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endParaRPr>
          </a:p>
          <a:p>
            <a:r>
              <a:rPr lang="en-US" altLang="zh-CN"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 </a:t>
            </a:r>
            <a:r>
              <a:rPr lang="zh-CN" altLang="en-US"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对于元素ai，以计算其作为子数组</a:t>
            </a:r>
            <a:r>
              <a:rPr lang="zh-CN" altLang="en-US" sz="2400" b="1" dirty="0">
                <a:solidFill>
                  <a:schemeClr val="accent1"/>
                </a:solidFill>
                <a:latin typeface="仿宋" panose="02010609060101010101" charset="-122"/>
                <a:ea typeface="仿宋" panose="02010609060101010101" charset="-122"/>
                <a:cs typeface="仿宋" panose="02010609060101010101" charset="-122"/>
                <a:sym typeface="+mn-lt"/>
              </a:rPr>
              <a:t>逻辑最大值</a:t>
            </a:r>
            <a:r>
              <a:rPr lang="zh-CN" altLang="en-US"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的次数为例，需要找到在它之前出现的</a:t>
            </a:r>
            <a:r>
              <a:rPr lang="zh-CN" altLang="en-US" sz="2400" b="1" dirty="0">
                <a:solidFill>
                  <a:schemeClr val="accent1"/>
                </a:solidFill>
                <a:latin typeface="仿宋" panose="02010609060101010101" charset="-122"/>
                <a:ea typeface="仿宋" panose="02010609060101010101" charset="-122"/>
                <a:cs typeface="仿宋" panose="02010609060101010101" charset="-122"/>
                <a:sym typeface="+mn-lt"/>
              </a:rPr>
              <a:t>最近</a:t>
            </a:r>
            <a:r>
              <a:rPr lang="zh-CN" altLang="en-US"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的逻辑大于它的元素al，以及在它之后出现的</a:t>
            </a:r>
            <a:r>
              <a:rPr lang="zh-CN" altLang="en-US" sz="2400" b="1" dirty="0">
                <a:solidFill>
                  <a:schemeClr val="accent1"/>
                </a:solidFill>
                <a:latin typeface="仿宋" panose="02010609060101010101" charset="-122"/>
                <a:ea typeface="仿宋" panose="02010609060101010101" charset="-122"/>
                <a:cs typeface="仿宋" panose="02010609060101010101" charset="-122"/>
                <a:sym typeface="+mn-lt"/>
              </a:rPr>
              <a:t>最近</a:t>
            </a:r>
            <a:r>
              <a:rPr lang="zh-CN" altLang="en-US"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的逻辑大于它的元素ar。则元素ai作为子数组逻辑最大值的次数为 </a:t>
            </a:r>
            <a:r>
              <a:rPr lang="en-US" altLang="zh-CN"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Cmax(ai) = </a:t>
            </a:r>
            <a:r>
              <a:rPr lang="zh-CN" altLang="en-US"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(i - l) × (r - i)。</a:t>
            </a:r>
            <a:endParaRPr lang="zh-CN" altLang="en-US"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endParaRPr>
          </a:p>
        </p:txBody>
      </p:sp>
      <p:pic>
        <p:nvPicPr>
          <p:cNvPr id="2" name="图片 1" descr="F题图示"/>
          <p:cNvPicPr>
            <a:picLocks noChangeAspect="1"/>
          </p:cNvPicPr>
          <p:nvPr/>
        </p:nvPicPr>
        <p:blipFill>
          <a:blip r:embed="rId4"/>
          <a:stretch>
            <a:fillRect/>
          </a:stretch>
        </p:blipFill>
        <p:spPr>
          <a:xfrm>
            <a:off x="866775" y="4999355"/>
            <a:ext cx="10215880" cy="1219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447675" y="362817"/>
            <a:ext cx="11296650" cy="6132366"/>
            <a:chOff x="447675" y="362817"/>
            <a:chExt cx="11296650" cy="6132366"/>
          </a:xfrm>
        </p:grpSpPr>
        <p:grpSp>
          <p:nvGrpSpPr>
            <p:cNvPr id="26" name="组合 25"/>
            <p:cNvGrpSpPr/>
            <p:nvPr/>
          </p:nvGrpSpPr>
          <p:grpSpPr>
            <a:xfrm>
              <a:off x="447675" y="368300"/>
              <a:ext cx="11296650" cy="6126883"/>
              <a:chOff x="447675" y="368300"/>
              <a:chExt cx="11296650" cy="6126883"/>
            </a:xfrm>
            <a:solidFill>
              <a:schemeClr val="bg1"/>
            </a:solidFill>
          </p:grpSpPr>
          <p:sp>
            <p:nvSpPr>
              <p:cNvPr id="30" name="任意多边形: 形状 29"/>
              <p:cNvSpPr/>
              <p:nvPr/>
            </p:nvSpPr>
            <p:spPr>
              <a:xfrm flipH="1">
                <a:off x="447675" y="368300"/>
                <a:ext cx="11296650" cy="6121400"/>
              </a:xfrm>
              <a:custGeom>
                <a:avLst/>
                <a:gdLst>
                  <a:gd name="connsiteX0" fmla="*/ 11255331 w 11296650"/>
                  <a:gd name="connsiteY0" fmla="*/ 4305299 h 6121400"/>
                  <a:gd name="connsiteX1" fmla="*/ 11296650 w 11296650"/>
                  <a:gd name="connsiteY1" fmla="*/ 4305299 h 6121400"/>
                  <a:gd name="connsiteX2" fmla="*/ 11296650 w 11296650"/>
                  <a:gd name="connsiteY2" fmla="*/ 6121400 h 6121400"/>
                  <a:gd name="connsiteX3" fmla="*/ 3590925 w 11296650"/>
                  <a:gd name="connsiteY3" fmla="*/ 6121400 h 6121400"/>
                  <a:gd name="connsiteX4" fmla="*/ 3590925 w 11296650"/>
                  <a:gd name="connsiteY4" fmla="*/ 6080081 h 6121400"/>
                  <a:gd name="connsiteX5" fmla="*/ 11255331 w 11296650"/>
                  <a:gd name="connsiteY5" fmla="*/ 6080081 h 6121400"/>
                  <a:gd name="connsiteX6" fmla="*/ 0 w 11296650"/>
                  <a:gd name="connsiteY6" fmla="*/ 0 h 6121400"/>
                  <a:gd name="connsiteX7" fmla="*/ 8335963 w 11296650"/>
                  <a:gd name="connsiteY7" fmla="*/ 0 h 6121400"/>
                  <a:gd name="connsiteX8" fmla="*/ 8335963 w 11296650"/>
                  <a:gd name="connsiteY8" fmla="*/ 41319 h 6121400"/>
                  <a:gd name="connsiteX9" fmla="*/ 41319 w 11296650"/>
                  <a:gd name="connsiteY9" fmla="*/ 41319 h 6121400"/>
                  <a:gd name="connsiteX10" fmla="*/ 41319 w 11296650"/>
                  <a:gd name="connsiteY10" fmla="*/ 1905000 h 6121400"/>
                  <a:gd name="connsiteX11" fmla="*/ 0 w 11296650"/>
                  <a:gd name="connsiteY11" fmla="*/ 1905000 h 61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96650" h="6121400">
                    <a:moveTo>
                      <a:pt x="11255331" y="4305299"/>
                    </a:moveTo>
                    <a:lnTo>
                      <a:pt x="11296650" y="4305299"/>
                    </a:lnTo>
                    <a:lnTo>
                      <a:pt x="11296650" y="6121400"/>
                    </a:lnTo>
                    <a:lnTo>
                      <a:pt x="3590925" y="6121400"/>
                    </a:lnTo>
                    <a:lnTo>
                      <a:pt x="3590925" y="6080081"/>
                    </a:lnTo>
                    <a:lnTo>
                      <a:pt x="11255331" y="6080081"/>
                    </a:lnTo>
                    <a:close/>
                    <a:moveTo>
                      <a:pt x="0" y="0"/>
                    </a:moveTo>
                    <a:lnTo>
                      <a:pt x="8335963" y="0"/>
                    </a:lnTo>
                    <a:lnTo>
                      <a:pt x="8335963" y="41319"/>
                    </a:lnTo>
                    <a:lnTo>
                      <a:pt x="41319" y="41319"/>
                    </a:lnTo>
                    <a:lnTo>
                      <a:pt x="41319" y="1905000"/>
                    </a:lnTo>
                    <a:lnTo>
                      <a:pt x="0" y="1905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31" name="任意多边形: 形状 30"/>
              <p:cNvSpPr/>
              <p:nvPr/>
            </p:nvSpPr>
            <p:spPr>
              <a:xfrm>
                <a:off x="447675" y="373783"/>
                <a:ext cx="11296650" cy="6121400"/>
              </a:xfrm>
              <a:custGeom>
                <a:avLst/>
                <a:gdLst>
                  <a:gd name="connsiteX0" fmla="*/ 11255331 w 11296650"/>
                  <a:gd name="connsiteY0" fmla="*/ 4305299 h 6121400"/>
                  <a:gd name="connsiteX1" fmla="*/ 11296650 w 11296650"/>
                  <a:gd name="connsiteY1" fmla="*/ 4305299 h 6121400"/>
                  <a:gd name="connsiteX2" fmla="*/ 11296650 w 11296650"/>
                  <a:gd name="connsiteY2" fmla="*/ 6121400 h 6121400"/>
                  <a:gd name="connsiteX3" fmla="*/ 3590925 w 11296650"/>
                  <a:gd name="connsiteY3" fmla="*/ 6121400 h 6121400"/>
                  <a:gd name="connsiteX4" fmla="*/ 3590925 w 11296650"/>
                  <a:gd name="connsiteY4" fmla="*/ 6080081 h 6121400"/>
                  <a:gd name="connsiteX5" fmla="*/ 11255331 w 11296650"/>
                  <a:gd name="connsiteY5" fmla="*/ 6080081 h 6121400"/>
                  <a:gd name="connsiteX6" fmla="*/ 0 w 11296650"/>
                  <a:gd name="connsiteY6" fmla="*/ 0 h 6121400"/>
                  <a:gd name="connsiteX7" fmla="*/ 8335963 w 11296650"/>
                  <a:gd name="connsiteY7" fmla="*/ 0 h 6121400"/>
                  <a:gd name="connsiteX8" fmla="*/ 8335963 w 11296650"/>
                  <a:gd name="connsiteY8" fmla="*/ 41319 h 6121400"/>
                  <a:gd name="connsiteX9" fmla="*/ 41319 w 11296650"/>
                  <a:gd name="connsiteY9" fmla="*/ 41319 h 6121400"/>
                  <a:gd name="connsiteX10" fmla="*/ 41319 w 11296650"/>
                  <a:gd name="connsiteY10" fmla="*/ 1905000 h 6121400"/>
                  <a:gd name="connsiteX11" fmla="*/ 0 w 11296650"/>
                  <a:gd name="connsiteY11" fmla="*/ 1905000 h 61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96650" h="6121400">
                    <a:moveTo>
                      <a:pt x="11255331" y="4305299"/>
                    </a:moveTo>
                    <a:lnTo>
                      <a:pt x="11296650" y="4305299"/>
                    </a:lnTo>
                    <a:lnTo>
                      <a:pt x="11296650" y="6121400"/>
                    </a:lnTo>
                    <a:lnTo>
                      <a:pt x="3590925" y="6121400"/>
                    </a:lnTo>
                    <a:lnTo>
                      <a:pt x="3590925" y="6080081"/>
                    </a:lnTo>
                    <a:lnTo>
                      <a:pt x="11255331" y="6080081"/>
                    </a:lnTo>
                    <a:close/>
                    <a:moveTo>
                      <a:pt x="0" y="0"/>
                    </a:moveTo>
                    <a:lnTo>
                      <a:pt x="8335963" y="0"/>
                    </a:lnTo>
                    <a:lnTo>
                      <a:pt x="8335963" y="41319"/>
                    </a:lnTo>
                    <a:lnTo>
                      <a:pt x="41319" y="41319"/>
                    </a:lnTo>
                    <a:lnTo>
                      <a:pt x="41319" y="1905000"/>
                    </a:lnTo>
                    <a:lnTo>
                      <a:pt x="0" y="1905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grpSp>
        <p:sp>
          <p:nvSpPr>
            <p:cNvPr id="27" name="矩形 26"/>
            <p:cNvSpPr/>
            <p:nvPr/>
          </p:nvSpPr>
          <p:spPr>
            <a:xfrm>
              <a:off x="11082528" y="5880044"/>
              <a:ext cx="661797" cy="604173"/>
            </a:xfrm>
            <a:prstGeom prst="rect">
              <a:avLst/>
            </a:prstGeom>
            <a:blipFill>
              <a:blip r:embed="rId1"/>
              <a:stretch>
                <a:fillRect l="-145871" r="-7737"/>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8" name="矩形 27"/>
            <p:cNvSpPr/>
            <p:nvPr/>
          </p:nvSpPr>
          <p:spPr>
            <a:xfrm>
              <a:off x="447675" y="362817"/>
              <a:ext cx="2889885" cy="746125"/>
            </a:xfrm>
            <a:prstGeom prst="rect">
              <a:avLst/>
            </a:prstGeom>
            <a:blipFill>
              <a:blip r:embed="rId1">
                <a:lum bright="-22000"/>
              </a:blip>
              <a:srcRect/>
              <a:stretch>
                <a:fillRect t="-45369" b="-417371"/>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9" name="PA-文本框 6"/>
            <p:cNvSpPr txBox="1"/>
            <p:nvPr>
              <p:custDataLst>
                <p:tags r:id="rId2"/>
              </p:custDataLst>
            </p:nvPr>
          </p:nvSpPr>
          <p:spPr>
            <a:xfrm>
              <a:off x="805941" y="474051"/>
              <a:ext cx="2173605" cy="521970"/>
            </a:xfrm>
            <a:prstGeom prst="rect">
              <a:avLst/>
            </a:prstGeom>
            <a:noFill/>
          </p:spPr>
          <p:txBody>
            <a:bodyPr wrap="square" rtlCol="0">
              <a:spAutoFit/>
            </a:bodyPr>
            <a:lstStyle/>
            <a:p>
              <a:pPr algn="ctr"/>
              <a:r>
                <a:rPr lang="zh-CN" altLang="en-US" sz="2800" b="1" dirty="0">
                  <a:solidFill>
                    <a:schemeClr val="bg1"/>
                  </a:solidFill>
                  <a:ea typeface="宋体" panose="02010600030101010101" pitchFamily="2" charset="-122"/>
                  <a:cs typeface="+mn-ea"/>
                  <a:sym typeface="+mn-lt"/>
                </a:rPr>
                <a:t>题解思路</a:t>
              </a:r>
              <a:endParaRPr lang="zh-CN" altLang="en-US" sz="2800" b="1" dirty="0">
                <a:solidFill>
                  <a:schemeClr val="bg1"/>
                </a:solidFill>
                <a:ea typeface="宋体" panose="02010600030101010101" pitchFamily="2" charset="-122"/>
                <a:cs typeface="+mn-ea"/>
                <a:sym typeface="+mn-lt"/>
              </a:endParaRPr>
            </a:p>
          </p:txBody>
        </p:sp>
      </p:grpSp>
      <p:sp>
        <p:nvSpPr>
          <p:cNvPr id="24" name="PA-文本框 9"/>
          <p:cNvSpPr txBox="1"/>
          <p:nvPr>
            <p:custDataLst>
              <p:tags r:id="rId3"/>
            </p:custDataLst>
          </p:nvPr>
        </p:nvSpPr>
        <p:spPr>
          <a:xfrm>
            <a:off x="1287780" y="1470660"/>
            <a:ext cx="9615805" cy="4488180"/>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en-US" altLang="zh-CN" sz="2800" b="1"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3</a:t>
            </a:r>
            <a:r>
              <a:rPr lang="zh-CN" altLang="en-US" sz="2800" b="1"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、单调栈的使用</a:t>
            </a:r>
            <a:endParaRPr lang="zh-CN" altLang="en-US"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endParaRPr>
          </a:p>
          <a:p>
            <a:r>
              <a:rPr lang="en-US" altLang="zh-CN"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 </a:t>
            </a:r>
            <a:r>
              <a:rPr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使用单调栈的方法存储每个元素之前或之后出现的第一个比自身逻辑大或逻辑小的元素，一共需要遍历四次数组，并用四个数组minLeft[n]、minRight[n]、</a:t>
            </a:r>
            <a:r>
              <a:rPr sz="2400" b="1" dirty="0">
                <a:solidFill>
                  <a:schemeClr val="accent1"/>
                </a:solidFill>
                <a:latin typeface="仿宋" panose="02010609060101010101" charset="-122"/>
                <a:ea typeface="仿宋" panose="02010609060101010101" charset="-122"/>
                <a:cs typeface="仿宋" panose="02010609060101010101" charset="-122"/>
                <a:sym typeface="+mn-lt"/>
              </a:rPr>
              <a:t>maxLeft[n]</a:t>
            </a:r>
            <a:r>
              <a:rPr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、maxRight[n]来存储坐标。</a:t>
            </a:r>
            <a:endParaRPr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endParaRPr>
          </a:p>
          <a:p>
            <a:endParaRPr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endParaRPr>
          </a:p>
          <a:p>
            <a:endParaRPr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endParaRPr>
          </a:p>
          <a:p>
            <a:endParaRPr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endParaRPr>
          </a:p>
          <a:p>
            <a:endParaRPr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endParaRPr>
          </a:p>
          <a:p>
            <a:endParaRPr lang="zh-CN" altLang="en-US"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endParaRPr>
          </a:p>
        </p:txBody>
      </p:sp>
      <p:pic>
        <p:nvPicPr>
          <p:cNvPr id="2" name="图片 1" descr="F题图示2"/>
          <p:cNvPicPr>
            <a:picLocks noChangeAspect="1"/>
          </p:cNvPicPr>
          <p:nvPr/>
        </p:nvPicPr>
        <p:blipFill>
          <a:blip r:embed="rId4"/>
          <a:stretch>
            <a:fillRect/>
          </a:stretch>
        </p:blipFill>
        <p:spPr>
          <a:xfrm>
            <a:off x="752475" y="3628390"/>
            <a:ext cx="10425430" cy="25768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447675" y="362817"/>
            <a:ext cx="11296650" cy="6132366"/>
            <a:chOff x="447675" y="362817"/>
            <a:chExt cx="11296650" cy="6132366"/>
          </a:xfrm>
        </p:grpSpPr>
        <p:grpSp>
          <p:nvGrpSpPr>
            <p:cNvPr id="26" name="组合 25"/>
            <p:cNvGrpSpPr/>
            <p:nvPr/>
          </p:nvGrpSpPr>
          <p:grpSpPr>
            <a:xfrm>
              <a:off x="447675" y="368300"/>
              <a:ext cx="11296650" cy="6126883"/>
              <a:chOff x="447675" y="368300"/>
              <a:chExt cx="11296650" cy="6126883"/>
            </a:xfrm>
            <a:solidFill>
              <a:schemeClr val="bg1"/>
            </a:solidFill>
          </p:grpSpPr>
          <p:sp>
            <p:nvSpPr>
              <p:cNvPr id="30" name="任意多边形: 形状 29"/>
              <p:cNvSpPr/>
              <p:nvPr/>
            </p:nvSpPr>
            <p:spPr>
              <a:xfrm flipH="1">
                <a:off x="447675" y="368300"/>
                <a:ext cx="11296650" cy="6121400"/>
              </a:xfrm>
              <a:custGeom>
                <a:avLst/>
                <a:gdLst>
                  <a:gd name="connsiteX0" fmla="*/ 11255331 w 11296650"/>
                  <a:gd name="connsiteY0" fmla="*/ 4305299 h 6121400"/>
                  <a:gd name="connsiteX1" fmla="*/ 11296650 w 11296650"/>
                  <a:gd name="connsiteY1" fmla="*/ 4305299 h 6121400"/>
                  <a:gd name="connsiteX2" fmla="*/ 11296650 w 11296650"/>
                  <a:gd name="connsiteY2" fmla="*/ 6121400 h 6121400"/>
                  <a:gd name="connsiteX3" fmla="*/ 3590925 w 11296650"/>
                  <a:gd name="connsiteY3" fmla="*/ 6121400 h 6121400"/>
                  <a:gd name="connsiteX4" fmla="*/ 3590925 w 11296650"/>
                  <a:gd name="connsiteY4" fmla="*/ 6080081 h 6121400"/>
                  <a:gd name="connsiteX5" fmla="*/ 11255331 w 11296650"/>
                  <a:gd name="connsiteY5" fmla="*/ 6080081 h 6121400"/>
                  <a:gd name="connsiteX6" fmla="*/ 0 w 11296650"/>
                  <a:gd name="connsiteY6" fmla="*/ 0 h 6121400"/>
                  <a:gd name="connsiteX7" fmla="*/ 8335963 w 11296650"/>
                  <a:gd name="connsiteY7" fmla="*/ 0 h 6121400"/>
                  <a:gd name="connsiteX8" fmla="*/ 8335963 w 11296650"/>
                  <a:gd name="connsiteY8" fmla="*/ 41319 h 6121400"/>
                  <a:gd name="connsiteX9" fmla="*/ 41319 w 11296650"/>
                  <a:gd name="connsiteY9" fmla="*/ 41319 h 6121400"/>
                  <a:gd name="connsiteX10" fmla="*/ 41319 w 11296650"/>
                  <a:gd name="connsiteY10" fmla="*/ 1905000 h 6121400"/>
                  <a:gd name="connsiteX11" fmla="*/ 0 w 11296650"/>
                  <a:gd name="connsiteY11" fmla="*/ 1905000 h 61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96650" h="6121400">
                    <a:moveTo>
                      <a:pt x="11255331" y="4305299"/>
                    </a:moveTo>
                    <a:lnTo>
                      <a:pt x="11296650" y="4305299"/>
                    </a:lnTo>
                    <a:lnTo>
                      <a:pt x="11296650" y="6121400"/>
                    </a:lnTo>
                    <a:lnTo>
                      <a:pt x="3590925" y="6121400"/>
                    </a:lnTo>
                    <a:lnTo>
                      <a:pt x="3590925" y="6080081"/>
                    </a:lnTo>
                    <a:lnTo>
                      <a:pt x="11255331" y="6080081"/>
                    </a:lnTo>
                    <a:close/>
                    <a:moveTo>
                      <a:pt x="0" y="0"/>
                    </a:moveTo>
                    <a:lnTo>
                      <a:pt x="8335963" y="0"/>
                    </a:lnTo>
                    <a:lnTo>
                      <a:pt x="8335963" y="41319"/>
                    </a:lnTo>
                    <a:lnTo>
                      <a:pt x="41319" y="41319"/>
                    </a:lnTo>
                    <a:lnTo>
                      <a:pt x="41319" y="1905000"/>
                    </a:lnTo>
                    <a:lnTo>
                      <a:pt x="0" y="1905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31" name="任意多边形: 形状 30"/>
              <p:cNvSpPr/>
              <p:nvPr/>
            </p:nvSpPr>
            <p:spPr>
              <a:xfrm>
                <a:off x="447675" y="373783"/>
                <a:ext cx="11296650" cy="6121400"/>
              </a:xfrm>
              <a:custGeom>
                <a:avLst/>
                <a:gdLst>
                  <a:gd name="connsiteX0" fmla="*/ 11255331 w 11296650"/>
                  <a:gd name="connsiteY0" fmla="*/ 4305299 h 6121400"/>
                  <a:gd name="connsiteX1" fmla="*/ 11296650 w 11296650"/>
                  <a:gd name="connsiteY1" fmla="*/ 4305299 h 6121400"/>
                  <a:gd name="connsiteX2" fmla="*/ 11296650 w 11296650"/>
                  <a:gd name="connsiteY2" fmla="*/ 6121400 h 6121400"/>
                  <a:gd name="connsiteX3" fmla="*/ 3590925 w 11296650"/>
                  <a:gd name="connsiteY3" fmla="*/ 6121400 h 6121400"/>
                  <a:gd name="connsiteX4" fmla="*/ 3590925 w 11296650"/>
                  <a:gd name="connsiteY4" fmla="*/ 6080081 h 6121400"/>
                  <a:gd name="connsiteX5" fmla="*/ 11255331 w 11296650"/>
                  <a:gd name="connsiteY5" fmla="*/ 6080081 h 6121400"/>
                  <a:gd name="connsiteX6" fmla="*/ 0 w 11296650"/>
                  <a:gd name="connsiteY6" fmla="*/ 0 h 6121400"/>
                  <a:gd name="connsiteX7" fmla="*/ 8335963 w 11296650"/>
                  <a:gd name="connsiteY7" fmla="*/ 0 h 6121400"/>
                  <a:gd name="connsiteX8" fmla="*/ 8335963 w 11296650"/>
                  <a:gd name="connsiteY8" fmla="*/ 41319 h 6121400"/>
                  <a:gd name="connsiteX9" fmla="*/ 41319 w 11296650"/>
                  <a:gd name="connsiteY9" fmla="*/ 41319 h 6121400"/>
                  <a:gd name="connsiteX10" fmla="*/ 41319 w 11296650"/>
                  <a:gd name="connsiteY10" fmla="*/ 1905000 h 6121400"/>
                  <a:gd name="connsiteX11" fmla="*/ 0 w 11296650"/>
                  <a:gd name="connsiteY11" fmla="*/ 1905000 h 61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96650" h="6121400">
                    <a:moveTo>
                      <a:pt x="11255331" y="4305299"/>
                    </a:moveTo>
                    <a:lnTo>
                      <a:pt x="11296650" y="4305299"/>
                    </a:lnTo>
                    <a:lnTo>
                      <a:pt x="11296650" y="6121400"/>
                    </a:lnTo>
                    <a:lnTo>
                      <a:pt x="3590925" y="6121400"/>
                    </a:lnTo>
                    <a:lnTo>
                      <a:pt x="3590925" y="6080081"/>
                    </a:lnTo>
                    <a:lnTo>
                      <a:pt x="11255331" y="6080081"/>
                    </a:lnTo>
                    <a:close/>
                    <a:moveTo>
                      <a:pt x="0" y="0"/>
                    </a:moveTo>
                    <a:lnTo>
                      <a:pt x="8335963" y="0"/>
                    </a:lnTo>
                    <a:lnTo>
                      <a:pt x="8335963" y="41319"/>
                    </a:lnTo>
                    <a:lnTo>
                      <a:pt x="41319" y="41319"/>
                    </a:lnTo>
                    <a:lnTo>
                      <a:pt x="41319" y="1905000"/>
                    </a:lnTo>
                    <a:lnTo>
                      <a:pt x="0" y="1905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grpSp>
        <p:sp>
          <p:nvSpPr>
            <p:cNvPr id="27" name="矩形 26"/>
            <p:cNvSpPr/>
            <p:nvPr/>
          </p:nvSpPr>
          <p:spPr>
            <a:xfrm>
              <a:off x="11082528" y="5880044"/>
              <a:ext cx="661797" cy="604173"/>
            </a:xfrm>
            <a:prstGeom prst="rect">
              <a:avLst/>
            </a:prstGeom>
            <a:blipFill>
              <a:blip r:embed="rId1"/>
              <a:stretch>
                <a:fillRect l="-145871" r="-7737"/>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8" name="矩形 27"/>
            <p:cNvSpPr/>
            <p:nvPr/>
          </p:nvSpPr>
          <p:spPr>
            <a:xfrm>
              <a:off x="447675" y="362817"/>
              <a:ext cx="2889885" cy="746125"/>
            </a:xfrm>
            <a:prstGeom prst="rect">
              <a:avLst/>
            </a:prstGeom>
            <a:blipFill>
              <a:blip r:embed="rId1">
                <a:lum bright="-22000"/>
              </a:blip>
              <a:srcRect/>
              <a:stretch>
                <a:fillRect t="-45369" b="-417371"/>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9" name="PA-文本框 6"/>
            <p:cNvSpPr txBox="1"/>
            <p:nvPr>
              <p:custDataLst>
                <p:tags r:id="rId2"/>
              </p:custDataLst>
            </p:nvPr>
          </p:nvSpPr>
          <p:spPr>
            <a:xfrm>
              <a:off x="805941" y="474051"/>
              <a:ext cx="2173605" cy="521970"/>
            </a:xfrm>
            <a:prstGeom prst="rect">
              <a:avLst/>
            </a:prstGeom>
            <a:noFill/>
          </p:spPr>
          <p:txBody>
            <a:bodyPr wrap="square" rtlCol="0">
              <a:spAutoFit/>
            </a:bodyPr>
            <a:lstStyle/>
            <a:p>
              <a:pPr algn="ctr"/>
              <a:r>
                <a:rPr lang="zh-CN" altLang="en-US" sz="2800" b="1" dirty="0">
                  <a:solidFill>
                    <a:schemeClr val="bg1"/>
                  </a:solidFill>
                  <a:ea typeface="宋体" panose="02010600030101010101" pitchFamily="2" charset="-122"/>
                  <a:cs typeface="+mn-ea"/>
                  <a:sym typeface="+mn-lt"/>
                </a:rPr>
                <a:t>题解思路</a:t>
              </a:r>
              <a:endParaRPr lang="zh-CN" altLang="en-US" sz="2800" b="1" dirty="0">
                <a:solidFill>
                  <a:schemeClr val="bg1"/>
                </a:solidFill>
                <a:ea typeface="宋体" panose="02010600030101010101" pitchFamily="2" charset="-122"/>
                <a:cs typeface="+mn-ea"/>
                <a:sym typeface="+mn-lt"/>
              </a:endParaRPr>
            </a:p>
          </p:txBody>
        </p:sp>
      </p:grpSp>
      <p:sp>
        <p:nvSpPr>
          <p:cNvPr id="24" name="PA-文本框 9"/>
          <p:cNvSpPr txBox="1"/>
          <p:nvPr>
            <p:custDataLst>
              <p:tags r:id="rId3"/>
            </p:custDataLst>
          </p:nvPr>
        </p:nvSpPr>
        <p:spPr>
          <a:xfrm>
            <a:off x="1287780" y="1470660"/>
            <a:ext cx="9615805" cy="3528695"/>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en-US" altLang="zh-CN" sz="2800" b="1"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4</a:t>
            </a:r>
            <a:r>
              <a:rPr lang="zh-CN" altLang="en-US" sz="2800" b="1"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、维护单调栈的方法</a:t>
            </a:r>
            <a:endParaRPr lang="zh-CN" altLang="en-US"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endParaRPr>
          </a:p>
          <a:p>
            <a:r>
              <a:rPr lang="en-US" altLang="zh-CN"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 </a:t>
            </a:r>
            <a:r>
              <a:rPr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以求解 </a:t>
            </a:r>
            <a:r>
              <a:rPr lang="en-US" sz="2400" b="1" dirty="0">
                <a:solidFill>
                  <a:schemeClr val="accent1"/>
                </a:solidFill>
                <a:latin typeface="仿宋" panose="02010609060101010101" charset="-122"/>
                <a:ea typeface="仿宋" panose="02010609060101010101" charset="-122"/>
                <a:cs typeface="仿宋" panose="02010609060101010101" charset="-122"/>
                <a:sym typeface="+mn-lt"/>
              </a:rPr>
              <a:t>max</a:t>
            </a:r>
            <a:r>
              <a:rPr sz="2400" b="1" dirty="0">
                <a:solidFill>
                  <a:schemeClr val="accent1"/>
                </a:solidFill>
                <a:latin typeface="仿宋" panose="02010609060101010101" charset="-122"/>
                <a:ea typeface="仿宋" panose="02010609060101010101" charset="-122"/>
                <a:cs typeface="仿宋" panose="02010609060101010101" charset="-122"/>
                <a:sym typeface="+mn-lt"/>
              </a:rPr>
              <a:t>Left</a:t>
            </a:r>
            <a:r>
              <a:rPr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 为例，我们从左到右遍历整个数组 </a:t>
            </a:r>
            <a:r>
              <a:rPr lang="en-US"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A</a:t>
            </a:r>
            <a:r>
              <a:rPr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。处理到 </a:t>
            </a:r>
            <a:r>
              <a:rPr lang="en-US"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A</a:t>
            </a:r>
            <a:r>
              <a:rPr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[i] 时，我们执行出栈操作直到栈为空或者 </a:t>
            </a:r>
            <a:r>
              <a:rPr lang="en-US"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A</a:t>
            </a:r>
            <a:r>
              <a:rPr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 中以栈顶元素为下标的数逻辑上</a:t>
            </a:r>
            <a:r>
              <a:rPr lang="zh-CN"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大</a:t>
            </a:r>
            <a:r>
              <a:rPr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于 </a:t>
            </a:r>
            <a:r>
              <a:rPr lang="en-US"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A</a:t>
            </a:r>
            <a:r>
              <a:rPr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[i]。</a:t>
            </a:r>
            <a:endParaRPr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endParaRPr>
          </a:p>
          <a:p>
            <a:r>
              <a:rPr lang="en-US"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 </a:t>
            </a:r>
            <a:r>
              <a:rPr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如果栈为空，那么 </a:t>
            </a:r>
            <a:r>
              <a:rPr lang="en-US"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maxLeft</a:t>
            </a:r>
            <a:r>
              <a:rPr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[i] = -1，否则 m</a:t>
            </a:r>
            <a:r>
              <a:rPr lang="en-US"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ax</a:t>
            </a:r>
            <a:r>
              <a:rPr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Left[i] 等于栈顶元素，然后将下标 i 入栈。</a:t>
            </a:r>
            <a:endParaRPr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endParaRPr>
          </a:p>
          <a:p>
            <a:r>
              <a:rPr lang="en-US" altLang="zh-CN"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 maxRight</a:t>
            </a:r>
            <a:r>
              <a:rPr lang="zh-CN" altLang="en-US"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a:t>
            </a:r>
            <a:r>
              <a:rPr lang="en-US" altLang="zh-CN"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minRight</a:t>
            </a:r>
            <a:r>
              <a:rPr lang="zh-CN" altLang="en-US"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a:t>
            </a:r>
            <a:r>
              <a:rPr lang="en-US" altLang="zh-CN"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minLeft</a:t>
            </a:r>
            <a:r>
              <a:rPr lang="zh-CN" altLang="en-US"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的构造同理。</a:t>
            </a:r>
            <a:endParaRPr lang="zh-CN" altLang="en-US"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447675" y="362817"/>
            <a:ext cx="11296650" cy="6132366"/>
            <a:chOff x="447675" y="362817"/>
            <a:chExt cx="11296650" cy="6132366"/>
          </a:xfrm>
        </p:grpSpPr>
        <p:grpSp>
          <p:nvGrpSpPr>
            <p:cNvPr id="26" name="组合 25"/>
            <p:cNvGrpSpPr/>
            <p:nvPr/>
          </p:nvGrpSpPr>
          <p:grpSpPr>
            <a:xfrm>
              <a:off x="447675" y="368300"/>
              <a:ext cx="11296650" cy="6126883"/>
              <a:chOff x="447675" y="368300"/>
              <a:chExt cx="11296650" cy="6126883"/>
            </a:xfrm>
            <a:solidFill>
              <a:schemeClr val="bg1"/>
            </a:solidFill>
          </p:grpSpPr>
          <p:sp>
            <p:nvSpPr>
              <p:cNvPr id="30" name="任意多边形: 形状 29"/>
              <p:cNvSpPr/>
              <p:nvPr/>
            </p:nvSpPr>
            <p:spPr>
              <a:xfrm flipH="1">
                <a:off x="447675" y="368300"/>
                <a:ext cx="11296650" cy="6121400"/>
              </a:xfrm>
              <a:custGeom>
                <a:avLst/>
                <a:gdLst>
                  <a:gd name="connsiteX0" fmla="*/ 11255331 w 11296650"/>
                  <a:gd name="connsiteY0" fmla="*/ 4305299 h 6121400"/>
                  <a:gd name="connsiteX1" fmla="*/ 11296650 w 11296650"/>
                  <a:gd name="connsiteY1" fmla="*/ 4305299 h 6121400"/>
                  <a:gd name="connsiteX2" fmla="*/ 11296650 w 11296650"/>
                  <a:gd name="connsiteY2" fmla="*/ 6121400 h 6121400"/>
                  <a:gd name="connsiteX3" fmla="*/ 3590925 w 11296650"/>
                  <a:gd name="connsiteY3" fmla="*/ 6121400 h 6121400"/>
                  <a:gd name="connsiteX4" fmla="*/ 3590925 w 11296650"/>
                  <a:gd name="connsiteY4" fmla="*/ 6080081 h 6121400"/>
                  <a:gd name="connsiteX5" fmla="*/ 11255331 w 11296650"/>
                  <a:gd name="connsiteY5" fmla="*/ 6080081 h 6121400"/>
                  <a:gd name="connsiteX6" fmla="*/ 0 w 11296650"/>
                  <a:gd name="connsiteY6" fmla="*/ 0 h 6121400"/>
                  <a:gd name="connsiteX7" fmla="*/ 8335963 w 11296650"/>
                  <a:gd name="connsiteY7" fmla="*/ 0 h 6121400"/>
                  <a:gd name="connsiteX8" fmla="*/ 8335963 w 11296650"/>
                  <a:gd name="connsiteY8" fmla="*/ 41319 h 6121400"/>
                  <a:gd name="connsiteX9" fmla="*/ 41319 w 11296650"/>
                  <a:gd name="connsiteY9" fmla="*/ 41319 h 6121400"/>
                  <a:gd name="connsiteX10" fmla="*/ 41319 w 11296650"/>
                  <a:gd name="connsiteY10" fmla="*/ 1905000 h 6121400"/>
                  <a:gd name="connsiteX11" fmla="*/ 0 w 11296650"/>
                  <a:gd name="connsiteY11" fmla="*/ 1905000 h 61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96650" h="6121400">
                    <a:moveTo>
                      <a:pt x="11255331" y="4305299"/>
                    </a:moveTo>
                    <a:lnTo>
                      <a:pt x="11296650" y="4305299"/>
                    </a:lnTo>
                    <a:lnTo>
                      <a:pt x="11296650" y="6121400"/>
                    </a:lnTo>
                    <a:lnTo>
                      <a:pt x="3590925" y="6121400"/>
                    </a:lnTo>
                    <a:lnTo>
                      <a:pt x="3590925" y="6080081"/>
                    </a:lnTo>
                    <a:lnTo>
                      <a:pt x="11255331" y="6080081"/>
                    </a:lnTo>
                    <a:close/>
                    <a:moveTo>
                      <a:pt x="0" y="0"/>
                    </a:moveTo>
                    <a:lnTo>
                      <a:pt x="8335963" y="0"/>
                    </a:lnTo>
                    <a:lnTo>
                      <a:pt x="8335963" y="41319"/>
                    </a:lnTo>
                    <a:lnTo>
                      <a:pt x="41319" y="41319"/>
                    </a:lnTo>
                    <a:lnTo>
                      <a:pt x="41319" y="1905000"/>
                    </a:lnTo>
                    <a:lnTo>
                      <a:pt x="0" y="1905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31" name="任意多边形: 形状 30"/>
              <p:cNvSpPr/>
              <p:nvPr/>
            </p:nvSpPr>
            <p:spPr>
              <a:xfrm>
                <a:off x="447675" y="373783"/>
                <a:ext cx="11296650" cy="6121400"/>
              </a:xfrm>
              <a:custGeom>
                <a:avLst/>
                <a:gdLst>
                  <a:gd name="connsiteX0" fmla="*/ 11255331 w 11296650"/>
                  <a:gd name="connsiteY0" fmla="*/ 4305299 h 6121400"/>
                  <a:gd name="connsiteX1" fmla="*/ 11296650 w 11296650"/>
                  <a:gd name="connsiteY1" fmla="*/ 4305299 h 6121400"/>
                  <a:gd name="connsiteX2" fmla="*/ 11296650 w 11296650"/>
                  <a:gd name="connsiteY2" fmla="*/ 6121400 h 6121400"/>
                  <a:gd name="connsiteX3" fmla="*/ 3590925 w 11296650"/>
                  <a:gd name="connsiteY3" fmla="*/ 6121400 h 6121400"/>
                  <a:gd name="connsiteX4" fmla="*/ 3590925 w 11296650"/>
                  <a:gd name="connsiteY4" fmla="*/ 6080081 h 6121400"/>
                  <a:gd name="connsiteX5" fmla="*/ 11255331 w 11296650"/>
                  <a:gd name="connsiteY5" fmla="*/ 6080081 h 6121400"/>
                  <a:gd name="connsiteX6" fmla="*/ 0 w 11296650"/>
                  <a:gd name="connsiteY6" fmla="*/ 0 h 6121400"/>
                  <a:gd name="connsiteX7" fmla="*/ 8335963 w 11296650"/>
                  <a:gd name="connsiteY7" fmla="*/ 0 h 6121400"/>
                  <a:gd name="connsiteX8" fmla="*/ 8335963 w 11296650"/>
                  <a:gd name="connsiteY8" fmla="*/ 41319 h 6121400"/>
                  <a:gd name="connsiteX9" fmla="*/ 41319 w 11296650"/>
                  <a:gd name="connsiteY9" fmla="*/ 41319 h 6121400"/>
                  <a:gd name="connsiteX10" fmla="*/ 41319 w 11296650"/>
                  <a:gd name="connsiteY10" fmla="*/ 1905000 h 6121400"/>
                  <a:gd name="connsiteX11" fmla="*/ 0 w 11296650"/>
                  <a:gd name="connsiteY11" fmla="*/ 1905000 h 61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96650" h="6121400">
                    <a:moveTo>
                      <a:pt x="11255331" y="4305299"/>
                    </a:moveTo>
                    <a:lnTo>
                      <a:pt x="11296650" y="4305299"/>
                    </a:lnTo>
                    <a:lnTo>
                      <a:pt x="11296650" y="6121400"/>
                    </a:lnTo>
                    <a:lnTo>
                      <a:pt x="3590925" y="6121400"/>
                    </a:lnTo>
                    <a:lnTo>
                      <a:pt x="3590925" y="6080081"/>
                    </a:lnTo>
                    <a:lnTo>
                      <a:pt x="11255331" y="6080081"/>
                    </a:lnTo>
                    <a:close/>
                    <a:moveTo>
                      <a:pt x="0" y="0"/>
                    </a:moveTo>
                    <a:lnTo>
                      <a:pt x="8335963" y="0"/>
                    </a:lnTo>
                    <a:lnTo>
                      <a:pt x="8335963" y="41319"/>
                    </a:lnTo>
                    <a:lnTo>
                      <a:pt x="41319" y="41319"/>
                    </a:lnTo>
                    <a:lnTo>
                      <a:pt x="41319" y="1905000"/>
                    </a:lnTo>
                    <a:lnTo>
                      <a:pt x="0" y="1905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grpSp>
        <p:sp>
          <p:nvSpPr>
            <p:cNvPr id="27" name="矩形 26"/>
            <p:cNvSpPr/>
            <p:nvPr/>
          </p:nvSpPr>
          <p:spPr>
            <a:xfrm>
              <a:off x="11082528" y="5880044"/>
              <a:ext cx="661797" cy="604173"/>
            </a:xfrm>
            <a:prstGeom prst="rect">
              <a:avLst/>
            </a:prstGeom>
            <a:blipFill>
              <a:blip r:embed="rId1"/>
              <a:stretch>
                <a:fillRect l="-145871" r="-7737"/>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8" name="矩形 27"/>
            <p:cNvSpPr/>
            <p:nvPr/>
          </p:nvSpPr>
          <p:spPr>
            <a:xfrm>
              <a:off x="447675" y="362817"/>
              <a:ext cx="2889885" cy="746125"/>
            </a:xfrm>
            <a:prstGeom prst="rect">
              <a:avLst/>
            </a:prstGeom>
            <a:blipFill>
              <a:blip r:embed="rId1">
                <a:lum bright="-22000"/>
              </a:blip>
              <a:srcRect/>
              <a:stretch>
                <a:fillRect t="-45369" b="-417371"/>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9" name="PA-文本框 6"/>
            <p:cNvSpPr txBox="1"/>
            <p:nvPr>
              <p:custDataLst>
                <p:tags r:id="rId2"/>
              </p:custDataLst>
            </p:nvPr>
          </p:nvSpPr>
          <p:spPr>
            <a:xfrm>
              <a:off x="805941" y="474051"/>
              <a:ext cx="2173605" cy="521970"/>
            </a:xfrm>
            <a:prstGeom prst="rect">
              <a:avLst/>
            </a:prstGeom>
            <a:noFill/>
          </p:spPr>
          <p:txBody>
            <a:bodyPr wrap="square" rtlCol="0">
              <a:spAutoFit/>
            </a:bodyPr>
            <a:lstStyle/>
            <a:p>
              <a:pPr algn="ctr"/>
              <a:r>
                <a:rPr lang="zh-CN" altLang="en-US" sz="2800" b="1" dirty="0">
                  <a:solidFill>
                    <a:schemeClr val="bg1"/>
                  </a:solidFill>
                  <a:ea typeface="宋体" panose="02010600030101010101" pitchFamily="2" charset="-122"/>
                  <a:cs typeface="+mn-ea"/>
                  <a:sym typeface="+mn-lt"/>
                </a:rPr>
                <a:t>题解思路</a:t>
              </a:r>
              <a:endParaRPr lang="zh-CN" altLang="en-US" sz="2800" b="1" dirty="0">
                <a:solidFill>
                  <a:schemeClr val="bg1"/>
                </a:solidFill>
                <a:ea typeface="宋体" panose="02010600030101010101" pitchFamily="2" charset="-122"/>
                <a:cs typeface="+mn-ea"/>
                <a:sym typeface="+mn-lt"/>
              </a:endParaRPr>
            </a:p>
          </p:txBody>
        </p:sp>
      </p:grpSp>
      <p:sp>
        <p:nvSpPr>
          <p:cNvPr id="24" name="PA-文本框 9"/>
          <p:cNvSpPr txBox="1"/>
          <p:nvPr>
            <p:custDataLst>
              <p:tags r:id="rId3"/>
            </p:custDataLst>
          </p:nvPr>
        </p:nvSpPr>
        <p:spPr>
          <a:xfrm>
            <a:off x="1287780" y="1470660"/>
            <a:ext cx="9615805" cy="1130300"/>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en-US" altLang="zh-CN" sz="2800" b="1"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4</a:t>
            </a:r>
            <a:r>
              <a:rPr lang="zh-CN" altLang="en-US" sz="2800" b="1"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、维护单调栈的方法</a:t>
            </a:r>
            <a:endParaRPr lang="zh-CN" altLang="en-US"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endParaRPr>
          </a:p>
          <a:p>
            <a:endParaRPr lang="zh-CN" altLang="en-US"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endParaRPr>
          </a:p>
        </p:txBody>
      </p:sp>
      <p:pic>
        <p:nvPicPr>
          <p:cNvPr id="2" name="图片 1" descr="F题图示3"/>
          <p:cNvPicPr>
            <a:picLocks noChangeAspect="1"/>
          </p:cNvPicPr>
          <p:nvPr/>
        </p:nvPicPr>
        <p:blipFill>
          <a:blip r:embed="rId4"/>
          <a:stretch>
            <a:fillRect/>
          </a:stretch>
        </p:blipFill>
        <p:spPr>
          <a:xfrm>
            <a:off x="762000" y="3376930"/>
            <a:ext cx="10429875" cy="2948305"/>
          </a:xfrm>
          <a:prstGeom prst="rect">
            <a:avLst/>
          </a:prstGeom>
        </p:spPr>
      </p:pic>
      <p:pic>
        <p:nvPicPr>
          <p:cNvPr id="3" name="图片 2" descr="F题图示2"/>
          <p:cNvPicPr>
            <a:picLocks noChangeAspect="1"/>
          </p:cNvPicPr>
          <p:nvPr/>
        </p:nvPicPr>
        <p:blipFill>
          <a:blip r:embed="rId5"/>
          <a:srcRect l="1486" t="6235" b="53844"/>
          <a:stretch>
            <a:fillRect/>
          </a:stretch>
        </p:blipFill>
        <p:spPr>
          <a:xfrm>
            <a:off x="842010" y="2211705"/>
            <a:ext cx="10270490" cy="1028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447675" y="362817"/>
            <a:ext cx="11296650" cy="6132366"/>
            <a:chOff x="447675" y="362817"/>
            <a:chExt cx="11296650" cy="6132366"/>
          </a:xfrm>
        </p:grpSpPr>
        <p:grpSp>
          <p:nvGrpSpPr>
            <p:cNvPr id="26" name="组合 25"/>
            <p:cNvGrpSpPr/>
            <p:nvPr/>
          </p:nvGrpSpPr>
          <p:grpSpPr>
            <a:xfrm>
              <a:off x="447675" y="368300"/>
              <a:ext cx="11296650" cy="6126883"/>
              <a:chOff x="447675" y="368300"/>
              <a:chExt cx="11296650" cy="6126883"/>
            </a:xfrm>
            <a:solidFill>
              <a:schemeClr val="bg1"/>
            </a:solidFill>
          </p:grpSpPr>
          <p:sp>
            <p:nvSpPr>
              <p:cNvPr id="30" name="任意多边形: 形状 29"/>
              <p:cNvSpPr/>
              <p:nvPr/>
            </p:nvSpPr>
            <p:spPr>
              <a:xfrm flipH="1">
                <a:off x="447675" y="368300"/>
                <a:ext cx="11296650" cy="6121400"/>
              </a:xfrm>
              <a:custGeom>
                <a:avLst/>
                <a:gdLst>
                  <a:gd name="connsiteX0" fmla="*/ 11255331 w 11296650"/>
                  <a:gd name="connsiteY0" fmla="*/ 4305299 h 6121400"/>
                  <a:gd name="connsiteX1" fmla="*/ 11296650 w 11296650"/>
                  <a:gd name="connsiteY1" fmla="*/ 4305299 h 6121400"/>
                  <a:gd name="connsiteX2" fmla="*/ 11296650 w 11296650"/>
                  <a:gd name="connsiteY2" fmla="*/ 6121400 h 6121400"/>
                  <a:gd name="connsiteX3" fmla="*/ 3590925 w 11296650"/>
                  <a:gd name="connsiteY3" fmla="*/ 6121400 h 6121400"/>
                  <a:gd name="connsiteX4" fmla="*/ 3590925 w 11296650"/>
                  <a:gd name="connsiteY4" fmla="*/ 6080081 h 6121400"/>
                  <a:gd name="connsiteX5" fmla="*/ 11255331 w 11296650"/>
                  <a:gd name="connsiteY5" fmla="*/ 6080081 h 6121400"/>
                  <a:gd name="connsiteX6" fmla="*/ 0 w 11296650"/>
                  <a:gd name="connsiteY6" fmla="*/ 0 h 6121400"/>
                  <a:gd name="connsiteX7" fmla="*/ 8335963 w 11296650"/>
                  <a:gd name="connsiteY7" fmla="*/ 0 h 6121400"/>
                  <a:gd name="connsiteX8" fmla="*/ 8335963 w 11296650"/>
                  <a:gd name="connsiteY8" fmla="*/ 41319 h 6121400"/>
                  <a:gd name="connsiteX9" fmla="*/ 41319 w 11296650"/>
                  <a:gd name="connsiteY9" fmla="*/ 41319 h 6121400"/>
                  <a:gd name="connsiteX10" fmla="*/ 41319 w 11296650"/>
                  <a:gd name="connsiteY10" fmla="*/ 1905000 h 6121400"/>
                  <a:gd name="connsiteX11" fmla="*/ 0 w 11296650"/>
                  <a:gd name="connsiteY11" fmla="*/ 1905000 h 61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96650" h="6121400">
                    <a:moveTo>
                      <a:pt x="11255331" y="4305299"/>
                    </a:moveTo>
                    <a:lnTo>
                      <a:pt x="11296650" y="4305299"/>
                    </a:lnTo>
                    <a:lnTo>
                      <a:pt x="11296650" y="6121400"/>
                    </a:lnTo>
                    <a:lnTo>
                      <a:pt x="3590925" y="6121400"/>
                    </a:lnTo>
                    <a:lnTo>
                      <a:pt x="3590925" y="6080081"/>
                    </a:lnTo>
                    <a:lnTo>
                      <a:pt x="11255331" y="6080081"/>
                    </a:lnTo>
                    <a:close/>
                    <a:moveTo>
                      <a:pt x="0" y="0"/>
                    </a:moveTo>
                    <a:lnTo>
                      <a:pt x="8335963" y="0"/>
                    </a:lnTo>
                    <a:lnTo>
                      <a:pt x="8335963" y="41319"/>
                    </a:lnTo>
                    <a:lnTo>
                      <a:pt x="41319" y="41319"/>
                    </a:lnTo>
                    <a:lnTo>
                      <a:pt x="41319" y="1905000"/>
                    </a:lnTo>
                    <a:lnTo>
                      <a:pt x="0" y="1905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31" name="任意多边形: 形状 30"/>
              <p:cNvSpPr/>
              <p:nvPr/>
            </p:nvSpPr>
            <p:spPr>
              <a:xfrm>
                <a:off x="447675" y="373783"/>
                <a:ext cx="11296650" cy="6121400"/>
              </a:xfrm>
              <a:custGeom>
                <a:avLst/>
                <a:gdLst>
                  <a:gd name="connsiteX0" fmla="*/ 11255331 w 11296650"/>
                  <a:gd name="connsiteY0" fmla="*/ 4305299 h 6121400"/>
                  <a:gd name="connsiteX1" fmla="*/ 11296650 w 11296650"/>
                  <a:gd name="connsiteY1" fmla="*/ 4305299 h 6121400"/>
                  <a:gd name="connsiteX2" fmla="*/ 11296650 w 11296650"/>
                  <a:gd name="connsiteY2" fmla="*/ 6121400 h 6121400"/>
                  <a:gd name="connsiteX3" fmla="*/ 3590925 w 11296650"/>
                  <a:gd name="connsiteY3" fmla="*/ 6121400 h 6121400"/>
                  <a:gd name="connsiteX4" fmla="*/ 3590925 w 11296650"/>
                  <a:gd name="connsiteY4" fmla="*/ 6080081 h 6121400"/>
                  <a:gd name="connsiteX5" fmla="*/ 11255331 w 11296650"/>
                  <a:gd name="connsiteY5" fmla="*/ 6080081 h 6121400"/>
                  <a:gd name="connsiteX6" fmla="*/ 0 w 11296650"/>
                  <a:gd name="connsiteY6" fmla="*/ 0 h 6121400"/>
                  <a:gd name="connsiteX7" fmla="*/ 8335963 w 11296650"/>
                  <a:gd name="connsiteY7" fmla="*/ 0 h 6121400"/>
                  <a:gd name="connsiteX8" fmla="*/ 8335963 w 11296650"/>
                  <a:gd name="connsiteY8" fmla="*/ 41319 h 6121400"/>
                  <a:gd name="connsiteX9" fmla="*/ 41319 w 11296650"/>
                  <a:gd name="connsiteY9" fmla="*/ 41319 h 6121400"/>
                  <a:gd name="connsiteX10" fmla="*/ 41319 w 11296650"/>
                  <a:gd name="connsiteY10" fmla="*/ 1905000 h 6121400"/>
                  <a:gd name="connsiteX11" fmla="*/ 0 w 11296650"/>
                  <a:gd name="connsiteY11" fmla="*/ 1905000 h 61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96650" h="6121400">
                    <a:moveTo>
                      <a:pt x="11255331" y="4305299"/>
                    </a:moveTo>
                    <a:lnTo>
                      <a:pt x="11296650" y="4305299"/>
                    </a:lnTo>
                    <a:lnTo>
                      <a:pt x="11296650" y="6121400"/>
                    </a:lnTo>
                    <a:lnTo>
                      <a:pt x="3590925" y="6121400"/>
                    </a:lnTo>
                    <a:lnTo>
                      <a:pt x="3590925" y="6080081"/>
                    </a:lnTo>
                    <a:lnTo>
                      <a:pt x="11255331" y="6080081"/>
                    </a:lnTo>
                    <a:close/>
                    <a:moveTo>
                      <a:pt x="0" y="0"/>
                    </a:moveTo>
                    <a:lnTo>
                      <a:pt x="8335963" y="0"/>
                    </a:lnTo>
                    <a:lnTo>
                      <a:pt x="8335963" y="41319"/>
                    </a:lnTo>
                    <a:lnTo>
                      <a:pt x="41319" y="41319"/>
                    </a:lnTo>
                    <a:lnTo>
                      <a:pt x="41319" y="1905000"/>
                    </a:lnTo>
                    <a:lnTo>
                      <a:pt x="0" y="1905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grpSp>
        <p:sp>
          <p:nvSpPr>
            <p:cNvPr id="27" name="矩形 26"/>
            <p:cNvSpPr/>
            <p:nvPr/>
          </p:nvSpPr>
          <p:spPr>
            <a:xfrm>
              <a:off x="11082528" y="5880044"/>
              <a:ext cx="661797" cy="604173"/>
            </a:xfrm>
            <a:prstGeom prst="rect">
              <a:avLst/>
            </a:prstGeom>
            <a:blipFill>
              <a:blip r:embed="rId1"/>
              <a:stretch>
                <a:fillRect l="-145871" r="-7737"/>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8" name="矩形 27"/>
            <p:cNvSpPr/>
            <p:nvPr/>
          </p:nvSpPr>
          <p:spPr>
            <a:xfrm>
              <a:off x="447675" y="362817"/>
              <a:ext cx="2889885" cy="746125"/>
            </a:xfrm>
            <a:prstGeom prst="rect">
              <a:avLst/>
            </a:prstGeom>
            <a:blipFill>
              <a:blip r:embed="rId1">
                <a:lum bright="-22000"/>
              </a:blip>
              <a:srcRect/>
              <a:stretch>
                <a:fillRect t="-45369" b="-417371"/>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9" name="PA-文本框 6"/>
            <p:cNvSpPr txBox="1"/>
            <p:nvPr>
              <p:custDataLst>
                <p:tags r:id="rId2"/>
              </p:custDataLst>
            </p:nvPr>
          </p:nvSpPr>
          <p:spPr>
            <a:xfrm>
              <a:off x="805941" y="474051"/>
              <a:ext cx="2173605" cy="521970"/>
            </a:xfrm>
            <a:prstGeom prst="rect">
              <a:avLst/>
            </a:prstGeom>
            <a:noFill/>
          </p:spPr>
          <p:txBody>
            <a:bodyPr wrap="square" rtlCol="0">
              <a:spAutoFit/>
            </a:bodyPr>
            <a:lstStyle/>
            <a:p>
              <a:pPr algn="ctr"/>
              <a:r>
                <a:rPr lang="zh-CN" altLang="en-US" sz="2800" b="1" dirty="0">
                  <a:solidFill>
                    <a:schemeClr val="bg1"/>
                  </a:solidFill>
                  <a:ea typeface="宋体" panose="02010600030101010101" pitchFamily="2" charset="-122"/>
                  <a:cs typeface="+mn-ea"/>
                  <a:sym typeface="+mn-lt"/>
                </a:rPr>
                <a:t>题解思路</a:t>
              </a:r>
              <a:endParaRPr lang="zh-CN" altLang="en-US" sz="2800" b="1" dirty="0">
                <a:solidFill>
                  <a:schemeClr val="bg1"/>
                </a:solidFill>
                <a:ea typeface="宋体" panose="02010600030101010101" pitchFamily="2" charset="-122"/>
                <a:cs typeface="+mn-ea"/>
                <a:sym typeface="+mn-lt"/>
              </a:endParaRPr>
            </a:p>
          </p:txBody>
        </p:sp>
      </p:grpSp>
      <p:sp>
        <p:nvSpPr>
          <p:cNvPr id="24" name="PA-文本框 9"/>
          <p:cNvSpPr txBox="1"/>
          <p:nvPr>
            <p:custDataLst>
              <p:tags r:id="rId3"/>
            </p:custDataLst>
          </p:nvPr>
        </p:nvSpPr>
        <p:spPr>
          <a:xfrm>
            <a:off x="1287780" y="1470660"/>
            <a:ext cx="9615805" cy="4008120"/>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en-US" altLang="zh-CN" sz="2800" b="1"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5</a:t>
            </a:r>
            <a:r>
              <a:rPr lang="zh-CN" altLang="en-US" sz="2800" b="1"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、结果计算</a:t>
            </a:r>
            <a:endParaRPr lang="zh-CN" altLang="en-US"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endParaRPr>
          </a:p>
          <a:p>
            <a:r>
              <a:rPr lang="en-US" altLang="zh-CN"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 最后遍历数组，对于ai分别计算其作为子数组最大、最小值为极差做出的贡献：</a:t>
            </a:r>
            <a:endParaRPr lang="en-US" altLang="zh-CN"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endParaRPr>
          </a:p>
          <a:p>
            <a:endParaRPr lang="en-US" altLang="zh-CN"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endParaRPr>
          </a:p>
          <a:p>
            <a:endParaRPr lang="en-US" altLang="zh-CN"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endParaRPr>
          </a:p>
          <a:p>
            <a:endParaRPr lang="en-US" altLang="zh-CN"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endParaRPr>
          </a:p>
          <a:p>
            <a:endParaRPr lang="en-US" altLang="zh-CN"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endParaRPr>
          </a:p>
          <a:p>
            <a:r>
              <a:rPr lang="en-US" altLang="zh-CN"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 </a:t>
            </a:r>
            <a:r>
              <a:rPr lang="zh-CN" altLang="en-US" sz="24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算法时间复杂度为</a:t>
            </a:r>
            <a:r>
              <a:rPr lang="en-US" altLang="zh-CN" sz="2400" b="1" dirty="0">
                <a:solidFill>
                  <a:schemeClr val="accent1"/>
                </a:solidFill>
                <a:latin typeface="仿宋" panose="02010609060101010101" charset="-122"/>
                <a:ea typeface="仿宋" panose="02010609060101010101" charset="-122"/>
                <a:cs typeface="仿宋" panose="02010609060101010101" charset="-122"/>
                <a:sym typeface="+mn-lt"/>
              </a:rPr>
              <a:t>O(n)</a:t>
            </a:r>
            <a:endParaRPr lang="en-US" altLang="zh-CN" sz="2400" b="1" dirty="0">
              <a:solidFill>
                <a:schemeClr val="accent1"/>
              </a:solidFill>
              <a:latin typeface="仿宋" panose="02010609060101010101" charset="-122"/>
              <a:ea typeface="仿宋" panose="02010609060101010101" charset="-122"/>
              <a:cs typeface="仿宋" panose="02010609060101010101" charset="-122"/>
              <a:sym typeface="+mn-lt"/>
            </a:endParaRPr>
          </a:p>
        </p:txBody>
      </p:sp>
      <p:pic>
        <p:nvPicPr>
          <p:cNvPr id="2" name="图片 1" descr="F题过程3"/>
          <p:cNvPicPr>
            <a:picLocks noChangeAspect="1"/>
          </p:cNvPicPr>
          <p:nvPr/>
        </p:nvPicPr>
        <p:blipFill>
          <a:blip r:embed="rId4"/>
          <a:stretch>
            <a:fillRect/>
          </a:stretch>
        </p:blipFill>
        <p:spPr>
          <a:xfrm>
            <a:off x="2895600" y="3100070"/>
            <a:ext cx="6400800" cy="561975"/>
          </a:xfrm>
          <a:prstGeom prst="rect">
            <a:avLst/>
          </a:prstGeom>
        </p:spPr>
      </p:pic>
      <p:pic>
        <p:nvPicPr>
          <p:cNvPr id="3" name="图片 2" descr="F题过程2"/>
          <p:cNvPicPr>
            <a:picLocks noChangeAspect="1"/>
          </p:cNvPicPr>
          <p:nvPr/>
        </p:nvPicPr>
        <p:blipFill>
          <a:blip r:embed="rId5"/>
          <a:stretch>
            <a:fillRect/>
          </a:stretch>
        </p:blipFill>
        <p:spPr>
          <a:xfrm>
            <a:off x="1143000" y="3768725"/>
            <a:ext cx="9939655" cy="10052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tags/tag1.xml><?xml version="1.0" encoding="utf-8"?>
<p:tagLst xmlns:p="http://schemas.openxmlformats.org/presentationml/2006/main">
  <p:tag name="PA" val="v5.1.0"/>
</p:tagLst>
</file>

<file path=ppt/tags/tag10.xml><?xml version="1.0" encoding="utf-8"?>
<p:tagLst xmlns:p="http://schemas.openxmlformats.org/presentationml/2006/main">
  <p:tag name="PA" val="v5.1.0"/>
</p:tagLst>
</file>

<file path=ppt/tags/tag11.xml><?xml version="1.0" encoding="utf-8"?>
<p:tagLst xmlns:p="http://schemas.openxmlformats.org/presentationml/2006/main">
  <p:tag name="PA" val="v5.1.0"/>
</p:tagLst>
</file>

<file path=ppt/tags/tag12.xml><?xml version="1.0" encoding="utf-8"?>
<p:tagLst xmlns:p="http://schemas.openxmlformats.org/presentationml/2006/main">
  <p:tag name="PA" val="v5.1.0"/>
</p:tagLst>
</file>

<file path=ppt/tags/tag13.xml><?xml version="1.0" encoding="utf-8"?>
<p:tagLst xmlns:p="http://schemas.openxmlformats.org/presentationml/2006/main">
  <p:tag name="PA" val="v5.1.0"/>
</p:tagLst>
</file>

<file path=ppt/tags/tag14.xml><?xml version="1.0" encoding="utf-8"?>
<p:tagLst xmlns:p="http://schemas.openxmlformats.org/presentationml/2006/main">
  <p:tag name="PA" val="v5.1.0"/>
</p:tagLst>
</file>

<file path=ppt/tags/tag15.xml><?xml version="1.0" encoding="utf-8"?>
<p:tagLst xmlns:p="http://schemas.openxmlformats.org/presentationml/2006/main">
  <p:tag name="PA" val="v5.1.0"/>
</p:tagLst>
</file>

<file path=ppt/tags/tag16.xml><?xml version="1.0" encoding="utf-8"?>
<p:tagLst xmlns:p="http://schemas.openxmlformats.org/presentationml/2006/main">
  <p:tag name="PA" val="v5.1.0"/>
</p:tagLst>
</file>

<file path=ppt/tags/tag17.xml><?xml version="1.0" encoding="utf-8"?>
<p:tagLst xmlns:p="http://schemas.openxmlformats.org/presentationml/2006/main">
  <p:tag name="PA" val="v5.1.0"/>
</p:tagLst>
</file>

<file path=ppt/tags/tag18.xml><?xml version="1.0" encoding="utf-8"?>
<p:tagLst xmlns:p="http://schemas.openxmlformats.org/presentationml/2006/main">
  <p:tag name="ISPRING_SCORM_RATE_SLIDES" val="0"/>
  <p:tag name="ISPRING_SCORM_RATE_QUIZZES" val="0"/>
  <p:tag name="ISPRING_SCORM_PASSING_SCORE" val="0.000000"/>
  <p:tag name="ISPRING_ULTRA_SCORM_COURSE_ID" val="1C194EAC-58AE-4A7C-B92C-10DC29A5AB6E"/>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Repository"/>
  <p:tag name="ISPRING_OUTPUT_FOLDER" val="C:\Users\codi\Desktop\20190420包图\4"/>
  <p:tag name="ISPRING_PRESENTATION_TITLE" val="5a34118360"/>
  <p:tag name="ISPRING_FIRST_PUBLISH" val="1"/>
</p:tagLst>
</file>

<file path=ppt/tags/tag2.xml><?xml version="1.0" encoding="utf-8"?>
<p:tagLst xmlns:p="http://schemas.openxmlformats.org/presentationml/2006/main">
  <p:tag name="PA" val="v5.1.0"/>
</p:tagLst>
</file>

<file path=ppt/tags/tag3.xml><?xml version="1.0" encoding="utf-8"?>
<p:tagLst xmlns:p="http://schemas.openxmlformats.org/presentationml/2006/main">
  <p:tag name="PA" val="v5.1.0"/>
</p:tagLst>
</file>

<file path=ppt/tags/tag4.xml><?xml version="1.0" encoding="utf-8"?>
<p:tagLst xmlns:p="http://schemas.openxmlformats.org/presentationml/2006/main">
  <p:tag name="PA" val="v5.1.0"/>
</p:tagLst>
</file>

<file path=ppt/tags/tag5.xml><?xml version="1.0" encoding="utf-8"?>
<p:tagLst xmlns:p="http://schemas.openxmlformats.org/presentationml/2006/main">
  <p:tag name="PA" val="v5.1.0"/>
</p:tagLst>
</file>

<file path=ppt/tags/tag6.xml><?xml version="1.0" encoding="utf-8"?>
<p:tagLst xmlns:p="http://schemas.openxmlformats.org/presentationml/2006/main">
  <p:tag name="PA" val="v5.1.0"/>
</p:tagLst>
</file>

<file path=ppt/tags/tag7.xml><?xml version="1.0" encoding="utf-8"?>
<p:tagLst xmlns:p="http://schemas.openxmlformats.org/presentationml/2006/main">
  <p:tag name="PA" val="v5.1.0"/>
</p:tagLst>
</file>

<file path=ppt/tags/tag8.xml><?xml version="1.0" encoding="utf-8"?>
<p:tagLst xmlns:p="http://schemas.openxmlformats.org/presentationml/2006/main">
  <p:tag name="PA" val="v5.1.0"/>
</p:tagLst>
</file>

<file path=ppt/tags/tag9.xml><?xml version="1.0" encoding="utf-8"?>
<p:tagLst xmlns:p="http://schemas.openxmlformats.org/presentationml/2006/main">
  <p:tag name="PA" val="v5.1.0"/>
</p:tagLst>
</file>

<file path=ppt/theme/theme1.xml><?xml version="1.0" encoding="utf-8"?>
<a:theme xmlns:a="http://schemas.openxmlformats.org/drawingml/2006/main" name="Office 主题​​">
  <a:themeElements>
    <a:clrScheme name="自定义 26">
      <a:dk1>
        <a:srgbClr val="000000"/>
      </a:dk1>
      <a:lt1>
        <a:srgbClr val="FFFFFF"/>
      </a:lt1>
      <a:dk2>
        <a:srgbClr val="44546A"/>
      </a:dk2>
      <a:lt2>
        <a:srgbClr val="E7E6E6"/>
      </a:lt2>
      <a:accent1>
        <a:srgbClr val="556FC9"/>
      </a:accent1>
      <a:accent2>
        <a:srgbClr val="959FD4"/>
      </a:accent2>
      <a:accent3>
        <a:srgbClr val="A5A5A5"/>
      </a:accent3>
      <a:accent4>
        <a:srgbClr val="FFC000"/>
      </a:accent4>
      <a:accent5>
        <a:srgbClr val="5B9BD5"/>
      </a:accent5>
      <a:accent6>
        <a:srgbClr val="70AD47"/>
      </a:accent6>
      <a:hlink>
        <a:srgbClr val="0563C1"/>
      </a:hlink>
      <a:folHlink>
        <a:srgbClr val="954F72"/>
      </a:folHlink>
    </a:clrScheme>
    <a:fontScheme name="1lhsvxzk">
      <a:majorFont>
        <a:latin typeface="iekie jianheiti"/>
        <a:ea typeface="iekie jianheiti"/>
        <a:cs typeface=""/>
      </a:majorFont>
      <a:minorFont>
        <a:latin typeface="iekie jianheiti"/>
        <a:ea typeface="iekie jianheit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994</Words>
  <Application>WPS 演示</Application>
  <PresentationFormat>宽屏</PresentationFormat>
  <Paragraphs>77</Paragraphs>
  <Slides>11</Slides>
  <Notes>25</Notes>
  <HiddenSlides>0</HiddenSlides>
  <MMClips>1</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宋体</vt:lpstr>
      <vt:lpstr>Wingdings</vt:lpstr>
      <vt:lpstr>华文行楷</vt:lpstr>
      <vt:lpstr>Source Han Sans CN Normal</vt:lpstr>
      <vt:lpstr>Yu Gothic UI Semilight</vt:lpstr>
      <vt:lpstr>仿宋</vt:lpstr>
      <vt:lpstr>iekie jianheiti</vt:lpstr>
      <vt:lpstr>Segoe Print</vt:lpstr>
      <vt:lpstr>微软雅黑</vt:lpstr>
      <vt:lpstr>Arial Unicode MS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5a34118360</dc:title>
  <dc:creator>Administrator</dc:creator>
  <cp:lastModifiedBy>20231156</cp:lastModifiedBy>
  <cp:revision>77</cp:revision>
  <dcterms:created xsi:type="dcterms:W3CDTF">2019-04-09T08:29:00Z</dcterms:created>
  <dcterms:modified xsi:type="dcterms:W3CDTF">2022-10-17T07:37:41Z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4EAD35D202164343A116052BB37F5F48</vt:lpwstr>
  </property>
  <property fmtid="{D5CDD505-2E9C-101B-9397-08002B2CF9AE}" pid="3" name="KSOProductBuildVer">
    <vt:lpwstr>2052-11.1.0.11411</vt:lpwstr>
  </property>
</Properties>
</file>