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点击鼠标编辑标题文本格式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点击鼠标编辑标题文本格式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点击鼠标编辑提纲文本格式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第二提纲级别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第三提纲级别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第四提纲级别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第五提纲级别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第六提纲级别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第七提纲级别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oi-wiki.org/ds/monotonous-queue/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latin typeface="Arial"/>
              </a:rPr>
              <a:t>小水獭和随机树（困难版）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40000" y="2064600"/>
            <a:ext cx="429516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前置知识：单调队列，二叉树的前序遍历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如果不知道什么是单调队列：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3630600" y="2595600"/>
            <a:ext cx="42890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https://oi-wiki.org/ds/monotonous-queue/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000" y="180000"/>
            <a:ext cx="9212040" cy="54036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6012000" y="4896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6732000" y="4896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6372000" y="4176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7632000" y="4176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6984000" y="37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308000" y="4896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992000" y="4896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 flipV="1">
            <a:off x="6732000" y="4032000"/>
            <a:ext cx="252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7344000" y="4032000"/>
            <a:ext cx="288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6984000" y="10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 flipH="1">
            <a:off x="6264000" y="4536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6660000" y="4536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 flipH="1">
            <a:off x="7560000" y="4536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7920000" y="4536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6804000" y="3168000"/>
            <a:ext cx="71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624000" y="2088000"/>
            <a:ext cx="107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n-998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7164000" y="2448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6840000" y="2628000"/>
            <a:ext cx="611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164000" y="2988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7164000" y="3528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6624000" y="1548000"/>
            <a:ext cx="107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n-999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7164000" y="1908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7164000" y="1368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7884000" y="1008000"/>
            <a:ext cx="179640" cy="2483640"/>
          </a:xfrm>
          <a:custGeom>
            <a:avLst/>
            <a:gdLst/>
            <a:ahLst/>
            <a:rect l="l" t="t" r="r" b="b"/>
            <a:pathLst>
              <a:path w="502" h="6902">
                <a:moveTo>
                  <a:pt x="0" y="0"/>
                </a:moveTo>
                <a:cubicBezTo>
                  <a:pt x="125" y="0"/>
                  <a:pt x="250" y="287"/>
                  <a:pt x="250" y="575"/>
                </a:cubicBezTo>
                <a:lnTo>
                  <a:pt x="250" y="2746"/>
                </a:lnTo>
                <a:cubicBezTo>
                  <a:pt x="250" y="3034"/>
                  <a:pt x="375" y="3321"/>
                  <a:pt x="501" y="3321"/>
                </a:cubicBezTo>
                <a:cubicBezTo>
                  <a:pt x="375" y="3321"/>
                  <a:pt x="250" y="3609"/>
                  <a:pt x="250" y="3896"/>
                </a:cubicBezTo>
                <a:lnTo>
                  <a:pt x="250" y="6325"/>
                </a:lnTo>
                <a:cubicBezTo>
                  <a:pt x="250" y="6613"/>
                  <a:pt x="125" y="6901"/>
                  <a:pt x="0" y="690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8064000" y="1983960"/>
            <a:ext cx="14396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1000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720000" y="1206720"/>
            <a:ext cx="4319640" cy="419292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833400" y="802440"/>
            <a:ext cx="1866240" cy="20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2736000" y="1260000"/>
            <a:ext cx="1115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i*2+1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412000" y="540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1332000" y="1260000"/>
            <a:ext cx="1115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i*2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2268000" y="900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2736000" y="900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1404000" y="1944000"/>
            <a:ext cx="25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i != 1 &amp;&amp; i &lt;= n - 1000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6912000" y="46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632000" y="46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272000" y="388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8532000" y="388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7884000" y="3420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8208000" y="46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8892000" y="46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 flipV="1">
            <a:off x="7632000" y="3744000"/>
            <a:ext cx="252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8244000" y="3744000"/>
            <a:ext cx="288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7884000" y="720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 flipH="1">
            <a:off x="7164000" y="4248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7560000" y="4248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>
            <a:off x="8460000" y="4248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8820000" y="4248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7704000" y="2880000"/>
            <a:ext cx="71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524000" y="1800000"/>
            <a:ext cx="107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n-998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8064000" y="216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7740000" y="2340000"/>
            <a:ext cx="611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8064000" y="270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8064000" y="324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7524000" y="1260000"/>
            <a:ext cx="107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n-999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8064000" y="162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064000" y="108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8784000" y="720000"/>
            <a:ext cx="179640" cy="2483640"/>
          </a:xfrm>
          <a:custGeom>
            <a:avLst/>
            <a:gdLst/>
            <a:ahLst/>
            <a:rect l="l" t="t" r="r" b="b"/>
            <a:pathLst>
              <a:path w="502" h="6902">
                <a:moveTo>
                  <a:pt x="0" y="0"/>
                </a:moveTo>
                <a:cubicBezTo>
                  <a:pt x="125" y="0"/>
                  <a:pt x="250" y="287"/>
                  <a:pt x="250" y="575"/>
                </a:cubicBezTo>
                <a:lnTo>
                  <a:pt x="250" y="2746"/>
                </a:lnTo>
                <a:cubicBezTo>
                  <a:pt x="250" y="3034"/>
                  <a:pt x="375" y="3321"/>
                  <a:pt x="501" y="3321"/>
                </a:cubicBezTo>
                <a:cubicBezTo>
                  <a:pt x="375" y="3321"/>
                  <a:pt x="250" y="3609"/>
                  <a:pt x="250" y="3896"/>
                </a:cubicBezTo>
                <a:lnTo>
                  <a:pt x="250" y="6325"/>
                </a:lnTo>
                <a:cubicBezTo>
                  <a:pt x="250" y="6613"/>
                  <a:pt x="125" y="6901"/>
                  <a:pt x="0" y="690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9000000" y="1695960"/>
            <a:ext cx="14396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1000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60000" y="2520000"/>
            <a:ext cx="609948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98400" y="309960"/>
            <a:ext cx="5219640" cy="324288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6768000" y="46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7488000" y="46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128000" y="388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8388000" y="388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740000" y="3420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064000" y="46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748000" y="4608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7488000" y="3744000"/>
            <a:ext cx="252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8100000" y="3744000"/>
            <a:ext cx="288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7740000" y="720000"/>
            <a:ext cx="35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 flipH="1">
            <a:off x="7020000" y="4248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7416000" y="4248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 flipH="1">
            <a:off x="8316000" y="4248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8676000" y="4248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7560000" y="2880000"/>
            <a:ext cx="71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7380000" y="1800000"/>
            <a:ext cx="107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n-998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920000" y="216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596000" y="2340000"/>
            <a:ext cx="611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920000" y="270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920000" y="324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7380000" y="1260000"/>
            <a:ext cx="1079640" cy="3596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n-999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920000" y="162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7920000" y="1080000"/>
            <a:ext cx="36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640000" y="720000"/>
            <a:ext cx="179640" cy="2483640"/>
          </a:xfrm>
          <a:custGeom>
            <a:avLst/>
            <a:gdLst/>
            <a:ahLst/>
            <a:rect l="l" t="t" r="r" b="b"/>
            <a:pathLst>
              <a:path w="502" h="6902">
                <a:moveTo>
                  <a:pt x="0" y="0"/>
                </a:moveTo>
                <a:cubicBezTo>
                  <a:pt x="125" y="0"/>
                  <a:pt x="250" y="287"/>
                  <a:pt x="250" y="575"/>
                </a:cubicBezTo>
                <a:lnTo>
                  <a:pt x="250" y="2746"/>
                </a:lnTo>
                <a:cubicBezTo>
                  <a:pt x="250" y="3034"/>
                  <a:pt x="375" y="3321"/>
                  <a:pt x="501" y="3321"/>
                </a:cubicBezTo>
                <a:cubicBezTo>
                  <a:pt x="375" y="3321"/>
                  <a:pt x="250" y="3609"/>
                  <a:pt x="250" y="3896"/>
                </a:cubicBezTo>
                <a:lnTo>
                  <a:pt x="250" y="6325"/>
                </a:lnTo>
                <a:cubicBezTo>
                  <a:pt x="250" y="6613"/>
                  <a:pt x="125" y="6901"/>
                  <a:pt x="0" y="6901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>
            <a:off x="8856000" y="1695960"/>
            <a:ext cx="14396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720000" y="3927960"/>
            <a:ext cx="5039640" cy="12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消除兄弟节点之间的影响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当一个节点退出</a:t>
            </a:r>
            <a:r>
              <a:rPr b="0" lang="en-US" sz="1800" spc="-1" strike="noStrike">
                <a:latin typeface="Arial"/>
              </a:rPr>
              <a:t>dfs</a:t>
            </a:r>
            <a:r>
              <a:rPr b="0" lang="zh-CN" sz="1800" spc="-1" strike="noStrike">
                <a:latin typeface="Arial"/>
              </a:rPr>
              <a:t>后，恢复单调队列状态至该节点加入队列之前的状态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5040000" y="900000"/>
            <a:ext cx="4644000" cy="352332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/>
          <p:nvPr/>
        </p:nvSpPr>
        <p:spPr>
          <a:xfrm>
            <a:off x="360000" y="1757880"/>
            <a:ext cx="4679640" cy="22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用数组实现的单调队列，每当一个新元素加入队列时，发生变化的是头尾指针，且可能有一个元素被覆盖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latin typeface="Arial"/>
              </a:rPr>
              <a:t>如果我们保存新元素加入队列之前的头尾指针，保存新元素加入队列时替换掉的元素，在该节点退出</a:t>
            </a:r>
            <a:r>
              <a:rPr b="0" lang="en-US" sz="1800" spc="-1" strike="noStrike">
                <a:latin typeface="Arial"/>
              </a:rPr>
              <a:t>dfs</a:t>
            </a:r>
            <a:r>
              <a:rPr b="0" lang="zh-CN" sz="1800" spc="-1" strike="noStrike">
                <a:latin typeface="Arial"/>
              </a:rPr>
              <a:t>后即可</a:t>
            </a:r>
            <a:r>
              <a:rPr b="0" lang="en-US" sz="1800" spc="-1" strike="noStrike">
                <a:latin typeface="Arial"/>
              </a:rPr>
              <a:t>O(1)</a:t>
            </a:r>
            <a:r>
              <a:rPr b="0" lang="zh-CN" sz="1800" spc="-1" strike="noStrike">
                <a:latin typeface="Arial"/>
              </a:rPr>
              <a:t>恢复队列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4200" spc="-1" strike="noStrike">
                <a:latin typeface="Arial"/>
              </a:rPr>
              <a:t>时间复杂度分析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68360" y="2046600"/>
            <a:ext cx="9071280" cy="17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latin typeface="Arial"/>
              </a:rPr>
              <a:t>每个节点加入队列的次数是</a:t>
            </a:r>
            <a:r>
              <a:rPr b="0" lang="en-US" sz="2200" spc="-1" strike="noStrike">
                <a:latin typeface="Arial"/>
              </a:rPr>
              <a:t>1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latin typeface="Arial"/>
              </a:rPr>
              <a:t>每个节点被覆盖的次数最大是以该节点为根的树的叶节点数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latin typeface="Arial"/>
              </a:rPr>
              <a:t>最坏时间复杂度</a:t>
            </a:r>
            <a:r>
              <a:rPr b="0" lang="en-US" sz="2200" spc="-1" strike="noStrike">
                <a:latin typeface="Arial"/>
              </a:rPr>
              <a:t>O(n(1000+logn))</a:t>
            </a:r>
            <a:r>
              <a:rPr b="0" lang="zh-CN" sz="2200" spc="-1" strike="noStrike">
                <a:latin typeface="Arial"/>
              </a:rPr>
              <a:t>，</a:t>
            </a:r>
            <a:r>
              <a:rPr b="0" lang="zh-CN" sz="2200" spc="-1" strike="sngStrike">
                <a:latin typeface="Arial"/>
              </a:rPr>
              <a:t>数据随机直接卡过去了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dcterms:modified xsi:type="dcterms:W3CDTF">2022-10-15T20:29:17Z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