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97C06-B721-4330-AB66-2237DAE3CFF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83D39-51DB-4DF1-91F2-DA1902F35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7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83D39-51DB-4DF1-91F2-DA1902F35D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6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9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1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1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0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7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6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7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1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1EF8-CB7E-428F-9456-AFDBBF78866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1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51EF8-CB7E-428F-9456-AFDBBF78866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7C7F-4F3E-40F4-AC47-CA7786EC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87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DDEACB-13D6-857A-F244-D44AAA030D68}"/>
              </a:ext>
            </a:extLst>
          </p:cNvPr>
          <p:cNvSpPr txBox="1"/>
          <p:nvPr/>
        </p:nvSpPr>
        <p:spPr>
          <a:xfrm>
            <a:off x="576647" y="366623"/>
            <a:ext cx="878977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7200" b="1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7200" b="1" dirty="0">
                <a:latin typeface="宋体" panose="02010600030101010101" pitchFamily="2" charset="-122"/>
                <a:ea typeface="宋体" panose="02010600030101010101" pitchFamily="2" charset="-122"/>
              </a:rPr>
              <a:t>題</a:t>
            </a:r>
            <a:endParaRPr lang="en-US" altLang="zh-CN" sz="7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7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500" b="1" dirty="0">
                <a:latin typeface="宋体" panose="02010600030101010101" pitchFamily="2" charset="-122"/>
                <a:ea typeface="宋体" panose="02010600030101010101" pitchFamily="2" charset="-122"/>
              </a:rPr>
              <a:t>XIAO7</a:t>
            </a:r>
          </a:p>
          <a:p>
            <a:r>
              <a:rPr lang="zh-CN" altLang="en-US" sz="11500" b="1" dirty="0">
                <a:latin typeface="宋体" panose="02010600030101010101" pitchFamily="2" charset="-122"/>
                <a:ea typeface="宋体" panose="02010600030101010101" pitchFamily="2" charset="-122"/>
              </a:rPr>
              <a:t>和、序列</a:t>
            </a:r>
            <a:endParaRPr lang="en-US" altLang="zh-CN" sz="11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48CADD-F109-419C-3126-45E3DC11971A}"/>
              </a:ext>
            </a:extLst>
          </p:cNvPr>
          <p:cNvSpPr txBox="1"/>
          <p:nvPr/>
        </p:nvSpPr>
        <p:spPr>
          <a:xfrm>
            <a:off x="8907561" y="1367481"/>
            <a:ext cx="20505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212114</a:t>
            </a:r>
          </a:p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韩一</a:t>
            </a:r>
          </a:p>
        </p:txBody>
      </p:sp>
    </p:spTree>
    <p:extLst>
      <p:ext uri="{BB962C8B-B14F-4D97-AF65-F5344CB8AC3E}">
        <p14:creationId xmlns:p14="http://schemas.microsoft.com/office/powerpoint/2010/main" val="209200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ADE27-D129-D54F-0E5C-2508A68E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离线</a:t>
            </a:r>
            <a:r>
              <a:rPr lang="en-US" altLang="zh-CN" dirty="0"/>
              <a:t>+</a:t>
            </a:r>
            <a:r>
              <a:rPr lang="zh-CN" altLang="en-US" dirty="0"/>
              <a:t>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082D8-8956-4446-8FD1-173ED5D3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我们将所有询问存下来，并挂在其右端点上</a:t>
            </a:r>
            <a:endParaRPr lang="en-US" altLang="zh-CN" dirty="0"/>
          </a:p>
          <a:p>
            <a:r>
              <a:rPr lang="zh-CN" altLang="en-US" dirty="0"/>
              <a:t>将所有“线段”处理出来，也挂在其右端点上</a:t>
            </a:r>
            <a:endParaRPr lang="en-US" altLang="zh-CN" dirty="0"/>
          </a:p>
          <a:p>
            <a:r>
              <a:rPr lang="zh-CN" altLang="en-US" dirty="0"/>
              <a:t>从左往右遍历每个位置</a:t>
            </a:r>
            <a:endParaRPr lang="en-US" altLang="zh-CN" dirty="0"/>
          </a:p>
          <a:p>
            <a:r>
              <a:rPr lang="zh-CN" altLang="en-US" dirty="0"/>
              <a:t>若当前遍历到第</a:t>
            </a:r>
            <a:r>
              <a:rPr lang="en-US" altLang="zh-CN" dirty="0" err="1"/>
              <a:t>i</a:t>
            </a:r>
            <a:r>
              <a:rPr lang="zh-CN" altLang="en-US" dirty="0"/>
              <a:t>个位置</a:t>
            </a:r>
            <a:endParaRPr lang="en-US" altLang="zh-CN" dirty="0"/>
          </a:p>
          <a:p>
            <a:r>
              <a:rPr lang="zh-CN" altLang="en-US" dirty="0"/>
              <a:t>将右端点在</a:t>
            </a:r>
            <a:r>
              <a:rPr lang="en-US" altLang="zh-CN" dirty="0" err="1"/>
              <a:t>i</a:t>
            </a:r>
            <a:r>
              <a:rPr lang="zh-CN" altLang="en-US" dirty="0"/>
              <a:t>的线段的长度加在其左端点的位置</a:t>
            </a:r>
            <a:endParaRPr lang="en-US" altLang="zh-CN" dirty="0"/>
          </a:p>
          <a:p>
            <a:r>
              <a:rPr lang="zh-CN" altLang="en-US" dirty="0"/>
              <a:t>并处理右端点在</a:t>
            </a:r>
            <a:r>
              <a:rPr lang="en-US" altLang="zh-CN" dirty="0" err="1"/>
              <a:t>i</a:t>
            </a:r>
            <a:r>
              <a:rPr lang="zh-CN" altLang="en-US" dirty="0"/>
              <a:t>的询问，答案为左端点到右端点的和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612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679E7E1-8A62-B8C3-CB20-C3C2C49FDA78}"/>
              </a:ext>
            </a:extLst>
          </p:cNvPr>
          <p:cNvSpPr txBox="1"/>
          <p:nvPr/>
        </p:nvSpPr>
        <p:spPr>
          <a:xfrm>
            <a:off x="5189839" y="-156597"/>
            <a:ext cx="1659429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/>
              <a:t>謝</a:t>
            </a:r>
            <a:endParaRPr lang="en-US" altLang="zh-CN" sz="11500" dirty="0"/>
          </a:p>
          <a:p>
            <a:r>
              <a:rPr lang="zh-CN" altLang="en-US" sz="11500" dirty="0"/>
              <a:t>謝</a:t>
            </a:r>
            <a:endParaRPr lang="en-US" altLang="zh-CN" sz="11500" dirty="0"/>
          </a:p>
          <a:p>
            <a:r>
              <a:rPr lang="zh-CN" altLang="en-US" sz="11500" dirty="0"/>
              <a:t>大</a:t>
            </a:r>
            <a:endParaRPr lang="en-US" altLang="zh-CN" sz="11500" dirty="0"/>
          </a:p>
          <a:p>
            <a:r>
              <a:rPr lang="zh-CN" altLang="en-US" sz="11500" dirty="0"/>
              <a:t>家</a:t>
            </a:r>
          </a:p>
        </p:txBody>
      </p:sp>
    </p:spTree>
    <p:extLst>
      <p:ext uri="{BB962C8B-B14F-4D97-AF65-F5344CB8AC3E}">
        <p14:creationId xmlns:p14="http://schemas.microsoft.com/office/powerpoint/2010/main" val="153649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262D-A8B2-0E32-812B-20880B0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BD6550-39D6-C1F9-5FEB-AEB9C6718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次询问</a:t>
                </a:r>
                <a:endParaRPr lang="en-US" altLang="zh-CN" dirty="0"/>
              </a:p>
              <a:p>
                <a:r>
                  <a:rPr lang="zh-CN" altLang="en-US" dirty="0"/>
                  <a:t>每次询问给出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b="0" dirty="0"/>
                  <a:t>，满足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你需要求解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b="0" dirty="0"/>
                  <a:t>中，每种数字最靠右出现的位置减去最靠左出现的位置的和。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BD6550-39D6-C1F9-5FEB-AEB9C6718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3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6CCF6-E049-49CA-D3F6-EB480CDD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 在线算法 </a:t>
            </a:r>
            <a:r>
              <a:rPr lang="en-US" altLang="zh-CN" dirty="0"/>
              <a:t>/</a:t>
            </a:r>
            <a:r>
              <a:rPr lang="zh-CN" altLang="en-US" dirty="0"/>
              <a:t> 离线算法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26682-CED6-1F7F-02E6-7F1CFBF7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在线算法指实时地处理每条询问，每输入一条询问就进行计算、输出其结果</a:t>
            </a:r>
            <a:endParaRPr lang="en-US" altLang="zh-CN" dirty="0"/>
          </a:p>
          <a:p>
            <a:r>
              <a:rPr lang="zh-CN" altLang="en-US" dirty="0"/>
              <a:t>离线算法指将所有的询问统一读入、统一计算后，把所有的结果一起输出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这里介绍本题的两种离线做法。</a:t>
            </a:r>
          </a:p>
        </p:txBody>
      </p:sp>
    </p:spTree>
    <p:extLst>
      <p:ext uri="{BB962C8B-B14F-4D97-AF65-F5344CB8AC3E}">
        <p14:creationId xmlns:p14="http://schemas.microsoft.com/office/powerpoint/2010/main" val="16627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5EEC3A-D512-8984-7867-0F96FBC89441}"/>
              </a:ext>
            </a:extLst>
          </p:cNvPr>
          <p:cNvSpPr txBox="1"/>
          <p:nvPr/>
        </p:nvSpPr>
        <p:spPr>
          <a:xfrm>
            <a:off x="3608173" y="461319"/>
            <a:ext cx="10342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宋体" panose="02010600030101010101" pitchFamily="2" charset="-122"/>
                <a:ea typeface="宋体" panose="02010600030101010101" pitchFamily="2" charset="-122"/>
              </a:rPr>
              <a:t>方</a:t>
            </a:r>
            <a:endParaRPr lang="en-US" altLang="zh-CN" sz="6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6600" b="1" dirty="0">
                <a:latin typeface="宋体" panose="02010600030101010101" pitchFamily="2" charset="-122"/>
                <a:ea typeface="宋体" panose="02010600030101010101" pitchFamily="2" charset="-122"/>
              </a:rPr>
              <a:t>法</a:t>
            </a:r>
            <a:endParaRPr lang="en-US" altLang="zh-CN" sz="6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6600" b="1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54CF84-2BD7-4289-4A59-DB706893C215}"/>
              </a:ext>
            </a:extLst>
          </p:cNvPr>
          <p:cNvSpPr txBox="1"/>
          <p:nvPr/>
        </p:nvSpPr>
        <p:spPr>
          <a:xfrm>
            <a:off x="5173361" y="-156597"/>
            <a:ext cx="1665841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latin typeface="宋体" panose="02010600030101010101" pitchFamily="2" charset="-122"/>
                <a:ea typeface="宋体" panose="02010600030101010101" pitchFamily="2" charset="-122"/>
              </a:rPr>
              <a:t>莫</a:t>
            </a:r>
            <a:endParaRPr lang="en-US" altLang="zh-CN" sz="11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1500" b="1" dirty="0">
                <a:latin typeface="宋体" panose="02010600030101010101" pitchFamily="2" charset="-122"/>
                <a:ea typeface="宋体" panose="02010600030101010101" pitchFamily="2" charset="-122"/>
              </a:rPr>
              <a:t>队</a:t>
            </a:r>
            <a:endParaRPr lang="en-US" altLang="zh-CN" sz="11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1500" b="1" dirty="0">
                <a:latin typeface="宋体" panose="02010600030101010101" pitchFamily="2" charset="-122"/>
                <a:ea typeface="宋体" panose="02010600030101010101" pitchFamily="2" charset="-122"/>
              </a:rPr>
              <a:t>算</a:t>
            </a:r>
            <a:endParaRPr lang="en-US" altLang="zh-CN" sz="11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1500" b="1" dirty="0">
                <a:latin typeface="宋体" panose="02010600030101010101" pitchFamily="2" charset="-122"/>
                <a:ea typeface="宋体" panose="02010600030101010101" pitchFamily="2" charset="-122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174469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4D687-56B3-A8FF-88E7-93FB7D56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3E8CD2-80C2-8B7B-C9E4-947C5B0C0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如果当前已知区间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的答案，我们可以在较快时间内得到</a:t>
                </a:r>
                <a:r>
                  <a:rPr lang="en-US" altLang="zh-CN" dirty="0"/>
                  <a:t>[l+/-1,r]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+/-1]</a:t>
                </a:r>
                <a:r>
                  <a:rPr lang="zh-CN" altLang="en-US" dirty="0"/>
                  <a:t>的答案，那么可以使用莫队算法解决。</a:t>
                </a:r>
                <a:endParaRPr lang="en-US" altLang="zh-CN" dirty="0"/>
              </a:p>
              <a:p>
                <a:r>
                  <a:rPr lang="zh-CN" altLang="en-US" dirty="0"/>
                  <a:t>我们将序列分成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块，每个块大小为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我们将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条询问关于左端点所属块进行分类</a:t>
                </a:r>
                <a:endParaRPr lang="en-US" altLang="zh-CN" dirty="0"/>
              </a:p>
              <a:p>
                <a:r>
                  <a:rPr lang="zh-CN" altLang="en-US" dirty="0"/>
                  <a:t>对于同一类的询问，根据右端点进行排序</a:t>
                </a:r>
                <a:endParaRPr lang="en-US" altLang="zh-CN" dirty="0"/>
              </a:p>
              <a:p>
                <a:r>
                  <a:rPr lang="zh-CN" altLang="en-US" dirty="0"/>
                  <a:t>并通过区间边界的“挪动”得到答案</a:t>
                </a:r>
                <a:endParaRPr lang="en-US" altLang="zh-CN" dirty="0"/>
              </a:p>
              <a:p>
                <a:r>
                  <a:rPr lang="zh-CN" altLang="en-US" dirty="0"/>
                  <a:t>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3E8CD2-80C2-8B7B-C9E4-947C5B0C0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47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99188-DDD7-004E-BBCA-57762705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A35DD-9DBF-1E64-F56D-5214FE60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而对于本题</a:t>
            </a:r>
            <a:endParaRPr lang="en-US" altLang="zh-CN" dirty="0"/>
          </a:p>
          <a:p>
            <a:r>
              <a:rPr lang="zh-CN" altLang="en-US" dirty="0"/>
              <a:t>只需要对于每个数</a:t>
            </a:r>
            <a:endParaRPr lang="en-US" altLang="zh-CN" dirty="0"/>
          </a:p>
          <a:p>
            <a:r>
              <a:rPr lang="zh-CN" altLang="en-US" dirty="0"/>
              <a:t>用类似双端队列的结构维护当前区间内值为这个数的位置有哪些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得到</a:t>
            </a:r>
            <a:r>
              <a:rPr lang="en-US" altLang="zh-CN" dirty="0"/>
              <a:t>[l+/-1,r]</a:t>
            </a:r>
            <a:r>
              <a:rPr lang="zh-CN" altLang="en-US" dirty="0"/>
              <a:t>和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+/-1]</a:t>
            </a:r>
            <a:r>
              <a:rPr lang="zh-CN" altLang="en-US" dirty="0"/>
              <a:t>的过程即更新边界上数的位置信息即可</a:t>
            </a:r>
          </a:p>
        </p:txBody>
      </p:sp>
    </p:spTree>
    <p:extLst>
      <p:ext uri="{BB962C8B-B14F-4D97-AF65-F5344CB8AC3E}">
        <p14:creationId xmlns:p14="http://schemas.microsoft.com/office/powerpoint/2010/main" val="276938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5EEC3A-D512-8984-7867-0F96FBC89441}"/>
              </a:ext>
            </a:extLst>
          </p:cNvPr>
          <p:cNvSpPr txBox="1"/>
          <p:nvPr/>
        </p:nvSpPr>
        <p:spPr>
          <a:xfrm>
            <a:off x="3608173" y="461319"/>
            <a:ext cx="10342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宋体" panose="02010600030101010101" pitchFamily="2" charset="-122"/>
                <a:ea typeface="宋体" panose="02010600030101010101" pitchFamily="2" charset="-122"/>
              </a:rPr>
              <a:t>方</a:t>
            </a:r>
            <a:endParaRPr lang="en-US" altLang="zh-CN" sz="6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6600" b="1" dirty="0">
                <a:latin typeface="宋体" panose="02010600030101010101" pitchFamily="2" charset="-122"/>
                <a:ea typeface="宋体" panose="02010600030101010101" pitchFamily="2" charset="-122"/>
              </a:rPr>
              <a:t>法</a:t>
            </a:r>
            <a:endParaRPr lang="en-US" altLang="zh-CN" sz="6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6600" b="1" dirty="0"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54CF84-2BD7-4289-4A59-DB706893C215}"/>
              </a:ext>
            </a:extLst>
          </p:cNvPr>
          <p:cNvSpPr txBox="1"/>
          <p:nvPr/>
        </p:nvSpPr>
        <p:spPr>
          <a:xfrm>
            <a:off x="5173361" y="-156597"/>
            <a:ext cx="1665841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latin typeface="宋体" panose="02010600030101010101" pitchFamily="2" charset="-122"/>
                <a:ea typeface="宋体" panose="02010600030101010101" pitchFamily="2" charset="-122"/>
              </a:rPr>
              <a:t>树</a:t>
            </a:r>
            <a:endParaRPr lang="en-US" altLang="zh-CN" sz="11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1500" b="1" dirty="0">
                <a:latin typeface="宋体" panose="02010600030101010101" pitchFamily="2" charset="-122"/>
                <a:ea typeface="宋体" panose="02010600030101010101" pitchFamily="2" charset="-122"/>
              </a:rPr>
              <a:t>状</a:t>
            </a:r>
            <a:endParaRPr lang="en-US" altLang="zh-CN" sz="11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1500" b="1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endParaRPr lang="en-US" altLang="zh-CN" sz="11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1500" b="1" dirty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endParaRPr lang="en-US" altLang="zh-CN" sz="11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41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1AA9B-9E56-5878-B383-51F46298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FAD13-7CBD-928C-9D8A-298B78BB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由于时间有限</a:t>
            </a:r>
            <a:endParaRPr lang="en-US" altLang="zh-CN" dirty="0"/>
          </a:p>
          <a:p>
            <a:r>
              <a:rPr lang="zh-CN" altLang="en-US" dirty="0"/>
              <a:t>此处不再赘述树状数组的原理和具体实现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有兴趣的同学可以参考：</a:t>
            </a:r>
            <a:endParaRPr lang="en-US" altLang="zh-CN" dirty="0"/>
          </a:p>
          <a:p>
            <a:r>
              <a:rPr lang="en-US" altLang="zh-CN" dirty="0"/>
              <a:t>https://oi-wiki.org/ds/fenwick/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9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58B64-FBAF-8AD6-CEA1-CCB70A7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离线</a:t>
            </a:r>
            <a:r>
              <a:rPr lang="en-US" altLang="zh-CN" dirty="0"/>
              <a:t>+</a:t>
            </a:r>
            <a:r>
              <a:rPr lang="zh-CN" altLang="en-US" dirty="0"/>
              <a:t>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69FE5-D475-2233-60B0-343422B6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我们对于每个数分别考虑它在序列上出现的位置</a:t>
            </a:r>
            <a:endParaRPr lang="en-US" altLang="zh-CN" dirty="0"/>
          </a:p>
          <a:p>
            <a:r>
              <a:rPr lang="zh-CN" altLang="en-US" dirty="0"/>
              <a:t>比如序列</a:t>
            </a:r>
            <a:r>
              <a:rPr lang="en-US" altLang="zh-CN" dirty="0"/>
              <a:t>1,2,2,3,4,2,5,2,6</a:t>
            </a:r>
            <a:r>
              <a:rPr lang="zh-CN" altLang="en-US" dirty="0"/>
              <a:t>里，</a:t>
            </a:r>
            <a:r>
              <a:rPr lang="en-US" altLang="zh-CN" dirty="0"/>
              <a:t>2</a:t>
            </a:r>
            <a:r>
              <a:rPr lang="zh-CN" altLang="en-US" dirty="0"/>
              <a:t>出现的位置是</a:t>
            </a:r>
            <a:r>
              <a:rPr lang="en-US" altLang="zh-CN" dirty="0"/>
              <a:t>2,3,6,8</a:t>
            </a:r>
          </a:p>
          <a:p>
            <a:r>
              <a:rPr lang="zh-CN" altLang="en-US" dirty="0"/>
              <a:t>我们将其分解成三条线段：</a:t>
            </a:r>
            <a:r>
              <a:rPr lang="en-US" altLang="zh-CN" dirty="0"/>
              <a:t>[2,3],[3,6],[6,8]</a:t>
            </a:r>
          </a:p>
          <a:p>
            <a:r>
              <a:rPr lang="zh-CN" altLang="en-US" dirty="0"/>
              <a:t>我们可以将问题转化成：</a:t>
            </a:r>
            <a:endParaRPr lang="en-US" altLang="zh-CN" dirty="0"/>
          </a:p>
          <a:p>
            <a:r>
              <a:rPr lang="zh-CN" altLang="en-US" dirty="0"/>
              <a:t>对于询问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，问所有完全被区间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包含的线段的长度之和</a:t>
            </a:r>
            <a:endParaRPr lang="en-US" altLang="zh-CN" dirty="0"/>
          </a:p>
          <a:p>
            <a:r>
              <a:rPr lang="zh-CN" altLang="en-US" dirty="0"/>
              <a:t>比如上面的例子，如果询问</a:t>
            </a:r>
            <a:r>
              <a:rPr lang="en-US" altLang="zh-CN" dirty="0"/>
              <a:t>[3,9]</a:t>
            </a:r>
            <a:r>
              <a:rPr lang="zh-CN" altLang="en-US" dirty="0"/>
              <a:t>，线段</a:t>
            </a:r>
            <a:r>
              <a:rPr lang="en-US" altLang="zh-CN" dirty="0"/>
              <a:t>[3,6][6,8]</a:t>
            </a:r>
            <a:r>
              <a:rPr lang="zh-CN" altLang="en-US" dirty="0"/>
              <a:t>是被完全包含的</a:t>
            </a:r>
            <a:endParaRPr lang="en-US" altLang="zh-CN" dirty="0"/>
          </a:p>
          <a:p>
            <a:r>
              <a:rPr lang="zh-CN" altLang="en-US" dirty="0"/>
              <a:t>故答案为</a:t>
            </a:r>
            <a:r>
              <a:rPr lang="en-US" altLang="zh-CN" dirty="0"/>
              <a:t>(6-3)+(8-6)=5</a:t>
            </a:r>
          </a:p>
        </p:txBody>
      </p:sp>
    </p:spTree>
    <p:extLst>
      <p:ext uri="{BB962C8B-B14F-4D97-AF65-F5344CB8AC3E}">
        <p14:creationId xmlns:p14="http://schemas.microsoft.com/office/powerpoint/2010/main" val="206793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534</Words>
  <Application>Microsoft Office PowerPoint</Application>
  <PresentationFormat>宽屏</PresentationFormat>
  <Paragraphs>69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宋体</vt:lpstr>
      <vt:lpstr>Arial</vt:lpstr>
      <vt:lpstr>Calibri</vt:lpstr>
      <vt:lpstr>Calibri Light</vt:lpstr>
      <vt:lpstr>Cambria Math</vt:lpstr>
      <vt:lpstr>Office Theme</vt:lpstr>
      <vt:lpstr>PowerPoint 演示文稿</vt:lpstr>
      <vt:lpstr>Description</vt:lpstr>
      <vt:lpstr>关于 在线算法 / 离线算法</vt:lpstr>
      <vt:lpstr>PowerPoint 演示文稿</vt:lpstr>
      <vt:lpstr>莫队算法</vt:lpstr>
      <vt:lpstr>莫队算法</vt:lpstr>
      <vt:lpstr>PowerPoint 演示文稿</vt:lpstr>
      <vt:lpstr>树状数组</vt:lpstr>
      <vt:lpstr>离线+树状数组</vt:lpstr>
      <vt:lpstr>离线+树状数组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Yi</dc:creator>
  <cp:lastModifiedBy>Han Yi</cp:lastModifiedBy>
  <cp:revision>51</cp:revision>
  <dcterms:created xsi:type="dcterms:W3CDTF">2022-10-11T15:01:22Z</dcterms:created>
  <dcterms:modified xsi:type="dcterms:W3CDTF">2022-10-11T16:25:03Z</dcterms:modified>
</cp:coreProperties>
</file>