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5" r:id="rId7"/>
    <p:sldId id="264" r:id="rId8"/>
    <p:sldId id="263" r:id="rId9"/>
    <p:sldId id="262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0189F-7E50-A988-9AE8-A6C6A15A4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15104-0D99-5CD3-23B4-B1E431502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784D8-F366-B681-9FC1-3D352BC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9346D-D108-61CE-F9CF-9DF7614E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F4BE6-671C-0B80-FC11-423C3B58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8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88877-B396-5D0D-81E7-38361B99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C0168-FE22-5492-4707-D3BDD286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6927D-970B-0659-912B-23EC6DA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DC9C0-4068-8C59-E929-8812E07C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D37E0-DC0D-2B29-CA11-36CD1D9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729D7-CB90-4176-8319-3D754F4B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8DE40-BE92-66C4-6A08-9387521A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3B20-A9E2-1308-42D6-4FD28A8A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2BA2F-7666-CB2F-BECA-91ABB2FC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F99FC-91DC-9119-EB46-E4B33863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CC22A-F129-E9C9-2E7C-4A4ECFC7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D84F-F6E0-900D-7ABC-BE57A126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926A4-C68B-1C7C-97F3-3453E0AF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86644-F260-5ED0-6F00-AFF9BCD9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07795-5686-B8A3-A30F-035616F7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9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7C6CC-1E70-9326-CC62-5B7F676D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26BF6-AE1C-7F73-63CA-D3D81A6E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7147E-79D5-F552-17A6-5DB2E440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62586-579F-F54D-D056-0C5EDB00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9D3AE-0356-77C7-8D68-4D2FD563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4628-4545-D14D-9845-B9220604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B51D7-CF0A-CC30-9A27-9D458201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499B0-6807-DC11-8EE1-B9E97298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475E7-EBC2-F962-FC88-DA84E1E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395D7-0B1E-1035-AEC3-A26F5951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3D606-5DBF-99CB-E93E-F40045B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D24CE-7B0F-5602-073C-C953AF7D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C7492-294E-24F3-EABA-DDA9AAEA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2426E-993C-3EF7-A3EC-7FCBDB5C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C8812B-3C4B-DC0B-F231-A2FCC90F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43B5BE-CB53-CEEA-CF5C-54D6055D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DF3ED0-1DBD-158F-D667-333187C8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CE4AE-DCE0-F21D-1E1C-9F3D04D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DD589-C115-20BB-97D7-8C9B26D1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0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6526-079C-42E0-5831-B30890F4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D7CEA-0864-152F-BFB6-C4BBC05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F6DF2D-19A2-333A-DB02-A55771B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B0DEE7-A71A-0A0A-E812-96044C3C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B17EB-84E3-A459-88E1-DA830070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E74AE-308B-F262-AE9B-967AB7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15B25-92D6-EDF6-2EE1-F64D87BD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4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1C9C-00B0-1B87-7605-96156A3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15E0C-98FF-A9E1-5674-50E72D21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DE375-F85D-6D81-4356-B52DB62F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5F636-7FB3-2A35-756C-5A820775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34F59-9E42-D7B9-8718-3DB762CA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CEC9F-1035-6341-8155-6B81D57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4280C-D9AF-1C4B-0E20-B5F8CEC8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37F13-103C-5DC5-2FF3-B66596944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FFCD6-3DB2-1C3D-93FB-F78C665F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FAD73-1B20-7211-C0AF-324B621B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EBA34-1B7E-8EB5-A24F-5D5EB8EE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A8981-FB0B-1BD0-6E12-4D708DC8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EF22AB-9466-7FC2-195A-59AC1F8E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F59F0-4385-267F-7A5D-6CD2C4B7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75BC7-6551-505A-1C83-6D8C5F41F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4FBF-B9FA-408E-885E-62BB29A3294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FE0FA-CDB8-112A-8C17-01AD6671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EA32-81C4-CAD8-CFF7-3DF64174B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508D-17BF-7F69-E163-41AD594D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057"/>
            <a:ext cx="9144000" cy="2387600"/>
          </a:xfrm>
        </p:spPr>
        <p:txBody>
          <a:bodyPr/>
          <a:lstStyle/>
          <a:p>
            <a:r>
              <a:rPr lang="en-US" altLang="zh-CN" dirty="0"/>
              <a:t>E3-B-DNA</a:t>
            </a:r>
            <a:r>
              <a:rPr lang="zh-CN" altLang="en-US" dirty="0"/>
              <a:t>配对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C35928-D3C3-4B6C-A644-3E50119E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344"/>
            <a:ext cx="9144000" cy="1655762"/>
          </a:xfrm>
        </p:spPr>
        <p:txBody>
          <a:bodyPr/>
          <a:lstStyle/>
          <a:p>
            <a:r>
              <a:rPr lang="en-US" altLang="zh-CN" dirty="0"/>
              <a:t>21371112-</a:t>
            </a:r>
            <a:r>
              <a:rPr lang="zh-CN" altLang="en-US" dirty="0"/>
              <a:t>刘奕哲</a:t>
            </a:r>
          </a:p>
        </p:txBody>
      </p:sp>
    </p:spTree>
    <p:extLst>
      <p:ext uri="{BB962C8B-B14F-4D97-AF65-F5344CB8AC3E}">
        <p14:creationId xmlns:p14="http://schemas.microsoft.com/office/powerpoint/2010/main" val="107040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4C1937-2597-3772-7882-3A55858015EB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3496235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61FEF3-E7DB-92DA-0196-6CC0B95F1C19}"/>
              </a:ext>
            </a:extLst>
          </p:cNvPr>
          <p:cNvCxnSpPr>
            <a:cxnSpLocks/>
          </p:cNvCxnSpPr>
          <p:nvPr/>
        </p:nvCxnSpPr>
        <p:spPr>
          <a:xfrm flipH="1" flipV="1">
            <a:off x="4052047" y="2886635"/>
            <a:ext cx="251012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3DD008-FCB0-DC93-6FB9-B7E78F814901}"/>
              </a:ext>
            </a:extLst>
          </p:cNvPr>
          <p:cNvCxnSpPr>
            <a:cxnSpLocks/>
          </p:cNvCxnSpPr>
          <p:nvPr/>
        </p:nvCxnSpPr>
        <p:spPr>
          <a:xfrm flipH="1" flipV="1">
            <a:off x="3397623" y="2241176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0312B9-ED27-C84C-A3E2-7A799FB8EB04}"/>
              </a:ext>
            </a:extLst>
          </p:cNvPr>
          <p:cNvCxnSpPr>
            <a:cxnSpLocks/>
          </p:cNvCxnSpPr>
          <p:nvPr/>
        </p:nvCxnSpPr>
        <p:spPr>
          <a:xfrm flipH="1" flipV="1">
            <a:off x="2088776" y="1604682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14BF22-FE54-D25D-E000-4DC06EFD19E3}"/>
              </a:ext>
            </a:extLst>
          </p:cNvPr>
          <p:cNvCxnSpPr>
            <a:cxnSpLocks/>
          </p:cNvCxnSpPr>
          <p:nvPr/>
        </p:nvCxnSpPr>
        <p:spPr>
          <a:xfrm flipH="1">
            <a:off x="2734235" y="2070847"/>
            <a:ext cx="29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37064"/>
              </p:ext>
            </p:extLst>
          </p:nvPr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4C1937-2597-3772-7882-3A55858015EB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3496235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61FEF3-E7DB-92DA-0196-6CC0B95F1C19}"/>
              </a:ext>
            </a:extLst>
          </p:cNvPr>
          <p:cNvCxnSpPr>
            <a:cxnSpLocks/>
          </p:cNvCxnSpPr>
          <p:nvPr/>
        </p:nvCxnSpPr>
        <p:spPr>
          <a:xfrm flipH="1" flipV="1">
            <a:off x="4052047" y="2886635"/>
            <a:ext cx="251012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3DD008-FCB0-DC93-6FB9-B7E78F814901}"/>
              </a:ext>
            </a:extLst>
          </p:cNvPr>
          <p:cNvCxnSpPr>
            <a:cxnSpLocks/>
          </p:cNvCxnSpPr>
          <p:nvPr/>
        </p:nvCxnSpPr>
        <p:spPr>
          <a:xfrm flipH="1" flipV="1">
            <a:off x="3397623" y="2241176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0312B9-ED27-C84C-A3E2-7A799FB8EB04}"/>
              </a:ext>
            </a:extLst>
          </p:cNvPr>
          <p:cNvCxnSpPr>
            <a:cxnSpLocks/>
          </p:cNvCxnSpPr>
          <p:nvPr/>
        </p:nvCxnSpPr>
        <p:spPr>
          <a:xfrm flipH="1" flipV="1">
            <a:off x="2088776" y="1604682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14BF22-FE54-D25D-E000-4DC06EFD19E3}"/>
              </a:ext>
            </a:extLst>
          </p:cNvPr>
          <p:cNvCxnSpPr>
            <a:cxnSpLocks/>
          </p:cNvCxnSpPr>
          <p:nvPr/>
        </p:nvCxnSpPr>
        <p:spPr>
          <a:xfrm flipH="1">
            <a:off x="2734235" y="2070847"/>
            <a:ext cx="29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439D08-7AF4-A81E-2B80-60D8BADB10CD}"/>
                  </a:ext>
                </a:extLst>
              </p:cNvPr>
              <p:cNvSpPr txBox="1"/>
              <p:nvPr/>
            </p:nvSpPr>
            <p:spPr>
              <a:xfrm>
                <a:off x="735104" y="470646"/>
                <a:ext cx="907228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for</a:t>
                </a:r>
                <a:r>
                  <a:rPr lang="en-US" altLang="zh-CN" dirty="0"/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= 1 </a:t>
                </a:r>
                <a:r>
                  <a:rPr lang="en-US" altLang="zh-CN" b="1" dirty="0"/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en-US" altLang="zh-CN" b="1" dirty="0"/>
                  <a:t>for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j = 1 </a:t>
                </a:r>
                <a:r>
                  <a:rPr lang="en-US" altLang="zh-CN" b="1" dirty="0"/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 max (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– 1][j – 1]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? 1 : 0 ,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– 1][j] ,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 – 1])</a:t>
                </a:r>
                <a:endParaRPr lang="en-US" altLang="zh-CN" dirty="0"/>
              </a:p>
              <a:p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j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latin typeface="Cambria Math" panose="02040503050406030204" pitchFamily="18" charset="0"/>
                  </a:rPr>
                  <a:t>while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j &gt;= 1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if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==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 - 1]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    j--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else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if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==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- 1][j]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   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--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else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record(s[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])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print(record)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439D08-7AF4-A81E-2B80-60D8BADB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" y="470646"/>
                <a:ext cx="9072283" cy="3139321"/>
              </a:xfrm>
              <a:prstGeom prst="rect">
                <a:avLst/>
              </a:prstGeom>
              <a:blipFill>
                <a:blip r:embed="rId2"/>
                <a:stretch>
                  <a:fillRect l="-605" t="-1359" b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1D44EF-0FB6-FA86-9A32-181DC29B734F}"/>
                  </a:ext>
                </a:extLst>
              </p:cNvPr>
              <p:cNvSpPr txBox="1"/>
              <p:nvPr/>
            </p:nvSpPr>
            <p:spPr>
              <a:xfrm>
                <a:off x="735104" y="4052047"/>
                <a:ext cx="3177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时间和空间复杂度均为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1D44EF-0FB6-FA86-9A32-181DC29B7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" y="4052047"/>
                <a:ext cx="3177473" cy="369332"/>
              </a:xfrm>
              <a:prstGeom prst="rect">
                <a:avLst/>
              </a:prstGeom>
              <a:blipFill>
                <a:blip r:embed="rId3"/>
                <a:stretch>
                  <a:fillRect l="-1727" t="-10000" r="-38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6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25AC4A-0ED0-3FC0-6BFB-367C6590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17693"/>
            <a:ext cx="9039225" cy="67403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solve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"%s %s"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strlen(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strlen(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(max(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?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recordLen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[--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printf(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2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23BD757-DB72-2D5A-AE2F-1075BCDD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812986"/>
            <a:ext cx="111944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题目描述</a:t>
            </a:r>
            <a:endParaRPr lang="en-US" altLang="zh-CN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Zhoues 沉迷于医学实验，尤其是 DNA 配对。由于他最近一直在为北航校庆切钢条，因此 DNA 配对实验也停滞不前。他现在遇到了一个实验难题，希望大家可以帮他一下。具体来说，给定两个由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G</a:t>
            </a:r>
            <a:r>
              <a:rPr lang="zh-CN" altLang="en-US" sz="1600" dirty="0"/>
              <a:t>组成的字符串，请你求出它们的最长公共子序列。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7BF92C-5191-4175-E949-1B0E2BB5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2447539"/>
            <a:ext cx="5153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输入样例</a:t>
            </a:r>
            <a:endParaRPr lang="en-US" altLang="zh-CN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2B98404-E804-4B52-D92C-B7190AAD031E}"/>
              </a:ext>
            </a:extLst>
          </p:cNvPr>
          <p:cNvSpPr/>
          <p:nvPr/>
        </p:nvSpPr>
        <p:spPr>
          <a:xfrm>
            <a:off x="387928" y="3019465"/>
            <a:ext cx="4331854" cy="71922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AGCTTCGA</a:t>
            </a:r>
          </a:p>
          <a:p>
            <a:r>
              <a:rPr lang="en-US" altLang="zh-CN" sz="1400" dirty="0"/>
              <a:t>AGTTCAGC</a:t>
            </a:r>
            <a:endParaRPr lang="zh-CN" altLang="en-US" sz="1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DBFC53E-354D-0069-13CB-2E85B43F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3992085"/>
            <a:ext cx="5153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输出样例</a:t>
            </a:r>
            <a:endParaRPr lang="en-US" altLang="zh-CN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6B30386-339B-63C2-3908-A06A1BA2994D}"/>
              </a:ext>
            </a:extLst>
          </p:cNvPr>
          <p:cNvSpPr/>
          <p:nvPr/>
        </p:nvSpPr>
        <p:spPr>
          <a:xfrm>
            <a:off x="387928" y="4554291"/>
            <a:ext cx="4331854" cy="4655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AGTTCA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39F3DF-98F8-7A81-9CAF-27C14BD23A7B}"/>
              </a:ext>
            </a:extLst>
          </p:cNvPr>
          <p:cNvSpPr txBox="1"/>
          <p:nvPr/>
        </p:nvSpPr>
        <p:spPr>
          <a:xfrm>
            <a:off x="7180730" y="3019465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(LCS)</a:t>
            </a:r>
            <a:r>
              <a:rPr lang="zh-CN" altLang="en-US" dirty="0"/>
              <a:t>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B3E5D9-DB17-A41F-7706-02F40407711B}"/>
              </a:ext>
            </a:extLst>
          </p:cNvPr>
          <p:cNvSpPr txBox="1"/>
          <p:nvPr/>
        </p:nvSpPr>
        <p:spPr>
          <a:xfrm>
            <a:off x="7718612" y="418647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AGCTTCGA</a:t>
            </a:r>
          </a:p>
          <a:p>
            <a:r>
              <a:rPr lang="en-US" altLang="zh-CN" sz="2400" dirty="0"/>
              <a:t>AGTTCAGC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BF1E88-F87F-E860-4F5B-8F4714E47735}"/>
              </a:ext>
            </a:extLst>
          </p:cNvPr>
          <p:cNvSpPr/>
          <p:nvPr/>
        </p:nvSpPr>
        <p:spPr>
          <a:xfrm>
            <a:off x="7782179" y="4253362"/>
            <a:ext cx="232269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6FA641-86E1-3900-3744-E0A15A0E93C2}"/>
              </a:ext>
            </a:extLst>
          </p:cNvPr>
          <p:cNvSpPr/>
          <p:nvPr/>
        </p:nvSpPr>
        <p:spPr>
          <a:xfrm>
            <a:off x="7791143" y="4647809"/>
            <a:ext cx="232269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EBBD0E-1ADB-967C-F6F9-79E336F98651}"/>
              </a:ext>
            </a:extLst>
          </p:cNvPr>
          <p:cNvSpPr/>
          <p:nvPr/>
        </p:nvSpPr>
        <p:spPr>
          <a:xfrm>
            <a:off x="8014448" y="4244397"/>
            <a:ext cx="232270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47691D-44B6-01C3-2841-F95BEC91CC99}"/>
              </a:ext>
            </a:extLst>
          </p:cNvPr>
          <p:cNvSpPr/>
          <p:nvPr/>
        </p:nvSpPr>
        <p:spPr>
          <a:xfrm>
            <a:off x="8014448" y="4648518"/>
            <a:ext cx="232270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50FC68-4762-69D6-0B11-AA3BFB026685}"/>
              </a:ext>
            </a:extLst>
          </p:cNvPr>
          <p:cNvSpPr/>
          <p:nvPr/>
        </p:nvSpPr>
        <p:spPr>
          <a:xfrm>
            <a:off x="8394226" y="4253362"/>
            <a:ext cx="187851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D28EF8-AFCB-F1E5-3717-D695CC28EEDA}"/>
              </a:ext>
            </a:extLst>
          </p:cNvPr>
          <p:cNvSpPr/>
          <p:nvPr/>
        </p:nvSpPr>
        <p:spPr>
          <a:xfrm>
            <a:off x="8229600" y="4638844"/>
            <a:ext cx="179294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3A74F8-B64A-7361-03B5-F525D5364FB9}"/>
              </a:ext>
            </a:extLst>
          </p:cNvPr>
          <p:cNvSpPr/>
          <p:nvPr/>
        </p:nvSpPr>
        <p:spPr>
          <a:xfrm>
            <a:off x="8537662" y="4244396"/>
            <a:ext cx="169519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C10E94-2462-9685-EDBA-5FB63B4872CD}"/>
              </a:ext>
            </a:extLst>
          </p:cNvPr>
          <p:cNvSpPr/>
          <p:nvPr/>
        </p:nvSpPr>
        <p:spPr>
          <a:xfrm>
            <a:off x="8394226" y="4629170"/>
            <a:ext cx="169519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D3AD38-5AF6-1523-1826-6D105F84D1DB}"/>
              </a:ext>
            </a:extLst>
          </p:cNvPr>
          <p:cNvSpPr/>
          <p:nvPr/>
        </p:nvSpPr>
        <p:spPr>
          <a:xfrm>
            <a:off x="8734478" y="4253362"/>
            <a:ext cx="160551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46F586-BA45-68DF-4C84-F2A1B13CAE2D}"/>
              </a:ext>
            </a:extLst>
          </p:cNvPr>
          <p:cNvSpPr/>
          <p:nvPr/>
        </p:nvSpPr>
        <p:spPr>
          <a:xfrm>
            <a:off x="8556402" y="4630587"/>
            <a:ext cx="160551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5881EF-AD9D-165E-F61A-F2BCEC848F85}"/>
              </a:ext>
            </a:extLst>
          </p:cNvPr>
          <p:cNvSpPr/>
          <p:nvPr/>
        </p:nvSpPr>
        <p:spPr>
          <a:xfrm>
            <a:off x="9127295" y="4258801"/>
            <a:ext cx="187851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968A57-D74E-F53E-123B-4E87B7D3A311}"/>
              </a:ext>
            </a:extLst>
          </p:cNvPr>
          <p:cNvSpPr/>
          <p:nvPr/>
        </p:nvSpPr>
        <p:spPr>
          <a:xfrm>
            <a:off x="8716953" y="4629169"/>
            <a:ext cx="187851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B26AA4-17C1-C079-AF91-07C085BB872A}"/>
              </a:ext>
            </a:extLst>
          </p:cNvPr>
          <p:cNvSpPr txBox="1"/>
          <p:nvPr/>
        </p:nvSpPr>
        <p:spPr>
          <a:xfrm>
            <a:off x="457200" y="690282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动态规划：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记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</a:t>
            </a:r>
            <a:r>
              <a:rPr lang="zh-CN" altLang="en-US" dirty="0"/>
              <a:t>为第一个字符串前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/>
              <a:t>个字符与第二个字符串前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j </a:t>
            </a:r>
            <a:r>
              <a:rPr lang="zh-CN" altLang="en-US" dirty="0"/>
              <a:t>个字符的最长公共子序列的长度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1AA2B-77EE-B822-241E-492958CBFC3D}"/>
              </a:ext>
            </a:extLst>
          </p:cNvPr>
          <p:cNvSpPr txBox="1"/>
          <p:nvPr/>
        </p:nvSpPr>
        <p:spPr>
          <a:xfrm>
            <a:off x="797859" y="1855694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= 0 </a:t>
            </a:r>
            <a:r>
              <a:rPr lang="zh-CN" altLang="en-US" dirty="0">
                <a:latin typeface="Cambria Math" panose="02040503050406030204" pitchFamily="18" charset="0"/>
              </a:rPr>
              <a:t>或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 = 0 </a:t>
            </a:r>
            <a:r>
              <a:rPr lang="zh-CN" altLang="en-US" dirty="0"/>
              <a:t>时其中一个为空串，则</a:t>
            </a:r>
            <a:r>
              <a:rPr lang="en-US" altLang="zh-CN" dirty="0" err="1">
                <a:latin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</a:rPr>
              <a:t>[0][j] = </a:t>
            </a:r>
            <a:r>
              <a:rPr lang="en-US" altLang="zh-CN" dirty="0" err="1">
                <a:latin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][0] = 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CE8C4A-B602-B6CD-7557-E20D450C30D8}"/>
                  </a:ext>
                </a:extLst>
              </p:cNvPr>
              <p:cNvSpPr txBox="1"/>
              <p:nvPr/>
            </p:nvSpPr>
            <p:spPr>
              <a:xfrm>
                <a:off x="797858" y="2424970"/>
                <a:ext cx="914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(ii)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，显然去掉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对前面无影响，此时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- 1][j - 1] + 1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CE8C4A-B602-B6CD-7557-E20D450C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8" y="2424970"/>
                <a:ext cx="9149108" cy="369332"/>
              </a:xfrm>
              <a:prstGeom prst="rect">
                <a:avLst/>
              </a:prstGeom>
              <a:blipFill>
                <a:blip r:embed="rId2"/>
                <a:stretch>
                  <a:fillRect l="-600" t="-1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E9F823-87C6-750F-B5F0-84646E9CC511}"/>
                  </a:ext>
                </a:extLst>
              </p:cNvPr>
              <p:cNvSpPr txBox="1"/>
              <p:nvPr/>
            </p:nvSpPr>
            <p:spPr>
              <a:xfrm>
                <a:off x="1909482" y="3281082"/>
                <a:ext cx="1785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ACG………AC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   ACC…GC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E9F823-87C6-750F-B5F0-84646E9C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281082"/>
                <a:ext cx="1785169" cy="646331"/>
              </a:xfrm>
              <a:prstGeom prst="rect">
                <a:avLst/>
              </a:prstGeom>
              <a:blipFill>
                <a:blip r:embed="rId3"/>
                <a:stretch>
                  <a:fillRect t="-4717" r="-34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A937BE57-D6BE-D948-DC2F-AF64B1C2D7EB}"/>
              </a:ext>
            </a:extLst>
          </p:cNvPr>
          <p:cNvSpPr/>
          <p:nvPr/>
        </p:nvSpPr>
        <p:spPr>
          <a:xfrm rot="16200000">
            <a:off x="2769929" y="2712582"/>
            <a:ext cx="175737" cy="10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6EBB20-4D69-5EEB-7835-8C72FA94EE7C}"/>
              </a:ext>
            </a:extLst>
          </p:cNvPr>
          <p:cNvSpPr txBox="1"/>
          <p:nvPr/>
        </p:nvSpPr>
        <p:spPr>
          <a:xfrm>
            <a:off x="2630812" y="27974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B13273EA-4098-9076-2929-0DD8520354A0}"/>
              </a:ext>
            </a:extLst>
          </p:cNvPr>
          <p:cNvSpPr/>
          <p:nvPr/>
        </p:nvSpPr>
        <p:spPr>
          <a:xfrm rot="5400000">
            <a:off x="2912901" y="3557457"/>
            <a:ext cx="175739" cy="739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CCAA1-9084-4EEB-1A69-889F13F982B2}"/>
              </a:ext>
            </a:extLst>
          </p:cNvPr>
          <p:cNvSpPr txBox="1"/>
          <p:nvPr/>
        </p:nvSpPr>
        <p:spPr>
          <a:xfrm>
            <a:off x="2776095" y="40152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2AE99-0A7E-F2DD-C75B-4A9892CED928}"/>
              </a:ext>
            </a:extLst>
          </p:cNvPr>
          <p:cNvSpPr/>
          <p:nvPr/>
        </p:nvSpPr>
        <p:spPr>
          <a:xfrm>
            <a:off x="3370730" y="3313383"/>
            <a:ext cx="188258" cy="5261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6B32C3-B9CC-4BDA-2F54-7703451B7003}"/>
                  </a:ext>
                </a:extLst>
              </p:cNvPr>
              <p:cNvSpPr txBox="1"/>
              <p:nvPr/>
            </p:nvSpPr>
            <p:spPr>
              <a:xfrm>
                <a:off x="1093694" y="4453576"/>
                <a:ext cx="88532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不同时</m:t>
                    </m:r>
                  </m:oMath>
                </a14:m>
                <a:r>
                  <a:rPr lang="zh-CN" altLang="en-US" dirty="0"/>
                  <a:t>在最长公共子串中，去掉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都可，取其中较大者，此时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=max(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- 1][j],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 - 1])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6B32C3-B9CC-4BDA-2F54-7703451B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4" y="4453576"/>
                <a:ext cx="8853272" cy="646331"/>
              </a:xfrm>
              <a:prstGeom prst="rect">
                <a:avLst/>
              </a:prstGeom>
              <a:blipFill>
                <a:blip r:embed="rId4"/>
                <a:stretch>
                  <a:fillRect l="-55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F35F5A-BBEA-C77E-1136-8BD3A3D5AED3}"/>
                  </a:ext>
                </a:extLst>
              </p:cNvPr>
              <p:cNvSpPr txBox="1"/>
              <p:nvPr/>
            </p:nvSpPr>
            <p:spPr>
              <a:xfrm>
                <a:off x="4216430" y="3281082"/>
                <a:ext cx="1785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ACG………AC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   ACC…GA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F35F5A-BBEA-C77E-1136-8BD3A3D5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30" y="3281082"/>
                <a:ext cx="1785169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ABFE92F5-1707-94A9-11A7-E4167BC8A3A8}"/>
              </a:ext>
            </a:extLst>
          </p:cNvPr>
          <p:cNvSpPr/>
          <p:nvPr/>
        </p:nvSpPr>
        <p:spPr>
          <a:xfrm rot="16200000">
            <a:off x="5076877" y="2712582"/>
            <a:ext cx="175737" cy="10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1AB7B8-BA9A-5A64-1C2F-80B8D01F4F2B}"/>
              </a:ext>
            </a:extLst>
          </p:cNvPr>
          <p:cNvSpPr txBox="1"/>
          <p:nvPr/>
        </p:nvSpPr>
        <p:spPr>
          <a:xfrm>
            <a:off x="4937760" y="27974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F4C55DCB-125A-BB96-6D9F-798860A346A6}"/>
              </a:ext>
            </a:extLst>
          </p:cNvPr>
          <p:cNvSpPr/>
          <p:nvPr/>
        </p:nvSpPr>
        <p:spPr>
          <a:xfrm rot="5400000">
            <a:off x="5219849" y="3557457"/>
            <a:ext cx="175739" cy="739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C43DF2-D676-DC60-3B52-331EE1E2770A}"/>
              </a:ext>
            </a:extLst>
          </p:cNvPr>
          <p:cNvSpPr txBox="1"/>
          <p:nvPr/>
        </p:nvSpPr>
        <p:spPr>
          <a:xfrm>
            <a:off x="5083043" y="40152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E22790-369E-E19E-513B-94FF0E6CE32B}"/>
              </a:ext>
            </a:extLst>
          </p:cNvPr>
          <p:cNvSpPr/>
          <p:nvPr/>
        </p:nvSpPr>
        <p:spPr>
          <a:xfrm>
            <a:off x="5677678" y="3313383"/>
            <a:ext cx="221098" cy="3401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1B3E5A-6BC4-4B39-041D-FF4A56E13117}"/>
                  </a:ext>
                </a:extLst>
              </p:cNvPr>
              <p:cNvSpPr txBox="1"/>
              <p:nvPr/>
            </p:nvSpPr>
            <p:spPr>
              <a:xfrm>
                <a:off x="6658195" y="3313383"/>
                <a:ext cx="1785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ACG………AA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   ACC…GC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1B3E5A-6BC4-4B39-041D-FF4A56E1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95" y="3313383"/>
                <a:ext cx="1785169" cy="646331"/>
              </a:xfrm>
              <a:prstGeom prst="rect">
                <a:avLst/>
              </a:prstGeom>
              <a:blipFill>
                <a:blip r:embed="rId6"/>
                <a:stretch>
                  <a:fillRect t="-5660" r="-34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F9111A1F-04A4-A96D-A04E-B5011C2EDD8A}"/>
              </a:ext>
            </a:extLst>
          </p:cNvPr>
          <p:cNvSpPr/>
          <p:nvPr/>
        </p:nvSpPr>
        <p:spPr>
          <a:xfrm rot="16200000">
            <a:off x="7518642" y="2744883"/>
            <a:ext cx="175737" cy="10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38F320-5F9D-2110-2570-275DB94D0E34}"/>
              </a:ext>
            </a:extLst>
          </p:cNvPr>
          <p:cNvSpPr txBox="1"/>
          <p:nvPr/>
        </p:nvSpPr>
        <p:spPr>
          <a:xfrm>
            <a:off x="7379525" y="2829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316E56E6-6AB6-D752-2D26-04CCB56AD7F2}"/>
              </a:ext>
            </a:extLst>
          </p:cNvPr>
          <p:cNvSpPr/>
          <p:nvPr/>
        </p:nvSpPr>
        <p:spPr>
          <a:xfrm rot="5400000">
            <a:off x="7661614" y="3589758"/>
            <a:ext cx="175739" cy="739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625375-45F2-0EAE-0231-A8A444C6748A}"/>
              </a:ext>
            </a:extLst>
          </p:cNvPr>
          <p:cNvSpPr txBox="1"/>
          <p:nvPr/>
        </p:nvSpPr>
        <p:spPr>
          <a:xfrm>
            <a:off x="7524808" y="40475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B7A0A4-F572-DC23-9CD0-B10293D900F7}"/>
              </a:ext>
            </a:extLst>
          </p:cNvPr>
          <p:cNvSpPr/>
          <p:nvPr/>
        </p:nvSpPr>
        <p:spPr>
          <a:xfrm>
            <a:off x="8119442" y="3653571"/>
            <a:ext cx="190839" cy="218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15143"/>
              </p:ext>
            </p:extLst>
          </p:nvPr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5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1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0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4C1937-2597-3772-7882-3A55858015EB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3496235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7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1377</Words>
  <Application>Microsoft Office PowerPoint</Application>
  <PresentationFormat>宽屏</PresentationFormat>
  <Paragraphs>682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等线</vt:lpstr>
      <vt:lpstr>等线 Light</vt:lpstr>
      <vt:lpstr>Arial</vt:lpstr>
      <vt:lpstr>Cambria Math</vt:lpstr>
      <vt:lpstr>Office 主题​​</vt:lpstr>
      <vt:lpstr>E3-B-DNA配对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E3-B-DNA配对</dc:title>
  <dc:creator>刘 奕哲</dc:creator>
  <cp:lastModifiedBy>刘 奕哲</cp:lastModifiedBy>
  <cp:revision>7</cp:revision>
  <dcterms:created xsi:type="dcterms:W3CDTF">2022-11-06T01:43:54Z</dcterms:created>
  <dcterms:modified xsi:type="dcterms:W3CDTF">2022-11-06T07:02:49Z</dcterms:modified>
</cp:coreProperties>
</file>