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9" r:id="rId2"/>
    <p:sldId id="386" r:id="rId3"/>
    <p:sldId id="405" r:id="rId4"/>
    <p:sldId id="408" r:id="rId5"/>
    <p:sldId id="409" r:id="rId6"/>
    <p:sldId id="410" r:id="rId7"/>
    <p:sldId id="411" r:id="rId8"/>
    <p:sldId id="318" r:id="rId9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E54"/>
    <a:srgbClr val="FFFFFF"/>
    <a:srgbClr val="5AAD9E"/>
    <a:srgbClr val="256C81"/>
    <a:srgbClr val="F1F8F1"/>
    <a:srgbClr val="F7FCF6"/>
    <a:srgbClr val="D2F4ED"/>
    <a:srgbClr val="778495"/>
    <a:srgbClr val="51A8D2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5" autoAdjust="0"/>
    <p:restoredTop sz="96314" autoAdjust="0"/>
  </p:normalViewPr>
  <p:slideViewPr>
    <p:cSldViewPr>
      <p:cViewPr varScale="1">
        <p:scale>
          <a:sx n="106" d="100"/>
          <a:sy n="106" d="100"/>
        </p:scale>
        <p:origin x="365" y="67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印品黑体" panose="00000500000000000000" pitchFamily="2" charset="-122"/>
              </a:rPr>
              <a:t>2022/11/6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印品黑体" panose="00000500000000000000" pitchFamily="2" charset="-122"/>
              </a:rPr>
              <a:t>‹#›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2022/11/6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0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1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51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6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4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84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2022/11/6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2.png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55" y="99363"/>
            <a:ext cx="6133510" cy="51435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51123" y="1415514"/>
            <a:ext cx="6067811" cy="2094672"/>
            <a:chOff x="1405945" y="-1485672"/>
            <a:chExt cx="7058152" cy="2436548"/>
          </a:xfrm>
          <a:solidFill>
            <a:srgbClr val="5AAD9E"/>
          </a:solidFill>
        </p:grpSpPr>
        <p:sp>
          <p:nvSpPr>
            <p:cNvPr id="22" name="Freeform: Shape 19"/>
            <p:cNvSpPr/>
            <p:nvPr/>
          </p:nvSpPr>
          <p:spPr>
            <a:xfrm rot="5400000">
              <a:off x="1491282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3" name="Freeform: Shape 19"/>
            <p:cNvSpPr/>
            <p:nvPr/>
          </p:nvSpPr>
          <p:spPr>
            <a:xfrm rot="5400000">
              <a:off x="2381468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 rot="5400000">
              <a:off x="3271654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5" name="Freeform: Shape 19"/>
            <p:cNvSpPr/>
            <p:nvPr/>
          </p:nvSpPr>
          <p:spPr>
            <a:xfrm rot="5400000">
              <a:off x="4161840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6" name="Freeform: Shape 19"/>
            <p:cNvSpPr/>
            <p:nvPr/>
          </p:nvSpPr>
          <p:spPr>
            <a:xfrm rot="5400000">
              <a:off x="5052026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7" name="Freeform: Shape 19"/>
            <p:cNvSpPr/>
            <p:nvPr/>
          </p:nvSpPr>
          <p:spPr>
            <a:xfrm rot="5400000">
              <a:off x="5942212" y="-1571009"/>
              <a:ext cx="2436548" cy="2607222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sp>
        <p:nvSpPr>
          <p:cNvPr id="28" name="任意多边形: 形状 27"/>
          <p:cNvSpPr/>
          <p:nvPr/>
        </p:nvSpPr>
        <p:spPr>
          <a:xfrm rot="5400000">
            <a:off x="3616279" y="-464710"/>
            <a:ext cx="1964656" cy="5855122"/>
          </a:xfrm>
          <a:custGeom>
            <a:avLst/>
            <a:gdLst>
              <a:gd name="connsiteX0" fmla="*/ 0 w 2436548"/>
              <a:gd name="connsiteY0" fmla="*/ 6270161 h 7058152"/>
              <a:gd name="connsiteX1" fmla="*/ 0 w 2436548"/>
              <a:gd name="connsiteY1" fmla="*/ 5379975 h 7058152"/>
              <a:gd name="connsiteX2" fmla="*/ 0 w 2436548"/>
              <a:gd name="connsiteY2" fmla="*/ 5239276 h 7058152"/>
              <a:gd name="connsiteX3" fmla="*/ 0 w 2436548"/>
              <a:gd name="connsiteY3" fmla="*/ 4489789 h 7058152"/>
              <a:gd name="connsiteX4" fmla="*/ 0 w 2436548"/>
              <a:gd name="connsiteY4" fmla="*/ 4349089 h 7058152"/>
              <a:gd name="connsiteX5" fmla="*/ 0 w 2436548"/>
              <a:gd name="connsiteY5" fmla="*/ 3599603 h 7058152"/>
              <a:gd name="connsiteX6" fmla="*/ 0 w 2436548"/>
              <a:gd name="connsiteY6" fmla="*/ 3458903 h 7058152"/>
              <a:gd name="connsiteX7" fmla="*/ 0 w 2436548"/>
              <a:gd name="connsiteY7" fmla="*/ 2709417 h 7058152"/>
              <a:gd name="connsiteX8" fmla="*/ 0 w 2436548"/>
              <a:gd name="connsiteY8" fmla="*/ 2568717 h 7058152"/>
              <a:gd name="connsiteX9" fmla="*/ 0 w 2436548"/>
              <a:gd name="connsiteY9" fmla="*/ 1819231 h 7058152"/>
              <a:gd name="connsiteX10" fmla="*/ 0 w 2436548"/>
              <a:gd name="connsiteY10" fmla="*/ 1678531 h 7058152"/>
              <a:gd name="connsiteX11" fmla="*/ 0 w 2436548"/>
              <a:gd name="connsiteY11" fmla="*/ 788345 h 7058152"/>
              <a:gd name="connsiteX12" fmla="*/ 144192 w 2436548"/>
              <a:gd name="connsiteY12" fmla="*/ 548276 h 7058152"/>
              <a:gd name="connsiteX13" fmla="*/ 1074083 w 2436548"/>
              <a:gd name="connsiteY13" fmla="*/ 32834 h 7058152"/>
              <a:gd name="connsiteX14" fmla="*/ 1218275 w 2436548"/>
              <a:gd name="connsiteY14" fmla="*/ 0 h 7058152"/>
              <a:gd name="connsiteX15" fmla="*/ 1362467 w 2436548"/>
              <a:gd name="connsiteY15" fmla="*/ 32834 h 7058152"/>
              <a:gd name="connsiteX16" fmla="*/ 2292356 w 2436548"/>
              <a:gd name="connsiteY16" fmla="*/ 548276 h 7058152"/>
              <a:gd name="connsiteX17" fmla="*/ 2436548 w 2436548"/>
              <a:gd name="connsiteY17" fmla="*/ 788345 h 7058152"/>
              <a:gd name="connsiteX18" fmla="*/ 2436548 w 2436548"/>
              <a:gd name="connsiteY18" fmla="*/ 1567550 h 7058152"/>
              <a:gd name="connsiteX19" fmla="*/ 2436548 w 2436548"/>
              <a:gd name="connsiteY19" fmla="*/ 1678531 h 7058152"/>
              <a:gd name="connsiteX20" fmla="*/ 2436548 w 2436548"/>
              <a:gd name="connsiteY20" fmla="*/ 1690370 h 7058152"/>
              <a:gd name="connsiteX21" fmla="*/ 2436548 w 2436548"/>
              <a:gd name="connsiteY21" fmla="*/ 1764868 h 7058152"/>
              <a:gd name="connsiteX22" fmla="*/ 2436548 w 2436548"/>
              <a:gd name="connsiteY22" fmla="*/ 1803123 h 7058152"/>
              <a:gd name="connsiteX23" fmla="*/ 2436548 w 2436548"/>
              <a:gd name="connsiteY23" fmla="*/ 1817218 h 7058152"/>
              <a:gd name="connsiteX24" fmla="*/ 2436548 w 2436548"/>
              <a:gd name="connsiteY24" fmla="*/ 1819231 h 7058152"/>
              <a:gd name="connsiteX25" fmla="*/ 2436548 w 2436548"/>
              <a:gd name="connsiteY25" fmla="*/ 1942135 h 7058152"/>
              <a:gd name="connsiteX26" fmla="*/ 2436548 w 2436548"/>
              <a:gd name="connsiteY26" fmla="*/ 2457736 h 7058152"/>
              <a:gd name="connsiteX27" fmla="*/ 2436548 w 2436548"/>
              <a:gd name="connsiteY27" fmla="*/ 2568717 h 7058152"/>
              <a:gd name="connsiteX28" fmla="*/ 2436548 w 2436548"/>
              <a:gd name="connsiteY28" fmla="*/ 2580556 h 7058152"/>
              <a:gd name="connsiteX29" fmla="*/ 2436548 w 2436548"/>
              <a:gd name="connsiteY29" fmla="*/ 2655054 h 7058152"/>
              <a:gd name="connsiteX30" fmla="*/ 2436548 w 2436548"/>
              <a:gd name="connsiteY30" fmla="*/ 2693309 h 7058152"/>
              <a:gd name="connsiteX31" fmla="*/ 2436548 w 2436548"/>
              <a:gd name="connsiteY31" fmla="*/ 2707403 h 7058152"/>
              <a:gd name="connsiteX32" fmla="*/ 2436548 w 2436548"/>
              <a:gd name="connsiteY32" fmla="*/ 2709417 h 7058152"/>
              <a:gd name="connsiteX33" fmla="*/ 2436548 w 2436548"/>
              <a:gd name="connsiteY33" fmla="*/ 2832321 h 7058152"/>
              <a:gd name="connsiteX34" fmla="*/ 2436548 w 2436548"/>
              <a:gd name="connsiteY34" fmla="*/ 3347922 h 7058152"/>
              <a:gd name="connsiteX35" fmla="*/ 2436548 w 2436548"/>
              <a:gd name="connsiteY35" fmla="*/ 3458903 h 7058152"/>
              <a:gd name="connsiteX36" fmla="*/ 2436548 w 2436548"/>
              <a:gd name="connsiteY36" fmla="*/ 3470742 h 7058152"/>
              <a:gd name="connsiteX37" fmla="*/ 2436548 w 2436548"/>
              <a:gd name="connsiteY37" fmla="*/ 3545240 h 7058152"/>
              <a:gd name="connsiteX38" fmla="*/ 2436548 w 2436548"/>
              <a:gd name="connsiteY38" fmla="*/ 3583495 h 7058152"/>
              <a:gd name="connsiteX39" fmla="*/ 2436548 w 2436548"/>
              <a:gd name="connsiteY39" fmla="*/ 3597589 h 7058152"/>
              <a:gd name="connsiteX40" fmla="*/ 2436548 w 2436548"/>
              <a:gd name="connsiteY40" fmla="*/ 3599603 h 7058152"/>
              <a:gd name="connsiteX41" fmla="*/ 2436548 w 2436548"/>
              <a:gd name="connsiteY41" fmla="*/ 3618952 h 7058152"/>
              <a:gd name="connsiteX42" fmla="*/ 2436548 w 2436548"/>
              <a:gd name="connsiteY42" fmla="*/ 4306313 h 7058152"/>
              <a:gd name="connsiteX43" fmla="*/ 2436548 w 2436548"/>
              <a:gd name="connsiteY43" fmla="*/ 4349089 h 7058152"/>
              <a:gd name="connsiteX44" fmla="*/ 2436548 w 2436548"/>
              <a:gd name="connsiteY44" fmla="*/ 4360928 h 7058152"/>
              <a:gd name="connsiteX45" fmla="*/ 2436548 w 2436548"/>
              <a:gd name="connsiteY45" fmla="*/ 4435426 h 7058152"/>
              <a:gd name="connsiteX46" fmla="*/ 2436548 w 2436548"/>
              <a:gd name="connsiteY46" fmla="*/ 4473682 h 7058152"/>
              <a:gd name="connsiteX47" fmla="*/ 2436548 w 2436548"/>
              <a:gd name="connsiteY47" fmla="*/ 4487776 h 7058152"/>
              <a:gd name="connsiteX48" fmla="*/ 2436548 w 2436548"/>
              <a:gd name="connsiteY48" fmla="*/ 4489789 h 7058152"/>
              <a:gd name="connsiteX49" fmla="*/ 2436548 w 2436548"/>
              <a:gd name="connsiteY49" fmla="*/ 4509139 h 7058152"/>
              <a:gd name="connsiteX50" fmla="*/ 2436548 w 2436548"/>
              <a:gd name="connsiteY50" fmla="*/ 5196500 h 7058152"/>
              <a:gd name="connsiteX51" fmla="*/ 2436548 w 2436548"/>
              <a:gd name="connsiteY51" fmla="*/ 5239276 h 7058152"/>
              <a:gd name="connsiteX52" fmla="*/ 2436548 w 2436548"/>
              <a:gd name="connsiteY52" fmla="*/ 5251115 h 7058152"/>
              <a:gd name="connsiteX53" fmla="*/ 2436548 w 2436548"/>
              <a:gd name="connsiteY53" fmla="*/ 5293649 h 7058152"/>
              <a:gd name="connsiteX54" fmla="*/ 2436548 w 2436548"/>
              <a:gd name="connsiteY54" fmla="*/ 5325612 h 7058152"/>
              <a:gd name="connsiteX55" fmla="*/ 2436548 w 2436548"/>
              <a:gd name="connsiteY55" fmla="*/ 5363868 h 7058152"/>
              <a:gd name="connsiteX56" fmla="*/ 2436548 w 2436548"/>
              <a:gd name="connsiteY56" fmla="*/ 5377962 h 7058152"/>
              <a:gd name="connsiteX57" fmla="*/ 2436548 w 2436548"/>
              <a:gd name="connsiteY57" fmla="*/ 5379975 h 7058152"/>
              <a:gd name="connsiteX58" fmla="*/ 2436548 w 2436548"/>
              <a:gd name="connsiteY58" fmla="*/ 5420738 h 7058152"/>
              <a:gd name="connsiteX59" fmla="*/ 2436548 w 2436548"/>
              <a:gd name="connsiteY59" fmla="*/ 6270161 h 7058152"/>
              <a:gd name="connsiteX60" fmla="*/ 2292356 w 2436548"/>
              <a:gd name="connsiteY60" fmla="*/ 6510230 h 7058152"/>
              <a:gd name="connsiteX61" fmla="*/ 1362466 w 2436548"/>
              <a:gd name="connsiteY61" fmla="*/ 7024261 h 7058152"/>
              <a:gd name="connsiteX62" fmla="*/ 1074083 w 2436548"/>
              <a:gd name="connsiteY62" fmla="*/ 7024261 h 7058152"/>
              <a:gd name="connsiteX63" fmla="*/ 144192 w 2436548"/>
              <a:gd name="connsiteY63" fmla="*/ 6510230 h 7058152"/>
              <a:gd name="connsiteX64" fmla="*/ 0 w 2436548"/>
              <a:gd name="connsiteY64" fmla="*/ 6270161 h 705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436548" h="7058152">
                <a:moveTo>
                  <a:pt x="0" y="6270161"/>
                </a:moveTo>
                <a:lnTo>
                  <a:pt x="0" y="5379975"/>
                </a:lnTo>
                <a:lnTo>
                  <a:pt x="0" y="5239276"/>
                </a:lnTo>
                <a:lnTo>
                  <a:pt x="0" y="4489789"/>
                </a:lnTo>
                <a:lnTo>
                  <a:pt x="0" y="4349089"/>
                </a:lnTo>
                <a:lnTo>
                  <a:pt x="0" y="3599603"/>
                </a:lnTo>
                <a:lnTo>
                  <a:pt x="0" y="3458903"/>
                </a:lnTo>
                <a:lnTo>
                  <a:pt x="0" y="2709417"/>
                </a:lnTo>
                <a:lnTo>
                  <a:pt x="0" y="2568717"/>
                </a:lnTo>
                <a:lnTo>
                  <a:pt x="0" y="1819231"/>
                </a:lnTo>
                <a:lnTo>
                  <a:pt x="0" y="1678531"/>
                </a:lnTo>
                <a:lnTo>
                  <a:pt x="0" y="788345"/>
                </a:lnTo>
                <a:cubicBezTo>
                  <a:pt x="0" y="699379"/>
                  <a:pt x="64740" y="592053"/>
                  <a:pt x="144192" y="548276"/>
                </a:cubicBezTo>
                <a:cubicBezTo>
                  <a:pt x="1074083" y="32834"/>
                  <a:pt x="1074083" y="32834"/>
                  <a:pt x="1074083" y="32834"/>
                </a:cubicBezTo>
                <a:cubicBezTo>
                  <a:pt x="1113809" y="10945"/>
                  <a:pt x="1166041" y="0"/>
                  <a:pt x="1218275" y="0"/>
                </a:cubicBezTo>
                <a:cubicBezTo>
                  <a:pt x="1270507" y="0"/>
                  <a:pt x="1322740" y="10945"/>
                  <a:pt x="1362467" y="32834"/>
                </a:cubicBezTo>
                <a:cubicBezTo>
                  <a:pt x="2292356" y="548276"/>
                  <a:pt x="2292356" y="548276"/>
                  <a:pt x="2292356" y="548276"/>
                </a:cubicBezTo>
                <a:cubicBezTo>
                  <a:pt x="2371809" y="592053"/>
                  <a:pt x="2436548" y="699379"/>
                  <a:pt x="2436548" y="788345"/>
                </a:cubicBezTo>
                <a:cubicBezTo>
                  <a:pt x="2436548" y="1174927"/>
                  <a:pt x="2436548" y="1416541"/>
                  <a:pt x="2436548" y="1567550"/>
                </a:cubicBezTo>
                <a:lnTo>
                  <a:pt x="2436548" y="1678531"/>
                </a:lnTo>
                <a:lnTo>
                  <a:pt x="2436548" y="1690370"/>
                </a:lnTo>
                <a:lnTo>
                  <a:pt x="2436548" y="1764868"/>
                </a:lnTo>
                <a:lnTo>
                  <a:pt x="2436548" y="1803123"/>
                </a:lnTo>
                <a:lnTo>
                  <a:pt x="2436548" y="1817218"/>
                </a:lnTo>
                <a:lnTo>
                  <a:pt x="2436548" y="1819231"/>
                </a:lnTo>
                <a:lnTo>
                  <a:pt x="2436548" y="1942135"/>
                </a:lnTo>
                <a:cubicBezTo>
                  <a:pt x="2436548" y="2180257"/>
                  <a:pt x="2436548" y="2344479"/>
                  <a:pt x="2436548" y="2457736"/>
                </a:cubicBezTo>
                <a:lnTo>
                  <a:pt x="2436548" y="2568717"/>
                </a:lnTo>
                <a:lnTo>
                  <a:pt x="2436548" y="2580556"/>
                </a:lnTo>
                <a:lnTo>
                  <a:pt x="2436548" y="2655054"/>
                </a:lnTo>
                <a:lnTo>
                  <a:pt x="2436548" y="2693309"/>
                </a:lnTo>
                <a:lnTo>
                  <a:pt x="2436548" y="2707403"/>
                </a:lnTo>
                <a:lnTo>
                  <a:pt x="2436548" y="2709417"/>
                </a:lnTo>
                <a:lnTo>
                  <a:pt x="2436548" y="2832321"/>
                </a:lnTo>
                <a:cubicBezTo>
                  <a:pt x="2436548" y="3070443"/>
                  <a:pt x="2436548" y="3234665"/>
                  <a:pt x="2436548" y="3347922"/>
                </a:cubicBezTo>
                <a:lnTo>
                  <a:pt x="2436548" y="3458903"/>
                </a:lnTo>
                <a:lnTo>
                  <a:pt x="2436548" y="3470742"/>
                </a:lnTo>
                <a:lnTo>
                  <a:pt x="2436548" y="3545240"/>
                </a:lnTo>
                <a:lnTo>
                  <a:pt x="2436548" y="3583495"/>
                </a:lnTo>
                <a:lnTo>
                  <a:pt x="2436548" y="3597589"/>
                </a:lnTo>
                <a:lnTo>
                  <a:pt x="2436548" y="3599603"/>
                </a:lnTo>
                <a:lnTo>
                  <a:pt x="2436548" y="3618952"/>
                </a:lnTo>
                <a:cubicBezTo>
                  <a:pt x="2436548" y="3971605"/>
                  <a:pt x="2436548" y="4181448"/>
                  <a:pt x="2436548" y="4306313"/>
                </a:cubicBezTo>
                <a:lnTo>
                  <a:pt x="2436548" y="4349089"/>
                </a:lnTo>
                <a:lnTo>
                  <a:pt x="2436548" y="4360928"/>
                </a:lnTo>
                <a:lnTo>
                  <a:pt x="2436548" y="4435426"/>
                </a:lnTo>
                <a:lnTo>
                  <a:pt x="2436548" y="4473682"/>
                </a:lnTo>
                <a:lnTo>
                  <a:pt x="2436548" y="4487776"/>
                </a:lnTo>
                <a:lnTo>
                  <a:pt x="2436548" y="4489789"/>
                </a:lnTo>
                <a:lnTo>
                  <a:pt x="2436548" y="4509139"/>
                </a:lnTo>
                <a:cubicBezTo>
                  <a:pt x="2436548" y="4861792"/>
                  <a:pt x="2436548" y="5071635"/>
                  <a:pt x="2436548" y="5196500"/>
                </a:cubicBezTo>
                <a:lnTo>
                  <a:pt x="2436548" y="5239276"/>
                </a:lnTo>
                <a:lnTo>
                  <a:pt x="2436548" y="5251115"/>
                </a:lnTo>
                <a:lnTo>
                  <a:pt x="2436548" y="5293649"/>
                </a:lnTo>
                <a:lnTo>
                  <a:pt x="2436548" y="5325612"/>
                </a:lnTo>
                <a:lnTo>
                  <a:pt x="2436548" y="5363868"/>
                </a:lnTo>
                <a:lnTo>
                  <a:pt x="2436548" y="5377962"/>
                </a:lnTo>
                <a:lnTo>
                  <a:pt x="2436548" y="5379975"/>
                </a:lnTo>
                <a:lnTo>
                  <a:pt x="2436548" y="5420738"/>
                </a:lnTo>
                <a:cubicBezTo>
                  <a:pt x="2436548" y="6270161"/>
                  <a:pt x="2436548" y="6270161"/>
                  <a:pt x="2436548" y="6270161"/>
                </a:cubicBezTo>
                <a:cubicBezTo>
                  <a:pt x="2436548" y="6357715"/>
                  <a:pt x="2371809" y="6465040"/>
                  <a:pt x="2292356" y="6510230"/>
                </a:cubicBezTo>
                <a:cubicBezTo>
                  <a:pt x="1362466" y="7024261"/>
                  <a:pt x="1362466" y="7024261"/>
                  <a:pt x="1362466" y="7024261"/>
                </a:cubicBezTo>
                <a:cubicBezTo>
                  <a:pt x="1283014" y="7069450"/>
                  <a:pt x="1153535" y="7069450"/>
                  <a:pt x="1074083" y="7024261"/>
                </a:cubicBezTo>
                <a:cubicBezTo>
                  <a:pt x="144192" y="6510230"/>
                  <a:pt x="144192" y="6510230"/>
                  <a:pt x="144192" y="6510230"/>
                </a:cubicBezTo>
                <a:cubicBezTo>
                  <a:pt x="64740" y="6465040"/>
                  <a:pt x="0" y="6357715"/>
                  <a:pt x="0" y="6270161"/>
                </a:cubicBezTo>
                <a:close/>
              </a:path>
            </a:pathLst>
          </a:custGeom>
          <a:noFill/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anchor="ctr">
            <a:noAutofit/>
          </a:bodyPr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16003" y="2108907"/>
            <a:ext cx="45588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E3_C </a:t>
            </a:r>
            <a:r>
              <a:rPr lang="zh-CN" altLang="en-US" sz="4000" b="1" spc="3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itchFamily="34" charset="-122"/>
              </a:rPr>
              <a:t>奇怪的</a:t>
            </a:r>
            <a:r>
              <a:rPr lang="en-US" altLang="zh-CN" sz="4000" b="1" spc="3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itchFamily="34" charset="-122"/>
              </a:rPr>
              <a:t>OBST</a:t>
            </a:r>
            <a:endParaRPr lang="zh-CN" altLang="en-US" sz="4000" b="1" spc="3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95405" y="-3162204"/>
            <a:ext cx="7289986" cy="6990503"/>
            <a:chOff x="4038018" y="-2900668"/>
            <a:chExt cx="7289986" cy="699050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4994340" y="-1411478"/>
              <a:ext cx="4332447" cy="357006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8064" flipH="1" flipV="1">
              <a:off x="6995557" y="519774"/>
              <a:ext cx="4332447" cy="357006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4038018" y="-2900668"/>
              <a:ext cx="4332447" cy="3570061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-2433908" y="2223904"/>
            <a:ext cx="7321890" cy="5520901"/>
            <a:chOff x="-2433908" y="2223904"/>
            <a:chExt cx="7321890" cy="552090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33908" y="2223904"/>
              <a:ext cx="4261107" cy="351127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4509">
              <a:off x="-723311" y="3807486"/>
              <a:ext cx="4261107" cy="351127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4509">
              <a:off x="626875" y="4233529"/>
              <a:ext cx="4261107" cy="3511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原题回顾</a:t>
            </a:r>
            <a:endParaRPr lang="en-GB" altLang="zh-CN" sz="2800" b="1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0850CDB-755A-4088-9792-1E2977FD5117}"/>
              </a:ext>
            </a:extLst>
          </p:cNvPr>
          <p:cNvSpPr/>
          <p:nvPr/>
        </p:nvSpPr>
        <p:spPr>
          <a:xfrm>
            <a:off x="899592" y="699542"/>
            <a:ext cx="7488832" cy="3960440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7AE9D48-E82A-4918-AB87-85DEE41D721D}"/>
                  </a:ext>
                </a:extLst>
              </p:cNvPr>
              <p:cNvSpPr txBox="1"/>
              <p:nvPr/>
            </p:nvSpPr>
            <p:spPr>
              <a:xfrm>
                <a:off x="1016605" y="1417459"/>
                <a:ext cx="7254806" cy="230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对于集合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{1, 2, … , n}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的一颗二叉搜索树，定义一个节点的深度为该节点到根节点的距离，设权值为</a:t>
                </a:r>
                <a:r>
                  <a:rPr lang="en-US" altLang="zh-CN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的点深度为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d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，给定序列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，定义该二叉搜索树的代价和</a:t>
                </a: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  <a:p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请你求解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{1, 2, … , n}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所有二叉搜索树中最小的代价和</a:t>
                </a:r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7AE9D48-E82A-4918-AB87-85DEE41D7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05" y="1417459"/>
                <a:ext cx="7254806" cy="2308581"/>
              </a:xfrm>
              <a:prstGeom prst="rect">
                <a:avLst/>
              </a:prstGeom>
              <a:blipFill>
                <a:blip r:embed="rId4"/>
                <a:stretch>
                  <a:fillRect l="-6555" t="-2116" r="-1176" b="-23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72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思路分析</a:t>
            </a:r>
            <a:endParaRPr lang="en-GB" altLang="zh-CN" sz="2800" b="1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0850CDB-755A-4088-9792-1E2977FD5117}"/>
              </a:ext>
            </a:extLst>
          </p:cNvPr>
          <p:cNvSpPr/>
          <p:nvPr/>
        </p:nvSpPr>
        <p:spPr>
          <a:xfrm>
            <a:off x="467544" y="593162"/>
            <a:ext cx="8305796" cy="4426860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24A159-AB73-41EE-A9A2-C45B40FEB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283718"/>
            <a:ext cx="2893921" cy="259228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1537EA-A54F-4058-9E44-39F96DE290CB}"/>
              </a:ext>
            </a:extLst>
          </p:cNvPr>
          <p:cNvSpPr txBox="1"/>
          <p:nvPr/>
        </p:nvSpPr>
        <p:spPr>
          <a:xfrm>
            <a:off x="4627011" y="2931790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任意一棵满足最优结构的二叉树，其根节点的两颗子树也一定满足这样的结构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FB0C9C0-A14A-405D-914C-BD5C5767E63C}"/>
                  </a:ext>
                </a:extLst>
              </p:cNvPr>
              <p:cNvSpPr/>
              <p:nvPr/>
            </p:nvSpPr>
            <p:spPr>
              <a:xfrm>
                <a:off x="940272" y="1347614"/>
                <a:ext cx="351416" cy="35067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FB0C9C0-A14A-405D-914C-BD5C5767E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72" y="1347614"/>
                <a:ext cx="351416" cy="350670"/>
              </a:xfrm>
              <a:prstGeom prst="roundRect">
                <a:avLst/>
              </a:prstGeom>
              <a:blipFill>
                <a:blip r:embed="rId5"/>
                <a:stretch>
                  <a:fillRect l="-12069" b="-86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FCBF985D-E494-4E0A-B4ED-C2E910C49A6D}"/>
                  </a:ext>
                </a:extLst>
              </p:cNvPr>
              <p:cNvSpPr/>
              <p:nvPr/>
            </p:nvSpPr>
            <p:spPr>
              <a:xfrm>
                <a:off x="1403391" y="1347614"/>
                <a:ext cx="351416" cy="35067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FCBF985D-E494-4E0A-B4ED-C2E910C49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391" y="1347614"/>
                <a:ext cx="351416" cy="350670"/>
              </a:xfrm>
              <a:prstGeom prst="roundRect">
                <a:avLst/>
              </a:prstGeom>
              <a:blipFill>
                <a:blip r:embed="rId6"/>
                <a:stretch>
                  <a:fillRect l="-13793" b="-86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135B7104-F059-4EAB-992F-C2EE3BC8F898}"/>
                  </a:ext>
                </a:extLst>
              </p:cNvPr>
              <p:cNvSpPr/>
              <p:nvPr/>
            </p:nvSpPr>
            <p:spPr>
              <a:xfrm>
                <a:off x="1866510" y="1347614"/>
                <a:ext cx="351416" cy="35067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135B7104-F059-4EAB-992F-C2EE3BC8F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10" y="1347614"/>
                <a:ext cx="351416" cy="350670"/>
              </a:xfrm>
              <a:prstGeom prst="roundRect">
                <a:avLst/>
              </a:prstGeom>
              <a:blipFill>
                <a:blip r:embed="rId7"/>
                <a:stretch>
                  <a:fillRect l="-13793" b="-86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64D4D162-AEFB-4343-AB45-ED22F2004F1D}"/>
                  </a:ext>
                </a:extLst>
              </p:cNvPr>
              <p:cNvSpPr/>
              <p:nvPr/>
            </p:nvSpPr>
            <p:spPr>
              <a:xfrm>
                <a:off x="2329629" y="1347614"/>
                <a:ext cx="351416" cy="35067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64D4D162-AEFB-4343-AB45-ED22F2004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629" y="1347614"/>
                <a:ext cx="351416" cy="350670"/>
              </a:xfrm>
              <a:prstGeom prst="roundRect">
                <a:avLst/>
              </a:prstGeom>
              <a:blipFill>
                <a:blip r:embed="rId8"/>
                <a:stretch>
                  <a:fillRect l="-13793" b="-86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C9D7AA1-E4E8-4993-AE2E-7C09451B812C}"/>
              </a:ext>
            </a:extLst>
          </p:cNvPr>
          <p:cNvSpPr/>
          <p:nvPr/>
        </p:nvSpPr>
        <p:spPr>
          <a:xfrm>
            <a:off x="2792748" y="1347614"/>
            <a:ext cx="351416" cy="35067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3E9A11-E0A5-4C98-BC82-9918F0B2D719}"/>
              </a:ext>
            </a:extLst>
          </p:cNvPr>
          <p:cNvSpPr/>
          <p:nvPr/>
        </p:nvSpPr>
        <p:spPr>
          <a:xfrm>
            <a:off x="3255867" y="1347614"/>
            <a:ext cx="351416" cy="35067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2FA4426-A8A6-430B-A988-9A80D7D98467}"/>
              </a:ext>
            </a:extLst>
          </p:cNvPr>
          <p:cNvSpPr/>
          <p:nvPr/>
        </p:nvSpPr>
        <p:spPr>
          <a:xfrm>
            <a:off x="3718986" y="1347614"/>
            <a:ext cx="351416" cy="35067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9FDDA83-5799-49F7-A209-C491E6BDD1DE}"/>
                  </a:ext>
                </a:extLst>
              </p:cNvPr>
              <p:cNvSpPr/>
              <p:nvPr/>
            </p:nvSpPr>
            <p:spPr>
              <a:xfrm>
                <a:off x="4182105" y="1347614"/>
                <a:ext cx="351416" cy="35067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9FDDA83-5799-49F7-A209-C491E6BDD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05" y="1347614"/>
                <a:ext cx="351416" cy="350670"/>
              </a:xfrm>
              <a:prstGeom prst="roundRect">
                <a:avLst/>
              </a:prstGeom>
              <a:blipFill>
                <a:blip r:embed="rId9"/>
                <a:stretch>
                  <a:fillRect l="-15517" b="-86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83DB97F-B1E9-423E-B88C-05940585147A}"/>
              </a:ext>
            </a:extLst>
          </p:cNvPr>
          <p:cNvSpPr txBox="1"/>
          <p:nvPr/>
        </p:nvSpPr>
        <p:spPr>
          <a:xfrm>
            <a:off x="4878781" y="120383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将这样一组数分别填入二叉树各个位置，使得其代价和最小，可以称之为最优结构</a:t>
            </a:r>
          </a:p>
        </p:txBody>
      </p:sp>
    </p:spTree>
    <p:extLst>
      <p:ext uri="{BB962C8B-B14F-4D97-AF65-F5344CB8AC3E}">
        <p14:creationId xmlns:p14="http://schemas.microsoft.com/office/powerpoint/2010/main" val="34710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思路分析</a:t>
            </a:r>
            <a:endParaRPr lang="en-GB" altLang="zh-CN" sz="2800" b="1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0850CDB-755A-4088-9792-1E2977FD5117}"/>
              </a:ext>
            </a:extLst>
          </p:cNvPr>
          <p:cNvSpPr/>
          <p:nvPr/>
        </p:nvSpPr>
        <p:spPr>
          <a:xfrm>
            <a:off x="467544" y="593162"/>
            <a:ext cx="8305796" cy="4426860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82F476-AABC-4122-A19C-4F90E277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045" y="2510354"/>
            <a:ext cx="1827085" cy="20778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6BC7FA-6A1B-4C31-8638-0F91EB0A5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2510354"/>
            <a:ext cx="1472253" cy="20399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E4CDDD-321B-40A5-B8D1-4B3E3CEE4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090" y="2510354"/>
            <a:ext cx="2277352" cy="20399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63D8BE-1A52-4B43-B441-820E5A2A3048}"/>
              </a:ext>
            </a:extLst>
          </p:cNvPr>
          <p:cNvSpPr txBox="1"/>
          <p:nvPr/>
        </p:nvSpPr>
        <p:spPr>
          <a:xfrm>
            <a:off x="891344" y="987574"/>
            <a:ext cx="7361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该二叉树的代价和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根节点值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  <a:r>
              <a:rPr lang="en-US" altLang="zh-CN" sz="14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en-US" altLang="zh-CN" sz="14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4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</a:t>
            </a:r>
            <a:r>
              <a:rPr lang="en-US" altLang="zh-CN" sz="14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代价和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右子树</a:t>
            </a:r>
            <a:r>
              <a:rPr lang="en-US" altLang="zh-CN" sz="14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en-US" altLang="zh-CN" sz="14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4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</a:t>
            </a:r>
            <a:r>
              <a:rPr lang="en-US" altLang="zh-CN" sz="14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代价和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F979DA8-1F1C-4C85-9A3B-42CD8EDE99F4}"/>
                  </a:ext>
                </a:extLst>
              </p:cNvPr>
              <p:cNvSpPr txBox="1"/>
              <p:nvPr/>
            </p:nvSpPr>
            <p:spPr>
              <a:xfrm>
                <a:off x="3135186" y="1366028"/>
                <a:ext cx="2732928" cy="596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zh-CN" altLang="en-US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en-US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F979DA8-1F1C-4C85-9A3B-42CD8EDE9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186" y="1366028"/>
                <a:ext cx="2732928" cy="596445"/>
              </a:xfrm>
              <a:prstGeom prst="rect">
                <a:avLst/>
              </a:prstGeom>
              <a:blipFill>
                <a:blip r:embed="rId7"/>
                <a:stretch>
                  <a:fillRect l="-16036" t="-95918" r="-30735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958764D-FAEA-4387-9794-829CA394ADD5}"/>
              </a:ext>
            </a:extLst>
          </p:cNvPr>
          <p:cNvSpPr txBox="1"/>
          <p:nvPr/>
        </p:nvSpPr>
        <p:spPr>
          <a:xfrm>
            <a:off x="1835696" y="2052791"/>
            <a:ext cx="5331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  <a:r>
              <a:rPr lang="en-US" altLang="zh-CN" sz="12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en-US" altLang="zh-CN" sz="12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2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</a:t>
            </a:r>
            <a:r>
              <a:rPr lang="en-US" altLang="zh-CN" sz="1200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代价和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左子树原本的代价和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其所有节点的值之和</a:t>
            </a:r>
          </a:p>
        </p:txBody>
      </p:sp>
    </p:spTree>
    <p:extLst>
      <p:ext uri="{BB962C8B-B14F-4D97-AF65-F5344CB8AC3E}">
        <p14:creationId xmlns:p14="http://schemas.microsoft.com/office/powerpoint/2010/main" val="10035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思路分析</a:t>
            </a:r>
            <a:endParaRPr lang="en-GB" altLang="zh-CN" sz="2800" b="1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0850CDB-755A-4088-9792-1E2977FD5117}"/>
              </a:ext>
            </a:extLst>
          </p:cNvPr>
          <p:cNvSpPr/>
          <p:nvPr/>
        </p:nvSpPr>
        <p:spPr>
          <a:xfrm>
            <a:off x="467544" y="593162"/>
            <a:ext cx="8305796" cy="4426860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6EA1-224B-46F0-87C6-EE080ED55D4B}"/>
              </a:ext>
            </a:extLst>
          </p:cNvPr>
          <p:cNvSpPr txBox="1"/>
          <p:nvPr/>
        </p:nvSpPr>
        <p:spPr>
          <a:xfrm>
            <a:off x="939192" y="78572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区间动态规划，类似于矩阵链乘法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AF7942-91D9-4594-92D3-B873AE706C14}"/>
              </a:ext>
            </a:extLst>
          </p:cNvPr>
          <p:cNvSpPr txBox="1"/>
          <p:nvPr/>
        </p:nvSpPr>
        <p:spPr>
          <a:xfrm>
            <a:off x="2792748" y="267494"/>
            <a:ext cx="4810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用一个二维数组，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即表示从第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位到第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位最小代价和的结果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80A8CCD-076A-4461-BE1D-7A10785AEDC6}"/>
              </a:ext>
            </a:extLst>
          </p:cNvPr>
          <p:cNvGrpSpPr/>
          <p:nvPr/>
        </p:nvGrpSpPr>
        <p:grpSpPr>
          <a:xfrm>
            <a:off x="940272" y="1347614"/>
            <a:ext cx="3593249" cy="350670"/>
            <a:chOff x="940272" y="1347614"/>
            <a:chExt cx="3593249" cy="3506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96C1573-3DF0-4FA3-8035-6E67616ACAA0}"/>
                    </a:ext>
                  </a:extLst>
                </p:cNvPr>
                <p:cNvSpPr/>
                <p:nvPr/>
              </p:nvSpPr>
              <p:spPr>
                <a:xfrm>
                  <a:off x="940272" y="1347614"/>
                  <a:ext cx="351416" cy="35067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96C1573-3DF0-4FA3-8035-6E67616AC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272" y="1347614"/>
                  <a:ext cx="351416" cy="350670"/>
                </a:xfrm>
                <a:prstGeom prst="roundRect">
                  <a:avLst/>
                </a:prstGeom>
                <a:blipFill>
                  <a:blip r:embed="rId4"/>
                  <a:stretch>
                    <a:fillRect l="-12069" b="-86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132A5D07-7BD6-4978-BA9C-BEAE42A89F8C}"/>
                    </a:ext>
                  </a:extLst>
                </p:cNvPr>
                <p:cNvSpPr/>
                <p:nvPr/>
              </p:nvSpPr>
              <p:spPr>
                <a:xfrm>
                  <a:off x="1403391" y="1347614"/>
                  <a:ext cx="351416" cy="35067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132A5D07-7BD6-4978-BA9C-BEAE42A89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391" y="1347614"/>
                  <a:ext cx="351416" cy="350670"/>
                </a:xfrm>
                <a:prstGeom prst="roundRect">
                  <a:avLst/>
                </a:prstGeom>
                <a:blipFill>
                  <a:blip r:embed="rId5"/>
                  <a:stretch>
                    <a:fillRect l="-13793" b="-86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6E4F1A32-EEBB-4716-BC57-9364503DE005}"/>
                    </a:ext>
                  </a:extLst>
                </p:cNvPr>
                <p:cNvSpPr/>
                <p:nvPr/>
              </p:nvSpPr>
              <p:spPr>
                <a:xfrm>
                  <a:off x="1866510" y="1347614"/>
                  <a:ext cx="351416" cy="35067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6E4F1A32-EEBB-4716-BC57-9364503DE0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510" y="1347614"/>
                  <a:ext cx="351416" cy="350670"/>
                </a:xfrm>
                <a:prstGeom prst="roundRect">
                  <a:avLst/>
                </a:prstGeom>
                <a:blipFill>
                  <a:blip r:embed="rId6"/>
                  <a:stretch>
                    <a:fillRect l="-13793" b="-86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503B286-3126-4F6B-972F-1CF11E971285}"/>
                    </a:ext>
                  </a:extLst>
                </p:cNvPr>
                <p:cNvSpPr/>
                <p:nvPr/>
              </p:nvSpPr>
              <p:spPr>
                <a:xfrm>
                  <a:off x="2329629" y="1347614"/>
                  <a:ext cx="351416" cy="35067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503B286-3126-4F6B-972F-1CF11E971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9629" y="1347614"/>
                  <a:ext cx="351416" cy="350670"/>
                </a:xfrm>
                <a:prstGeom prst="roundRect">
                  <a:avLst/>
                </a:prstGeom>
                <a:blipFill>
                  <a:blip r:embed="rId7"/>
                  <a:stretch>
                    <a:fillRect l="-13793" b="-86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8E07A8E8-1DF9-4D1E-82E5-B9CCE00F3F49}"/>
                </a:ext>
              </a:extLst>
            </p:cNvPr>
            <p:cNvSpPr/>
            <p:nvPr/>
          </p:nvSpPr>
          <p:spPr>
            <a:xfrm>
              <a:off x="2792748" y="1347614"/>
              <a:ext cx="351416" cy="35067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.</a:t>
              </a:r>
              <a:endParaRPr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A1D5CAB-F522-4238-9768-E6162BF54EDD}"/>
                </a:ext>
              </a:extLst>
            </p:cNvPr>
            <p:cNvSpPr/>
            <p:nvPr/>
          </p:nvSpPr>
          <p:spPr>
            <a:xfrm>
              <a:off x="3255867" y="1347614"/>
              <a:ext cx="351416" cy="35067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.</a:t>
              </a:r>
              <a:endParaRPr lang="zh-CN" altLang="en-US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E07161C-5087-4439-8BA8-19CCB302ED70}"/>
                </a:ext>
              </a:extLst>
            </p:cNvPr>
            <p:cNvSpPr/>
            <p:nvPr/>
          </p:nvSpPr>
          <p:spPr>
            <a:xfrm>
              <a:off x="3718986" y="1347614"/>
              <a:ext cx="351416" cy="35067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.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A5989A47-823E-48BB-A65F-A50D19EA53F3}"/>
                    </a:ext>
                  </a:extLst>
                </p:cNvPr>
                <p:cNvSpPr/>
                <p:nvPr/>
              </p:nvSpPr>
              <p:spPr>
                <a:xfrm>
                  <a:off x="4182105" y="1347614"/>
                  <a:ext cx="351416" cy="35067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A5989A47-823E-48BB-A65F-A50D19EA53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105" y="1347614"/>
                  <a:ext cx="351416" cy="350670"/>
                </a:xfrm>
                <a:prstGeom prst="roundRect">
                  <a:avLst/>
                </a:prstGeom>
                <a:blipFill>
                  <a:blip r:embed="rId8"/>
                  <a:stretch>
                    <a:fillRect l="-15517" b="-86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7D62899-2782-42B3-97F1-5E386DD3D587}"/>
              </a:ext>
            </a:extLst>
          </p:cNvPr>
          <p:cNvGrpSpPr/>
          <p:nvPr/>
        </p:nvGrpSpPr>
        <p:grpSpPr>
          <a:xfrm>
            <a:off x="771732" y="2049614"/>
            <a:ext cx="3803473" cy="504056"/>
            <a:chOff x="771732" y="2049614"/>
            <a:chExt cx="3803473" cy="50405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A1825EA-5D72-40E3-8D34-80DA86DA3A4D}"/>
                </a:ext>
              </a:extLst>
            </p:cNvPr>
            <p:cNvSpPr/>
            <p:nvPr/>
          </p:nvSpPr>
          <p:spPr>
            <a:xfrm>
              <a:off x="771732" y="2049614"/>
              <a:ext cx="1502045" cy="50405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C9E2A30C-18C9-49C1-9C08-92C80F698D60}"/>
                </a:ext>
              </a:extLst>
            </p:cNvPr>
            <p:cNvSpPr/>
            <p:nvPr/>
          </p:nvSpPr>
          <p:spPr>
            <a:xfrm>
              <a:off x="2723945" y="2049614"/>
              <a:ext cx="1851260" cy="50405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1730AF-4340-4B6E-A6C0-EC84EAEF0CEC}"/>
                </a:ext>
              </a:extLst>
            </p:cNvPr>
            <p:cNvGrpSpPr/>
            <p:nvPr/>
          </p:nvGrpSpPr>
          <p:grpSpPr>
            <a:xfrm>
              <a:off x="940272" y="2126307"/>
              <a:ext cx="3593249" cy="350670"/>
              <a:chOff x="940272" y="2126307"/>
              <a:chExt cx="3593249" cy="35067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矩形: 圆角 20">
                    <a:extLst>
                      <a:ext uri="{FF2B5EF4-FFF2-40B4-BE49-F238E27FC236}">
                        <a16:creationId xmlns:a16="http://schemas.microsoft.com/office/drawing/2014/main" id="{7B05B657-7EA7-4266-854E-BC208F6E303F}"/>
                      </a:ext>
                    </a:extLst>
                  </p:cNvPr>
                  <p:cNvSpPr/>
                  <p:nvPr/>
                </p:nvSpPr>
                <p:spPr>
                  <a:xfrm>
                    <a:off x="940272" y="2126307"/>
                    <a:ext cx="351416" cy="350670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1" name="矩形: 圆角 20">
                    <a:extLst>
                      <a:ext uri="{FF2B5EF4-FFF2-40B4-BE49-F238E27FC236}">
                        <a16:creationId xmlns:a16="http://schemas.microsoft.com/office/drawing/2014/main" id="{7B05B657-7EA7-4266-854E-BC208F6E30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272" y="2126307"/>
                    <a:ext cx="351416" cy="350670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l="-12069" b="-105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矩形: 圆角 21">
                    <a:extLst>
                      <a:ext uri="{FF2B5EF4-FFF2-40B4-BE49-F238E27FC236}">
                        <a16:creationId xmlns:a16="http://schemas.microsoft.com/office/drawing/2014/main" id="{0EC0D5EF-3D87-418E-9124-FC2E06A85D26}"/>
                      </a:ext>
                    </a:extLst>
                  </p:cNvPr>
                  <p:cNvSpPr/>
                  <p:nvPr/>
                </p:nvSpPr>
                <p:spPr>
                  <a:xfrm>
                    <a:off x="1403391" y="2126307"/>
                    <a:ext cx="351416" cy="350670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2" name="矩形: 圆角 21">
                    <a:extLst>
                      <a:ext uri="{FF2B5EF4-FFF2-40B4-BE49-F238E27FC236}">
                        <a16:creationId xmlns:a16="http://schemas.microsoft.com/office/drawing/2014/main" id="{0EC0D5EF-3D87-418E-9124-FC2E06A85D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3391" y="2126307"/>
                    <a:ext cx="351416" cy="350670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 l="-13793" b="-105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矩形: 圆角 22">
                    <a:extLst>
                      <a:ext uri="{FF2B5EF4-FFF2-40B4-BE49-F238E27FC236}">
                        <a16:creationId xmlns:a16="http://schemas.microsoft.com/office/drawing/2014/main" id="{D31C9985-AD03-49DC-92D5-8BD9BABD0306}"/>
                      </a:ext>
                    </a:extLst>
                  </p:cNvPr>
                  <p:cNvSpPr/>
                  <p:nvPr/>
                </p:nvSpPr>
                <p:spPr>
                  <a:xfrm>
                    <a:off x="1866510" y="2126307"/>
                    <a:ext cx="351416" cy="350670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3" name="矩形: 圆角 22">
                    <a:extLst>
                      <a:ext uri="{FF2B5EF4-FFF2-40B4-BE49-F238E27FC236}">
                        <a16:creationId xmlns:a16="http://schemas.microsoft.com/office/drawing/2014/main" id="{D31C9985-AD03-49DC-92D5-8BD9BABD03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6510" y="2126307"/>
                    <a:ext cx="351416" cy="350670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 l="-13793" b="-105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矩形: 圆角 23">
                    <a:extLst>
                      <a:ext uri="{FF2B5EF4-FFF2-40B4-BE49-F238E27FC236}">
                        <a16:creationId xmlns:a16="http://schemas.microsoft.com/office/drawing/2014/main" id="{F76D7ADF-5BD2-4E24-83A7-A442708D0B80}"/>
                      </a:ext>
                    </a:extLst>
                  </p:cNvPr>
                  <p:cNvSpPr/>
                  <p:nvPr/>
                </p:nvSpPr>
                <p:spPr>
                  <a:xfrm>
                    <a:off x="2329629" y="2126307"/>
                    <a:ext cx="351416" cy="350670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4" name="矩形: 圆角 23">
                    <a:extLst>
                      <a:ext uri="{FF2B5EF4-FFF2-40B4-BE49-F238E27FC236}">
                        <a16:creationId xmlns:a16="http://schemas.microsoft.com/office/drawing/2014/main" id="{F76D7ADF-5BD2-4E24-83A7-A442708D0B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9629" y="2126307"/>
                    <a:ext cx="351416" cy="350670"/>
                  </a:xfrm>
                  <a:prstGeom prst="roundRect">
                    <a:avLst/>
                  </a:prstGeom>
                  <a:blipFill>
                    <a:blip r:embed="rId12"/>
                    <a:stretch>
                      <a:fillRect l="-13793" b="-105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ADCA9DC3-3D21-44D8-A52A-8FAE699119F0}"/>
                  </a:ext>
                </a:extLst>
              </p:cNvPr>
              <p:cNvSpPr/>
              <p:nvPr/>
            </p:nvSpPr>
            <p:spPr>
              <a:xfrm>
                <a:off x="2792748" y="2126307"/>
                <a:ext cx="351416" cy="35067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771C3566-BE0B-4FC8-8D58-96699130777E}"/>
                  </a:ext>
                </a:extLst>
              </p:cNvPr>
              <p:cNvSpPr/>
              <p:nvPr/>
            </p:nvSpPr>
            <p:spPr>
              <a:xfrm>
                <a:off x="3255867" y="2126307"/>
                <a:ext cx="351416" cy="35067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DF6DBDE-389B-4D5E-AF3D-1860C93AC584}"/>
                  </a:ext>
                </a:extLst>
              </p:cNvPr>
              <p:cNvSpPr/>
              <p:nvPr/>
            </p:nvSpPr>
            <p:spPr>
              <a:xfrm>
                <a:off x="3718986" y="2126307"/>
                <a:ext cx="351416" cy="35067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矩形: 圆角 27">
                    <a:extLst>
                      <a:ext uri="{FF2B5EF4-FFF2-40B4-BE49-F238E27FC236}">
                        <a16:creationId xmlns:a16="http://schemas.microsoft.com/office/drawing/2014/main" id="{2BA87AD3-7E1D-4DFF-93E4-8253A746F873}"/>
                      </a:ext>
                    </a:extLst>
                  </p:cNvPr>
                  <p:cNvSpPr/>
                  <p:nvPr/>
                </p:nvSpPr>
                <p:spPr>
                  <a:xfrm>
                    <a:off x="4182105" y="2126307"/>
                    <a:ext cx="351416" cy="350670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8" name="矩形: 圆角 27">
                    <a:extLst>
                      <a:ext uri="{FF2B5EF4-FFF2-40B4-BE49-F238E27FC236}">
                        <a16:creationId xmlns:a16="http://schemas.microsoft.com/office/drawing/2014/main" id="{2BA87AD3-7E1D-4DFF-93E4-8253A746F8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2105" y="2126307"/>
                    <a:ext cx="351416" cy="350670"/>
                  </a:xfrm>
                  <a:prstGeom prst="roundRect">
                    <a:avLst/>
                  </a:prstGeom>
                  <a:blipFill>
                    <a:blip r:embed="rId13"/>
                    <a:stretch>
                      <a:fillRect l="-15517" b="-105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2DC1229-04FD-49C4-A33B-2C875FA28C70}"/>
              </a:ext>
            </a:extLst>
          </p:cNvPr>
          <p:cNvGrpSpPr/>
          <p:nvPr/>
        </p:nvGrpSpPr>
        <p:grpSpPr>
          <a:xfrm>
            <a:off x="771732" y="2610069"/>
            <a:ext cx="3761789" cy="505493"/>
            <a:chOff x="771732" y="2610069"/>
            <a:chExt cx="3761789" cy="505493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61F2FE9-A54F-4809-B4C3-8B7125DAE1BF}"/>
                </a:ext>
              </a:extLst>
            </p:cNvPr>
            <p:cNvSpPr/>
            <p:nvPr/>
          </p:nvSpPr>
          <p:spPr>
            <a:xfrm>
              <a:off x="771732" y="2611506"/>
              <a:ext cx="1502045" cy="50405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5AF4F0F9-DF46-4CED-8617-196B539367F3}"/>
                </a:ext>
              </a:extLst>
            </p:cNvPr>
            <p:cNvSpPr/>
            <p:nvPr/>
          </p:nvSpPr>
          <p:spPr>
            <a:xfrm>
              <a:off x="911806" y="2611505"/>
              <a:ext cx="408347" cy="494889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4514EEC9-C224-4C35-9ED5-FC6DB0B5AF8E}"/>
                </a:ext>
              </a:extLst>
            </p:cNvPr>
            <p:cNvSpPr/>
            <p:nvPr/>
          </p:nvSpPr>
          <p:spPr>
            <a:xfrm>
              <a:off x="1832080" y="2610069"/>
              <a:ext cx="408347" cy="494889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46A04AB8-8D7E-4C56-8185-AD2E5756291B}"/>
                </a:ext>
              </a:extLst>
            </p:cNvPr>
            <p:cNvGrpSpPr/>
            <p:nvPr/>
          </p:nvGrpSpPr>
          <p:grpSpPr>
            <a:xfrm>
              <a:off x="940272" y="2666524"/>
              <a:ext cx="3593249" cy="350670"/>
              <a:chOff x="940272" y="2666524"/>
              <a:chExt cx="3593249" cy="35067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矩形: 圆角 28">
                    <a:extLst>
                      <a:ext uri="{FF2B5EF4-FFF2-40B4-BE49-F238E27FC236}">
                        <a16:creationId xmlns:a16="http://schemas.microsoft.com/office/drawing/2014/main" id="{BEDD714E-FFD6-478E-B154-3D71C075CA9E}"/>
                      </a:ext>
                    </a:extLst>
                  </p:cNvPr>
                  <p:cNvSpPr/>
                  <p:nvPr/>
                </p:nvSpPr>
                <p:spPr>
                  <a:xfrm>
                    <a:off x="940272" y="2666524"/>
                    <a:ext cx="351416" cy="350670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9" name="矩形: 圆角 28">
                    <a:extLst>
                      <a:ext uri="{FF2B5EF4-FFF2-40B4-BE49-F238E27FC236}">
                        <a16:creationId xmlns:a16="http://schemas.microsoft.com/office/drawing/2014/main" id="{BEDD714E-FFD6-478E-B154-3D71C075CA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272" y="2666524"/>
                    <a:ext cx="351416" cy="350670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 l="-12069" b="-1034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矩形: 圆角 29">
                    <a:extLst>
                      <a:ext uri="{FF2B5EF4-FFF2-40B4-BE49-F238E27FC236}">
                        <a16:creationId xmlns:a16="http://schemas.microsoft.com/office/drawing/2014/main" id="{92B8956F-1B13-404D-8B37-6B6CB2E2798F}"/>
                      </a:ext>
                    </a:extLst>
                  </p:cNvPr>
                  <p:cNvSpPr/>
                  <p:nvPr/>
                </p:nvSpPr>
                <p:spPr>
                  <a:xfrm>
                    <a:off x="1403391" y="2666524"/>
                    <a:ext cx="351416" cy="350670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0" name="矩形: 圆角 29">
                    <a:extLst>
                      <a:ext uri="{FF2B5EF4-FFF2-40B4-BE49-F238E27FC236}">
                        <a16:creationId xmlns:a16="http://schemas.microsoft.com/office/drawing/2014/main" id="{92B8956F-1B13-404D-8B37-6B6CB2E279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3391" y="2666524"/>
                    <a:ext cx="351416" cy="350670"/>
                  </a:xfrm>
                  <a:prstGeom prst="roundRect">
                    <a:avLst/>
                  </a:prstGeom>
                  <a:blipFill>
                    <a:blip r:embed="rId15"/>
                    <a:stretch>
                      <a:fillRect l="-13793" b="-1034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矩形: 圆角 30">
                    <a:extLst>
                      <a:ext uri="{FF2B5EF4-FFF2-40B4-BE49-F238E27FC236}">
                        <a16:creationId xmlns:a16="http://schemas.microsoft.com/office/drawing/2014/main" id="{B002A0A4-472E-4E6A-A75A-6EEABF6B0307}"/>
                      </a:ext>
                    </a:extLst>
                  </p:cNvPr>
                  <p:cNvSpPr/>
                  <p:nvPr/>
                </p:nvSpPr>
                <p:spPr>
                  <a:xfrm>
                    <a:off x="1866510" y="2666524"/>
                    <a:ext cx="351416" cy="350670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1" name="矩形: 圆角 30">
                    <a:extLst>
                      <a:ext uri="{FF2B5EF4-FFF2-40B4-BE49-F238E27FC236}">
                        <a16:creationId xmlns:a16="http://schemas.microsoft.com/office/drawing/2014/main" id="{B002A0A4-472E-4E6A-A75A-6EEABF6B03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6510" y="2666524"/>
                    <a:ext cx="351416" cy="350670"/>
                  </a:xfrm>
                  <a:prstGeom prst="roundRect">
                    <a:avLst/>
                  </a:prstGeom>
                  <a:blipFill>
                    <a:blip r:embed="rId16"/>
                    <a:stretch>
                      <a:fillRect l="-13793" b="-1034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矩形: 圆角 31">
                    <a:extLst>
                      <a:ext uri="{FF2B5EF4-FFF2-40B4-BE49-F238E27FC236}">
                        <a16:creationId xmlns:a16="http://schemas.microsoft.com/office/drawing/2014/main" id="{7F08054F-7E13-494A-AF08-A8BD96DBA2CA}"/>
                      </a:ext>
                    </a:extLst>
                  </p:cNvPr>
                  <p:cNvSpPr/>
                  <p:nvPr/>
                </p:nvSpPr>
                <p:spPr>
                  <a:xfrm>
                    <a:off x="2329629" y="2666524"/>
                    <a:ext cx="351416" cy="350670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2" name="矩形: 圆角 31">
                    <a:extLst>
                      <a:ext uri="{FF2B5EF4-FFF2-40B4-BE49-F238E27FC236}">
                        <a16:creationId xmlns:a16="http://schemas.microsoft.com/office/drawing/2014/main" id="{7F08054F-7E13-494A-AF08-A8BD96DBA2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9629" y="2666524"/>
                    <a:ext cx="351416" cy="350670"/>
                  </a:xfrm>
                  <a:prstGeom prst="roundRect">
                    <a:avLst/>
                  </a:prstGeom>
                  <a:blipFill>
                    <a:blip r:embed="rId17"/>
                    <a:stretch>
                      <a:fillRect l="-13793" b="-1034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6EA47826-E8B0-4425-B468-FE0CF551DD60}"/>
                  </a:ext>
                </a:extLst>
              </p:cNvPr>
              <p:cNvSpPr/>
              <p:nvPr/>
            </p:nvSpPr>
            <p:spPr>
              <a:xfrm>
                <a:off x="2792748" y="2666524"/>
                <a:ext cx="351416" cy="35067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2E9CA899-41CF-4619-B957-C50B7A1CD434}"/>
                  </a:ext>
                </a:extLst>
              </p:cNvPr>
              <p:cNvSpPr/>
              <p:nvPr/>
            </p:nvSpPr>
            <p:spPr>
              <a:xfrm>
                <a:off x="3255867" y="2666524"/>
                <a:ext cx="351416" cy="35067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1E0AFE53-74EF-4762-9061-304FA9C9ABA8}"/>
                  </a:ext>
                </a:extLst>
              </p:cNvPr>
              <p:cNvSpPr/>
              <p:nvPr/>
            </p:nvSpPr>
            <p:spPr>
              <a:xfrm>
                <a:off x="3718986" y="2666524"/>
                <a:ext cx="351416" cy="35067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矩形: 圆角 35">
                    <a:extLst>
                      <a:ext uri="{FF2B5EF4-FFF2-40B4-BE49-F238E27FC236}">
                        <a16:creationId xmlns:a16="http://schemas.microsoft.com/office/drawing/2014/main" id="{EE12E9F7-8E55-4786-91C1-D15BB1C3426E}"/>
                      </a:ext>
                    </a:extLst>
                  </p:cNvPr>
                  <p:cNvSpPr/>
                  <p:nvPr/>
                </p:nvSpPr>
                <p:spPr>
                  <a:xfrm>
                    <a:off x="4182105" y="2666524"/>
                    <a:ext cx="351416" cy="350670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6" name="矩形: 圆角 35">
                    <a:extLst>
                      <a:ext uri="{FF2B5EF4-FFF2-40B4-BE49-F238E27FC236}">
                        <a16:creationId xmlns:a16="http://schemas.microsoft.com/office/drawing/2014/main" id="{EE12E9F7-8E55-4786-91C1-D15BB1C342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2105" y="2666524"/>
                    <a:ext cx="351416" cy="350670"/>
                  </a:xfrm>
                  <a:prstGeom prst="roundRect">
                    <a:avLst/>
                  </a:prstGeom>
                  <a:blipFill>
                    <a:blip r:embed="rId18"/>
                    <a:stretch>
                      <a:fillRect l="-15517" b="-1034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763206C6-0B4E-4FAD-A58E-1B32ACC7C6B6}"/>
              </a:ext>
            </a:extLst>
          </p:cNvPr>
          <p:cNvSpPr txBox="1"/>
          <p:nvPr/>
        </p:nvSpPr>
        <p:spPr>
          <a:xfrm>
            <a:off x="4896696" y="2110085"/>
            <a:ext cx="3501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以区间其中一个点作为二叉树的根节点，其结果取决于其</a:t>
            </a:r>
            <a:r>
              <a:rPr lang="zh-CN" altLang="en-US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两侧区间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9CED52-8662-4F9A-8F14-C530BF49793A}"/>
              </a:ext>
            </a:extLst>
          </p:cNvPr>
          <p:cNvSpPr txBox="1"/>
          <p:nvPr/>
        </p:nvSpPr>
        <p:spPr>
          <a:xfrm>
            <a:off x="2085430" y="3447829"/>
            <a:ext cx="4896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每个区间所得的最小代价和结果即为，其中每一个点作为根节点所得到的代价和的最小值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84F4F4B-EC1D-4D53-95BB-0705D0DF9AA3}"/>
              </a:ext>
            </a:extLst>
          </p:cNvPr>
          <p:cNvSpPr txBox="1"/>
          <p:nvPr/>
        </p:nvSpPr>
        <p:spPr>
          <a:xfrm>
            <a:off x="4896696" y="1248436"/>
            <a:ext cx="279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每次计算一个区间内的值形成二叉树的最小代价和</a:t>
            </a:r>
          </a:p>
        </p:txBody>
      </p:sp>
    </p:spTree>
    <p:extLst>
      <p:ext uri="{BB962C8B-B14F-4D97-AF65-F5344CB8AC3E}">
        <p14:creationId xmlns:p14="http://schemas.microsoft.com/office/powerpoint/2010/main" val="117757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思路分析</a:t>
            </a:r>
            <a:endParaRPr lang="en-GB" altLang="zh-CN" sz="2800" b="1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0850CDB-755A-4088-9792-1E2977FD5117}"/>
              </a:ext>
            </a:extLst>
          </p:cNvPr>
          <p:cNvSpPr/>
          <p:nvPr/>
        </p:nvSpPr>
        <p:spPr>
          <a:xfrm>
            <a:off x="467544" y="593162"/>
            <a:ext cx="8305796" cy="4426860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C9BC09-172C-47DE-BED4-844E88C80B25}"/>
              </a:ext>
            </a:extLst>
          </p:cNvPr>
          <p:cNvSpPr/>
          <p:nvPr/>
        </p:nvSpPr>
        <p:spPr>
          <a:xfrm>
            <a:off x="827584" y="880788"/>
            <a:ext cx="77516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用一个二维数组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记录最小代价和，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即表示区间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最小代价和的结果；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用二维数组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记录节点的值，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sum[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即表示区间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节点值的和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数组记录节点的值，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个节点的值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4F5179-5BAA-4657-9E31-5BF32FDE1934}"/>
                  </a:ext>
                </a:extLst>
              </p:cNvPr>
              <p:cNvSpPr txBox="1"/>
              <p:nvPr/>
            </p:nvSpPr>
            <p:spPr>
              <a:xfrm>
                <a:off x="1006857" y="2939274"/>
                <a:ext cx="7130285" cy="145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Val[</a:t>
                </a:r>
                <a:r>
                  <a:rPr lang="en-US" altLang="zh-CN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][j]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</m:t>
                            </m:r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min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⁡(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𝑣𝑎𝑙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𝑣𝑎𝑙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𝑠𝑢𝑚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𝑠𝑢𝑚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[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]),  </m:t>
                            </m:r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4F5179-5BAA-4657-9E31-5BF32FDE1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57" y="2939274"/>
                <a:ext cx="7130285" cy="1459887"/>
              </a:xfrm>
              <a:prstGeom prst="rect">
                <a:avLst/>
              </a:prstGeom>
              <a:blipFill>
                <a:blip r:embed="rId4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6412C92-59A6-4351-8E8F-00D5A3F792DE}"/>
              </a:ext>
            </a:extLst>
          </p:cNvPr>
          <p:cNvSpPr txBox="1"/>
          <p:nvPr/>
        </p:nvSpPr>
        <p:spPr>
          <a:xfrm>
            <a:off x="683568" y="25662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8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状态转移方程：</a:t>
            </a:r>
          </a:p>
        </p:txBody>
      </p:sp>
    </p:spTree>
    <p:extLst>
      <p:ext uri="{BB962C8B-B14F-4D97-AF65-F5344CB8AC3E}">
        <p14:creationId xmlns:p14="http://schemas.microsoft.com/office/powerpoint/2010/main" val="36345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代码参考</a:t>
            </a:r>
            <a:endParaRPr lang="en-GB" altLang="zh-CN" sz="2800" b="1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0850CDB-755A-4088-9792-1E2977FD5117}"/>
              </a:ext>
            </a:extLst>
          </p:cNvPr>
          <p:cNvSpPr/>
          <p:nvPr/>
        </p:nvSpPr>
        <p:spPr>
          <a:xfrm>
            <a:off x="467544" y="593162"/>
            <a:ext cx="8305796" cy="4426860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C4A949-C777-4A37-81AB-03A56ED8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737" y="780099"/>
            <a:ext cx="6168526" cy="40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1763688" y="1471884"/>
            <a:ext cx="5728151" cy="2035969"/>
          </a:xfrm>
          <a:prstGeom prst="roundRect">
            <a:avLst>
              <a:gd name="adj" fmla="val 3342"/>
            </a:avLst>
          </a:prstGeom>
          <a:solidFill>
            <a:srgbClr val="5AA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45883" y="1918667"/>
            <a:ext cx="34591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3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itchFamily="34" charset="-122"/>
              </a:rPr>
              <a:t>感谢聆听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1898982" y="1563637"/>
            <a:ext cx="5481330" cy="1838301"/>
          </a:xfrm>
          <a:prstGeom prst="roundRect">
            <a:avLst>
              <a:gd name="adj" fmla="val 334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19078" y="-2366463"/>
            <a:ext cx="7395510" cy="6618716"/>
            <a:chOff x="4019078" y="-2366463"/>
            <a:chExt cx="7395510" cy="661871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156176" y="-1025054"/>
              <a:ext cx="4332447" cy="357006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8064" flipH="1" flipV="1">
              <a:off x="7082141" y="682192"/>
              <a:ext cx="4332447" cy="357006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4019078" y="-2366463"/>
              <a:ext cx="4332447" cy="357006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-2433908" y="2223904"/>
            <a:ext cx="7321890" cy="5520901"/>
            <a:chOff x="-2433908" y="2223904"/>
            <a:chExt cx="7321890" cy="552090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33908" y="2223904"/>
              <a:ext cx="4261107" cy="35112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4509">
              <a:off x="-723311" y="3807486"/>
              <a:ext cx="4261107" cy="3511276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4509">
              <a:off x="626875" y="4233529"/>
              <a:ext cx="4261107" cy="3511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  <p:tag name="ISPRING_SCORM_RATE_SLIDES" val="0"/>
  <p:tag name="ISPRING_SCORM_PASSING_SCORE" val="0.000000"/>
  <p:tag name="ISPRING_ULTRA_SCORM_COURSE_ID" val="CC7F333D-C7D5-409E-85F3-17B5B59235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E:\ppt\第三批02\123590"/>
  <p:tag name="ISPRING_FIRST_PUBLISH" val="1"/>
  <p:tag name="ISPRING_SCORM_RATE_QUIZZES" val="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AD9E"/>
      </a:accent1>
      <a:accent2>
        <a:srgbClr val="ADB5BF"/>
      </a:accent2>
      <a:accent3>
        <a:srgbClr val="5AAD9E"/>
      </a:accent3>
      <a:accent4>
        <a:srgbClr val="ADB5BF"/>
      </a:accent4>
      <a:accent5>
        <a:srgbClr val="5AAD9E"/>
      </a:accent5>
      <a:accent6>
        <a:srgbClr val="ADB5BF"/>
      </a:accent6>
      <a:hlink>
        <a:srgbClr val="5AAD9E"/>
      </a:hlink>
      <a:folHlink>
        <a:srgbClr val="ADB5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442</Words>
  <Application>Microsoft Office PowerPoint</Application>
  <PresentationFormat>全屏显示(16:9)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Open Sans Light</vt:lpstr>
      <vt:lpstr>宋体</vt:lpstr>
      <vt:lpstr>微软雅黑</vt:lpstr>
      <vt:lpstr>印品黑体</vt:lpstr>
      <vt:lpstr>幼圆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李成宇</cp:lastModifiedBy>
  <cp:revision>230</cp:revision>
  <dcterms:created xsi:type="dcterms:W3CDTF">2015-12-11T17:46:17Z</dcterms:created>
  <dcterms:modified xsi:type="dcterms:W3CDTF">2022-11-06T16:24:13Z</dcterms:modified>
</cp:coreProperties>
</file>