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9" r:id="rId3"/>
    <p:sldId id="258" r:id="rId4"/>
    <p:sldId id="259" r:id="rId5"/>
    <p:sldId id="262" r:id="rId6"/>
    <p:sldId id="264" r:id="rId7"/>
    <p:sldId id="261" r:id="rId8"/>
    <p:sldId id="263" r:id="rId9"/>
    <p:sldId id="265" r:id="rId10"/>
    <p:sldId id="280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.wmf"/><Relationship Id="rId2" Type="http://schemas.openxmlformats.org/officeDocument/2006/relationships/image" Target="../media/image10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6.bin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29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7.bin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30.bin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6" Type="http://schemas.openxmlformats.org/officeDocument/2006/relationships/notesSlide" Target="../notesSlides/notesSlide1.xml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3.png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3235"/>
          </a:xfrm>
        </p:spPr>
        <p:txBody>
          <a:bodyPr>
            <a:normAutofit/>
          </a:bodyPr>
          <a:p>
            <a:pPr algn="ctr"/>
            <a:r>
              <a:rPr lang="en-US" altLang="zh-CN" sz="6000" b="1"/>
              <a:t>E3-D</a:t>
            </a:r>
            <a:r>
              <a:rPr lang="zh-CN" altLang="en-US" sz="6000" b="1"/>
              <a:t>题</a:t>
            </a:r>
            <a:r>
              <a:rPr lang="en-US" altLang="zh-CN" sz="6000" b="1"/>
              <a:t>-小水獭和切钢条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2000"/>
              <a:t> 21371258 </a:t>
            </a:r>
            <a:r>
              <a:rPr lang="zh-CN" altLang="en-US" sz="2000"/>
              <a:t>冯睿冰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0" y="4048125"/>
            <a:ext cx="23812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83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            </a:t>
            </a:r>
            <a:r>
              <a:rPr lang="en-US" altLang="zh-CN" sz="3200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FF0000"/>
                </a:solidFill>
              </a:rPr>
              <a:t>一维</a:t>
            </a:r>
            <a:r>
              <a:rPr lang="zh-CN" altLang="en-US" sz="3200" b="1"/>
              <a:t> </a:t>
            </a:r>
            <a:r>
              <a:rPr lang="zh-CN" altLang="en-US"/>
              <a:t>                                                              </a:t>
            </a:r>
            <a:r>
              <a:rPr lang="zh-CN" altLang="en-US" sz="3200" b="1"/>
              <a:t>  </a:t>
            </a:r>
            <a:r>
              <a:rPr lang="zh-CN" altLang="en-US" sz="3200" b="1">
                <a:solidFill>
                  <a:srgbClr val="FF0000"/>
                </a:solidFill>
              </a:rPr>
              <a:t>二维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4058" y="1578610"/>
          <a:ext cx="393319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1600200" imgH="292100" progId="Equation.KSEE3">
                  <p:embed/>
                </p:oleObj>
              </mc:Choice>
              <mc:Fallback>
                <p:oleObj name="" r:id="rId1" imgW="1600200" imgH="292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4058" y="1578610"/>
                        <a:ext cx="393319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850" y="1578610"/>
          <a:ext cx="307594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1104900" imgH="279400" progId="Equation.KSEE3">
                  <p:embed/>
                </p:oleObj>
              </mc:Choice>
              <mc:Fallback>
                <p:oleObj name="" r:id="rId3" imgW="1104900" imgH="279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3850" y="1578610"/>
                        <a:ext cx="307594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850" y="3178810"/>
          <a:ext cx="3075940" cy="74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8" imgW="1155700" imgH="279400" progId="Equation.KSEE3">
                  <p:embed/>
                </p:oleObj>
              </mc:Choice>
              <mc:Fallback>
                <p:oleObj name="" r:id="rId8" imgW="1155700" imgH="2794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3850" y="3178810"/>
                        <a:ext cx="3075940" cy="74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18"/>
          <p:cNvSpPr/>
          <p:nvPr/>
        </p:nvSpPr>
        <p:spPr>
          <a:xfrm>
            <a:off x="2593975" y="2356485"/>
            <a:ext cx="735965" cy="940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8738235" y="2353945"/>
            <a:ext cx="735965" cy="940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8075" y="4288790"/>
          <a:ext cx="1167130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0" imgW="405765" imgH="228600" progId="Equation.KSEE3">
                  <p:embed/>
                </p:oleObj>
              </mc:Choice>
              <mc:Fallback>
                <p:oleObj name="" r:id="rId10" imgW="405765" imgH="2286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78075" y="4288790"/>
                        <a:ext cx="1167130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74710" y="4352925"/>
          <a:ext cx="154305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2" imgW="545465" imgH="228600" progId="Equation.KSEE3">
                  <p:embed/>
                </p:oleObj>
              </mc:Choice>
              <mc:Fallback>
                <p:oleObj name="" r:id="rId12" imgW="545465" imgH="2286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74710" y="4352925"/>
                        <a:ext cx="1543050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4538" y="3296603"/>
          <a:ext cx="390271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1587500" imgH="292100" progId="Equation.KSEE3">
                  <p:embed/>
                </p:oleObj>
              </mc:Choice>
              <mc:Fallback>
                <p:oleObj name="" r:id="rId14" imgW="1587500" imgH="292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94538" y="3296603"/>
                        <a:ext cx="3902710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927860"/>
            <a:ext cx="10515600" cy="510730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注意到题目中</a:t>
            </a:r>
            <a:r>
              <a:rPr lang="en-US" altLang="zh-CN" sz="3200" b="1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b="1"/>
              <a:t>和</a:t>
            </a:r>
            <a:r>
              <a:rPr lang="en-US" altLang="zh-CN" sz="3200" b="1" i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b="1"/>
              <a:t>的范围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					</a:t>
            </a:r>
            <a:r>
              <a:rPr lang="zh-CN" altLang="en-US"/>
              <a:t>（先遍历长度）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				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					</a:t>
            </a:r>
            <a:r>
              <a:rPr lang="zh-CN" altLang="en-US"/>
              <a:t>（先遍历段数）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2651760"/>
            <a:ext cx="4772025" cy="409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2571115"/>
            <a:ext cx="3228975" cy="2952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204460" y="2625090"/>
            <a:ext cx="920115" cy="43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9616440" y="2571115"/>
            <a:ext cx="920115" cy="43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465" y="2571115"/>
            <a:ext cx="84772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3618230"/>
            <a:ext cx="2895600" cy="34290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9368155" y="3571875"/>
            <a:ext cx="920115" cy="43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3961130"/>
            <a:ext cx="4400550" cy="352425"/>
          </a:xfrm>
          <a:prstGeom prst="rect">
            <a:avLst/>
          </a:prstGeom>
        </p:spPr>
      </p:pic>
      <p:pic>
        <p:nvPicPr>
          <p:cNvPr id="17" name="内容占位符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595" y="2924810"/>
            <a:ext cx="4090670" cy="4133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4635" y="3571875"/>
            <a:ext cx="858520" cy="600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14600" y="3020695"/>
            <a:ext cx="2358390" cy="121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rot="5400000">
            <a:off x="4217670" y="3149600"/>
            <a:ext cx="347345" cy="19145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rot="5400000">
            <a:off x="3706495" y="4027170"/>
            <a:ext cx="1903095" cy="1715135"/>
          </a:xfrm>
          <a:prstGeom prst="bentUpArrow">
            <a:avLst>
              <a:gd name="adj1" fmla="val 7562"/>
              <a:gd name="adj2" fmla="val 23960"/>
              <a:gd name="adj3" fmla="val 23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rcRect l="-113" t="10500" r="1153" b="14333"/>
          <a:stretch>
            <a:fillRect/>
          </a:stretch>
        </p:blipFill>
        <p:spPr>
          <a:xfrm>
            <a:off x="5840095" y="5200015"/>
            <a:ext cx="2780665" cy="2863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610" y="5596890"/>
            <a:ext cx="4438650" cy="352425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9368155" y="5125085"/>
            <a:ext cx="920115" cy="43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4635" y="5125085"/>
            <a:ext cx="858520" cy="600075"/>
          </a:xfrm>
          <a:prstGeom prst="rect">
            <a:avLst/>
          </a:prstGeom>
        </p:spPr>
      </p:pic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888" y="3337878"/>
          <a:ext cx="390271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0" imgW="1587500" imgH="292100" progId="Equation.KSEE3">
                  <p:embed/>
                </p:oleObj>
              </mc:Choice>
              <mc:Fallback>
                <p:oleObj name="" r:id="rId10" imgW="1587500" imgH="292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9888" y="3337878"/>
                        <a:ext cx="3902710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9245"/>
            <a:ext cx="6041390" cy="6503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90" y="309245"/>
            <a:ext cx="6150610" cy="65919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24580" y="5091430"/>
            <a:ext cx="237172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60255" y="4972685"/>
            <a:ext cx="237172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2945" y="1424940"/>
            <a:ext cx="205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先遍历长度</a:t>
            </a:r>
            <a:endParaRPr lang="zh-CN" altLang="en-US" sz="2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28125" y="1424940"/>
            <a:ext cx="205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先遍历段数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钢条切割问题（一维）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190"/>
            <a:ext cx="12161520" cy="4784090"/>
          </a:xfrm>
        </p:spPr>
        <p:txBody>
          <a:bodyPr/>
          <a:p>
            <a:pPr marL="0" indent="0">
              <a:buNone/>
            </a:pPr>
            <a:r>
              <a:rPr lang="zh-CN" altLang="en-US" sz="3200"/>
              <a:t>给定长度为 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zh-CN" altLang="en-US" sz="3200"/>
              <a:t>的钢条和长度为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 i </a:t>
            </a:r>
            <a:r>
              <a:rPr lang="zh-CN" altLang="en-US" sz="3200"/>
              <a:t>的钢条价格表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i=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···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求切割钢条方案使得收益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/>
              <a:t>最大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</a:rPr>
              <a:t>转化为规模更小的子问题：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</a:rPr>
              <a:t>简化版本：</a:t>
            </a:r>
            <a:r>
              <a:rPr lang="zh-CN" altLang="en-US" sz="3200"/>
              <a:t>（最优解只包含一个相关子问题，而不是两个）</a:t>
            </a:r>
            <a:endParaRPr lang="zh-CN" altLang="en-US" sz="32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3613150"/>
            <a:ext cx="6424295" cy="559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60" y="4854575"/>
            <a:ext cx="6142990" cy="122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8830" y="730885"/>
            <a:ext cx="7866380" cy="55454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25290" y="4329430"/>
            <a:ext cx="4112260" cy="4838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E3-D</a:t>
            </a:r>
            <a:r>
              <a:rPr lang="zh-CN" altLang="en-US" b="1"/>
              <a:t>题：钢条切割问题（二维）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190"/>
            <a:ext cx="11204575" cy="4784090"/>
          </a:xfrm>
        </p:spPr>
        <p:txBody>
          <a:bodyPr/>
          <a:p>
            <a:pPr marL="0" indent="0">
              <a:buNone/>
            </a:pPr>
            <a:r>
              <a:rPr lang="zh-CN" altLang="en-US" sz="3200"/>
              <a:t>给定长度为 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zh-CN" altLang="en-US" sz="3200"/>
              <a:t>的钢条和长度</a:t>
            </a:r>
            <a:r>
              <a:rPr lang="zh-CN" altLang="en-US" sz="3200">
                <a:solidFill>
                  <a:srgbClr val="FF0000"/>
                </a:solidFill>
              </a:rPr>
              <a:t>不超过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 </a:t>
            </a:r>
            <a:r>
              <a:rPr lang="zh-CN" altLang="en-US" sz="3200"/>
              <a:t>的钢条价格表 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i=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1，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2，···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en-US" sz="3200"/>
              <a:t>，求将钢条切割为                           段的钢条方案使得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收益最大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1901825"/>
            <a:ext cx="2409825" cy="58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20740" y="1901190"/>
            <a:ext cx="2893060" cy="581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21050"/>
            <a:ext cx="10972800" cy="1240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520" y="358775"/>
            <a:ext cx="10778490" cy="658685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价格：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	   </a:t>
            </a:r>
            <a:r>
              <a:rPr lang="zh-CN" altLang="en-US"/>
              <a:t>长度为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i                                       </a:t>
            </a:r>
            <a:r>
              <a:rPr lang="zh-CN" altLang="en-US">
                <a:sym typeface="+mn-ea"/>
              </a:rPr>
              <a:t>长度为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n-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  <a:sym typeface="+mn-ea"/>
              </a:rPr>
              <a:t>简化版本：</a:t>
            </a:r>
            <a:r>
              <a:rPr lang="zh-CN" altLang="en-US" sz="3200">
                <a:sym typeface="+mn-ea"/>
              </a:rPr>
              <a:t>（最优解</a:t>
            </a:r>
            <a:r>
              <a:rPr lang="zh-CN" altLang="en-US" sz="3200" b="1">
                <a:sym typeface="+mn-ea"/>
              </a:rPr>
              <a:t>只包含一个相关子问题</a:t>
            </a:r>
            <a:r>
              <a:rPr lang="zh-CN" altLang="en-US" sz="3200">
                <a:sym typeface="+mn-ea"/>
              </a:rPr>
              <a:t>，而不是两个）</a:t>
            </a: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28650" y="2699385"/>
          <a:ext cx="10570210" cy="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190"/>
                <a:gridCol w="739902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······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······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16200000">
            <a:off x="2001520" y="2044700"/>
            <a:ext cx="471805" cy="3127375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7264400" y="-90170"/>
            <a:ext cx="471805" cy="7397750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8185" y="2022475"/>
          <a:ext cx="497840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7000" imgH="228600" progId="Equation.KSEE3">
                  <p:embed/>
                </p:oleObj>
              </mc:Choice>
              <mc:Fallback>
                <p:oleObj name="" r:id="rId1" imgW="1270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8185" y="2022475"/>
                        <a:ext cx="497840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025" y="2069465"/>
          <a:ext cx="6305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28600" imgH="228600" progId="Equation.KSEE3">
                  <p:embed/>
                </p:oleObj>
              </mc:Choice>
              <mc:Fallback>
                <p:oleObj name="" r:id="rId3" imgW="228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5025" y="2069465"/>
                        <a:ext cx="6305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70205" y="167005"/>
            <a:ext cx="219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一维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" y="942340"/>
            <a:ext cx="10412730" cy="90678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5546090" y="6120765"/>
            <a:ext cx="572770" cy="737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650" y="4763770"/>
          <a:ext cx="307594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6" imgW="1104900" imgH="279400" progId="Equation.KSEE3">
                  <p:embed/>
                </p:oleObj>
              </mc:Choice>
              <mc:Fallback>
                <p:oleObj name="" r:id="rId6" imgW="1104900" imgH="279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650" y="4763770"/>
                        <a:ext cx="307594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520" y="358775"/>
            <a:ext cx="1077849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价格：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	   </a:t>
            </a:r>
            <a:r>
              <a:rPr lang="zh-CN" altLang="en-US"/>
              <a:t>长度为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i                                       </a:t>
            </a:r>
            <a:r>
              <a:rPr lang="zh-CN" altLang="en-US">
                <a:sym typeface="+mn-ea"/>
              </a:rPr>
              <a:t>长度为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n-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892175"/>
            <a:ext cx="5205730" cy="104203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628650" y="2699385"/>
          <a:ext cx="10570210" cy="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190"/>
                <a:gridCol w="7399020"/>
              </a:tblGrid>
              <a:tr h="6134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······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16200000">
            <a:off x="2001520" y="2044700"/>
            <a:ext cx="471805" cy="3127375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7264400" y="-90170"/>
            <a:ext cx="471805" cy="7397750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4525" y="2165985"/>
          <a:ext cx="46863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488315" imgH="629920" progId="Equation.KSEE3">
                  <p:embed/>
                </p:oleObj>
              </mc:Choice>
              <mc:Fallback>
                <p:oleObj name="" r:id="rId2" imgW="488315" imgH="62992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4525" y="2165985"/>
                        <a:ext cx="468630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025" y="2069465"/>
          <a:ext cx="6305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228600" imgH="228600" progId="Equation.KSEE3">
                  <p:embed/>
                </p:oleObj>
              </mc:Choice>
              <mc:Fallback>
                <p:oleObj name="" r:id="rId4" imgW="228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85025" y="2069465"/>
                        <a:ext cx="6305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70205" y="167005"/>
            <a:ext cx="219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一维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410" y="358775"/>
            <a:ext cx="10978515" cy="649986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定义        为将</a:t>
            </a:r>
            <a:r>
              <a:rPr lang="zh-CN" altLang="en-US">
                <a:sym typeface="+mn-ea"/>
              </a:rPr>
              <a:t>长度为 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 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/>
              <a:t>钢条切割为 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j </a:t>
            </a:r>
            <a:r>
              <a:rPr lang="zh-CN" altLang="en-US"/>
              <a:t>段的最大收益（切下来的钢条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长度不超过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价格：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长度为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i="1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>
                <a:sym typeface="+mn-ea"/>
              </a:rPr>
              <a:t>段数为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y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zh-CN" altLang="en-US">
                <a:sym typeface="+mn-ea"/>
              </a:rPr>
              <a:t>长度为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i-x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ym typeface="+mn-ea"/>
              </a:rPr>
              <a:t>段数为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j-y</a:t>
            </a: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					    </a:t>
            </a: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800"/>
              <a:t>则有                                                       且                   ，</a:t>
            </a:r>
            <a:endParaRPr lang="zh-CN" altLang="en-US" sz="2800"/>
          </a:p>
          <a:p>
            <a:pPr marL="0" algn="l">
              <a:buClrTx/>
              <a:buSzTx/>
              <a:buNone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简化版本：</a:t>
            </a:r>
            <a:r>
              <a:rPr lang="zh-CN" altLang="en-US">
                <a:sym typeface="+mn-ea"/>
              </a:rPr>
              <a:t>（最优解</a:t>
            </a:r>
            <a:r>
              <a:rPr lang="zh-CN" altLang="en-US" b="1">
                <a:sym typeface="+mn-ea"/>
              </a:rPr>
              <a:t>只包含一个相关子问题</a:t>
            </a:r>
            <a:r>
              <a:rPr lang="zh-CN" altLang="en-US">
                <a:sym typeface="+mn-ea"/>
              </a:rPr>
              <a:t>，而不是两个）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endParaRPr lang="zh-CN" altLang="en-US" sz="2800"/>
          </a:p>
        </p:txBody>
      </p:sp>
      <p:graphicFrame>
        <p:nvGraphicFramePr>
          <p:cNvPr id="6" name="表格 5"/>
          <p:cNvGraphicFramePr/>
          <p:nvPr/>
        </p:nvGraphicFramePr>
        <p:xfrm>
          <a:off x="594360" y="2746375"/>
          <a:ext cx="10570210" cy="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190"/>
                <a:gridCol w="739902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······</a:t>
                      </a: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······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16200000">
            <a:off x="1967230" y="2091690"/>
            <a:ext cx="471805" cy="3127375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7230110" y="-43180"/>
            <a:ext cx="471805" cy="7397750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8975" y="2098675"/>
          <a:ext cx="488315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77165" imgH="241300" progId="Equation.KSEE3">
                  <p:embed/>
                </p:oleObj>
              </mc:Choice>
              <mc:Fallback>
                <p:oleObj name="" r:id="rId1" imgW="1771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8975" y="2098675"/>
                        <a:ext cx="488315" cy="6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6260" y="2098675"/>
          <a:ext cx="1119505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05765" imgH="241300" progId="Equation.KSEE3">
                  <p:embed/>
                </p:oleObj>
              </mc:Choice>
              <mc:Fallback>
                <p:oleObj name="" r:id="rId3" imgW="4057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6260" y="2098675"/>
                        <a:ext cx="1119505" cy="6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2425" y="530860"/>
          <a:ext cx="478790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152400" imgH="241300" progId="Equation.KSEE3">
                  <p:embed/>
                </p:oleObj>
              </mc:Choice>
              <mc:Fallback>
                <p:oleObj name="" r:id="rId5" imgW="1524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2425" y="530860"/>
                        <a:ext cx="478790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5915" y="113030"/>
            <a:ext cx="219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二</a:t>
            </a:r>
            <a:r>
              <a:rPr lang="zh-CN" altLang="en-US" sz="3600" b="1">
                <a:solidFill>
                  <a:srgbClr val="FF0000"/>
                </a:solidFill>
              </a:rPr>
              <a:t>维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3025" y="1229995"/>
          <a:ext cx="1335405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736600" imgH="431800" progId="Equation.KSEE3">
                  <p:embed/>
                </p:oleObj>
              </mc:Choice>
              <mc:Fallback>
                <p:oleObj name="" r:id="rId7" imgW="7366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3025" y="1229995"/>
                        <a:ext cx="1335405" cy="78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10280" y="1229995"/>
            <a:ext cx="2080260" cy="8680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5935" y="5091430"/>
          <a:ext cx="3824605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3870325" imgH="717550" progId="Equation.KSEE3">
                  <p:embed/>
                </p:oleObj>
              </mc:Choice>
              <mc:Fallback>
                <p:oleObj name="" r:id="rId9" imgW="3870325" imgH="71755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935" y="5091430"/>
                        <a:ext cx="3824605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8580" y="5010150"/>
          <a:ext cx="1440815" cy="78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787400" imgH="431800" progId="Equation.KSEE3">
                  <p:embed/>
                </p:oleObj>
              </mc:Choice>
              <mc:Fallback>
                <p:oleObj name="" r:id="rId11" imgW="787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18580" y="5010150"/>
                        <a:ext cx="1440815" cy="78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2755" y="5010150"/>
          <a:ext cx="2164715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1308100" imgH="431800" progId="Equation.KSEE3">
                  <p:embed/>
                </p:oleObj>
              </mc:Choice>
              <mc:Fallback>
                <p:oleObj name="" r:id="rId13" imgW="1308100" imgH="4318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72755" y="5010150"/>
                        <a:ext cx="2164715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18"/>
          <p:cNvSpPr/>
          <p:nvPr/>
        </p:nvSpPr>
        <p:spPr>
          <a:xfrm>
            <a:off x="10042525" y="5917565"/>
            <a:ext cx="735965" cy="940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410" y="358775"/>
            <a:ext cx="10515600" cy="626110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定义        为将</a:t>
            </a:r>
            <a:r>
              <a:rPr lang="zh-CN" altLang="en-US">
                <a:sym typeface="+mn-ea"/>
              </a:rPr>
              <a:t>长度为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/>
              <a:t>钢条切割为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/>
              <a:t>段的最大收益（切下来的钢条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长度不超过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价格：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长度为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i="1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>
                <a:sym typeface="+mn-ea"/>
              </a:rPr>
              <a:t>段数为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zh-CN" altLang="en-US">
                <a:sym typeface="+mn-ea"/>
              </a:rPr>
              <a:t>长度为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i-x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ym typeface="+mn-ea"/>
              </a:rPr>
              <a:t>段数为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1</a:t>
            </a: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 i="1">
                <a:latin typeface="Times New Roman" panose="02020603050405020304" charset="0"/>
                <a:cs typeface="Times New Roman" panose="02020603050405020304" charset="0"/>
              </a:rPr>
              <a:t>					    </a:t>
            </a:r>
            <a:endParaRPr lang="en-US" altLang="zh-CN" sz="32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800"/>
              <a:t>则有                                                       且                   </a:t>
            </a:r>
            <a:endParaRPr lang="zh-CN" altLang="en-US" sz="2800"/>
          </a:p>
          <a:p>
            <a:pPr marL="0" algn="l">
              <a:buClrTx/>
              <a:buSzTx/>
              <a:buNone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algn="l">
              <a:buClrTx/>
              <a:buSzTx/>
              <a:buNone/>
            </a:pPr>
            <a:endParaRPr lang="zh-CN" altLang="en-US" sz="2800"/>
          </a:p>
        </p:txBody>
      </p:sp>
      <p:graphicFrame>
        <p:nvGraphicFramePr>
          <p:cNvPr id="6" name="表格 5"/>
          <p:cNvGraphicFramePr/>
          <p:nvPr/>
        </p:nvGraphicFramePr>
        <p:xfrm>
          <a:off x="594360" y="2746375"/>
          <a:ext cx="10570210" cy="61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190"/>
                <a:gridCol w="739902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······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 rot="16200000">
            <a:off x="1967230" y="2091690"/>
            <a:ext cx="471805" cy="3127375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7230110" y="-43180"/>
            <a:ext cx="471805" cy="7397750"/>
          </a:xfrm>
          <a:prstGeom prst="leftBrace">
            <a:avLst>
              <a:gd name="adj1" fmla="val 8333"/>
              <a:gd name="adj2" fmla="val 508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5300" y="2272030"/>
          <a:ext cx="2635885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81735" imgH="546100" progId="Equation.KSEE3">
                  <p:embed/>
                </p:oleObj>
              </mc:Choice>
              <mc:Fallback>
                <p:oleObj name="" r:id="rId1" imgW="1181735" imgH="546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5300" y="2272030"/>
                        <a:ext cx="2635885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40233" y="2098675"/>
          <a:ext cx="1051560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81000" imgH="241300" progId="Equation.KSEE3">
                  <p:embed/>
                </p:oleObj>
              </mc:Choice>
              <mc:Fallback>
                <p:oleObj name="" r:id="rId3" imgW="3810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0233" y="2098675"/>
                        <a:ext cx="1051560" cy="6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2425" y="530860"/>
          <a:ext cx="478790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152400" imgH="241300" progId="Equation.KSEE3">
                  <p:embed/>
                </p:oleObj>
              </mc:Choice>
              <mc:Fallback>
                <p:oleObj name="" r:id="rId5" imgW="1524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2425" y="530860"/>
                        <a:ext cx="478790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08610" y="78105"/>
            <a:ext cx="219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二</a:t>
            </a:r>
            <a:r>
              <a:rPr lang="zh-CN" altLang="en-US" sz="3600" b="1">
                <a:solidFill>
                  <a:srgbClr val="FF0000"/>
                </a:solidFill>
              </a:rPr>
              <a:t>维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3025" y="1229995"/>
          <a:ext cx="1335405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736600" imgH="431800" progId="Equation.KSEE3">
                  <p:embed/>
                </p:oleObj>
              </mc:Choice>
              <mc:Fallback>
                <p:oleObj name="" r:id="rId7" imgW="7366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3025" y="1229995"/>
                        <a:ext cx="1335405" cy="78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10280" y="1229995"/>
            <a:ext cx="2080260" cy="8680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9563" y="5109528"/>
          <a:ext cx="390271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1587500" imgH="292100" progId="Equation.KSEE3">
                  <p:embed/>
                </p:oleObj>
              </mc:Choice>
              <mc:Fallback>
                <p:oleObj name="" r:id="rId9" imgW="1587500" imgH="292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9563" y="5109528"/>
                        <a:ext cx="3902710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70663" y="5055235"/>
          <a:ext cx="210185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1270000" imgH="431800" progId="Equation.KSEE3">
                  <p:embed/>
                </p:oleObj>
              </mc:Choice>
              <mc:Fallback>
                <p:oleObj name="" r:id="rId11" imgW="1270000" imgH="4318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70663" y="5055235"/>
                        <a:ext cx="210185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765300" y="2272030"/>
            <a:ext cx="2635250" cy="4927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内容占位符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905" y="6050280"/>
            <a:ext cx="6146165" cy="621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1700" y="196215"/>
          <a:ext cx="5055870" cy="656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48965" imgH="4089400" progId="Equation.KSEE3">
                  <p:embed/>
                </p:oleObj>
              </mc:Choice>
              <mc:Fallback>
                <p:oleObj name="" r:id="rId1" imgW="3148965" imgH="408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1700" y="196215"/>
                        <a:ext cx="5055870" cy="656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50155" y="5248910"/>
            <a:ext cx="3791585" cy="4838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050155" y="2433320"/>
            <a:ext cx="5259070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77155" y="2785110"/>
            <a:ext cx="5131435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004685" y="4255135"/>
            <a:ext cx="3303905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33050" y="2375535"/>
            <a:ext cx="4838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n</a:t>
            </a:r>
            <a:endParaRPr lang="en-US" altLang="zh-CN" sz="2000" b="1"/>
          </a:p>
          <a:p>
            <a:r>
              <a:rPr lang="en-US" altLang="zh-CN" sz="2000" b="1"/>
              <a:t> n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10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117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12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E3-D题-小水獭和切钢条   21371258 冯睿冰</vt:lpstr>
      <vt:lpstr>钢条切割问题（一维）</vt:lpstr>
      <vt:lpstr>PowerPoint 演示文稿</vt:lpstr>
      <vt:lpstr>E3-D题：钢条切割问题（二维）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ruibing feng</dc:creator>
  <cp:lastModifiedBy>呵呵</cp:lastModifiedBy>
  <cp:revision>31</cp:revision>
  <dcterms:created xsi:type="dcterms:W3CDTF">2022-11-05T13:09:00Z</dcterms:created>
  <dcterms:modified xsi:type="dcterms:W3CDTF">2022-11-06T03:41:58Z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