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305" r:id="rId3"/>
    <p:sldId id="308" r:id="rId4"/>
    <p:sldId id="311" r:id="rId5"/>
    <p:sldId id="324" r:id="rId6"/>
    <p:sldId id="327" r:id="rId7"/>
    <p:sldId id="319" r:id="rId8"/>
    <p:sldId id="329" r:id="rId9"/>
    <p:sldId id="325" r:id="rId10"/>
    <p:sldId id="328" r:id="rId11"/>
    <p:sldId id="315" r:id="rId12"/>
    <p:sldId id="330" r:id="rId13"/>
    <p:sldId id="307" r:id="rId14"/>
    <p:sldId id="30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10611-706D-4159-932A-D996AA4DC13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9C383-943E-4032-B5BB-FC2C112F3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2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9C383-943E-4032-B5BB-FC2C112F3D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6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41159-0712-53C5-6E65-BFA23E60B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F27763-0915-47D8-C1AE-5938A6E6D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4D86F-6A39-FFDE-C668-D0AE420D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9A-49A0-43CD-B1A8-5B702CBBBC5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593EC-90AD-5155-03C6-315E2E0C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E1B66-8BF6-026F-5304-74B115E0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71D5-F4A7-4613-A804-7B2D86A4B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37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374E7-3DC7-490E-5B00-2E4A3468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E7696-0625-0D34-EC15-E9A8E4FF8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133FD-4910-B7B5-F2C9-D2363407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9A-49A0-43CD-B1A8-5B702CBBBC5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647DA-E921-2334-72DA-868D2309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1EC24-884C-5C42-ECF6-8E4A61D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71D5-F4A7-4613-A804-7B2D86A4B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6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7AF64C-288E-5FA7-8032-EC7E41AE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5CD050-3375-F94E-736F-BEE0EB0B0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85D0F-F208-DA88-07E2-18052826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9A-49A0-43CD-B1A8-5B702CBBBC5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7FE0D-7684-9713-3001-3DEA7D43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E11D9-67C5-FB0D-8F0D-9FE9FA97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71D5-F4A7-4613-A804-7B2D86A4B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5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9CEB7-C60B-F455-5E6E-D39C3A2E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D14F5-BEF5-9D5F-8758-FAE4E1589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906F4-287E-5D3F-96CA-4C048EE2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9A-49A0-43CD-B1A8-5B702CBBBC5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B3B86-72D0-949C-6B1D-4B298AAD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06BB9-84A4-ABE4-BFEE-FDA4936D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71D5-F4A7-4613-A804-7B2D86A4B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A3D50-A5E1-19F5-8F48-217E701F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07B41-25FD-7A06-FBAF-F16E13B7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08F1D-A949-63E5-683B-D8C690AD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9A-49A0-43CD-B1A8-5B702CBBBC5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8C881-3080-37E5-3514-B4FB8899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24582-E8F4-688F-1C3B-CD5E4C7F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71D5-F4A7-4613-A804-7B2D86A4B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0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0A5E-3516-0E7A-0261-1FCFFDA3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1C0A3-49BA-BA0F-23F9-A38EB6942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925845-8F55-7808-CEBD-6CA28F8EA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872DB-F93B-6AA4-04C2-32EC6FE2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9A-49A0-43CD-B1A8-5B702CBBBC5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32BE3-D821-653A-7F11-83E90A93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23097A-46B8-E12F-614A-E185322B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71D5-F4A7-4613-A804-7B2D86A4B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9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E80CA-3DE9-0639-9285-C16E1FF3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E1EA9F-4648-0718-DFF0-EF183188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F09144-C4DE-F695-F1F7-BB7552ACF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F59893-D81B-907D-68BA-95467C76C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67ED44-8779-5739-0503-D2E61AF1B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3FC740-2333-9C39-407D-11922FC4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9A-49A0-43CD-B1A8-5B702CBBBC5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99F957-2A3C-98E7-837D-07DB7F8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9C51D0-2B40-F226-330D-FEA04690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71D5-F4A7-4613-A804-7B2D86A4B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6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E5928-E4A1-30C2-051E-0714360C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4E67B2-6722-9639-C9B6-C8881BEC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9A-49A0-43CD-B1A8-5B702CBBBC5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87A6AD-FE94-1D24-F1CA-337E0B29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CAAE5D-8E17-41FB-05D1-0D924A8F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71D5-F4A7-4613-A804-7B2D86A4B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9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30771D-611E-7D34-6D3C-C08596A3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9A-49A0-43CD-B1A8-5B702CBBBC5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5B1E5-5A58-7A04-1CB8-D3BD9D0E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DF9881-B1E3-EC91-6A76-E0017FBF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71D5-F4A7-4613-A804-7B2D86A4B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8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07998-54E7-370E-A0E5-AF56B330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2E8D3-5A36-7DAA-4C19-A5028CB2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679F5-FF19-3C4A-DEEB-12DC7FC90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400CEC-9B53-3DDB-3656-8ACC6FDE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9A-49A0-43CD-B1A8-5B702CBBBC5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7193AF-6332-DA25-B3DC-D0DB753D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E320D3-3743-52BF-366A-5D325C47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71D5-F4A7-4613-A804-7B2D86A4B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5AE39-49E1-F2D4-ADE3-2820DE0F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6F2549-3299-5C98-3BF7-2F844203A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0DCFA8-A127-B199-CFB2-F3572DBF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F4D67-312F-ED1B-1EEC-5900C921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9A-49A0-43CD-B1A8-5B702CBBBC5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95823-6777-DF48-2EF6-86222F28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77E8F-D84E-EFFE-E4ED-A2AD3203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71D5-F4A7-4613-A804-7B2D86A4B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9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24D03E-EB91-AA28-0CE0-A444D9A5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7CD403-37C7-4DAE-8AC7-B46D435A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A18A3-E2C5-B8F9-66F4-7691D74AC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DA9A-49A0-43CD-B1A8-5B702CBBBC5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8B124-07C0-0584-1593-0357C7F07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63177-2630-FD46-C3EA-0594F0ED1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271D5-F4A7-4613-A804-7B2D86A4B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5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2616432" y="1584019"/>
            <a:ext cx="957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5969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E3-H</a:t>
            </a:r>
            <a:r>
              <a:rPr lang="en-US" altLang="zh-CN" sz="5400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5400" dirty="0">
                <a:solidFill>
                  <a:srgbClr val="FF5969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XIAO7</a:t>
            </a:r>
            <a:r>
              <a:rPr lang="en-US" altLang="zh-CN" sz="5400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zh-CN" altLang="en-US" sz="5400" b="1" dirty="0">
                <a:solidFill>
                  <a:srgbClr val="FF5969"/>
                </a:solidFill>
                <a:latin typeface="Tw Cen MT" panose="020B0602020104020603" pitchFamily="34" charset="0"/>
              </a:rPr>
              <a:t>和数集（困难版）</a:t>
            </a:r>
            <a:endParaRPr lang="en-US" sz="54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7888338" y="4576062"/>
            <a:ext cx="1926920" cy="451824"/>
            <a:chOff x="4679586" y="878988"/>
            <a:chExt cx="812436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913085" y="252419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100" dirty="0">
                <a:solidFill>
                  <a:srgbClr val="52CBBE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Z</a:t>
            </a:r>
            <a:r>
              <a:rPr lang="de-DE" altLang="zh-CN" sz="4100" dirty="0">
                <a:solidFill>
                  <a:srgbClr val="52CBBE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</a:t>
            </a:r>
            <a:r>
              <a:rPr lang="en-US" altLang="zh-CN" sz="4100" dirty="0">
                <a:solidFill>
                  <a:srgbClr val="52CBBE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de-DE" altLang="zh-CN" sz="4100" dirty="0">
                <a:solidFill>
                  <a:srgbClr val="52CBBE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viele</a:t>
            </a:r>
            <a:r>
              <a:rPr lang="en-US" altLang="zh-CN" sz="4100" dirty="0">
                <a:solidFill>
                  <a:srgbClr val="52CBBE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de-DE" altLang="zh-CN" sz="4100" dirty="0">
                <a:solidFill>
                  <a:srgbClr val="52CBBE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Nummer!</a:t>
            </a:r>
            <a:endParaRPr lang="de-DE" sz="4100" dirty="0">
              <a:solidFill>
                <a:srgbClr val="52CBBE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792718" y="3512773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D7373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20375016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zh-CN" alt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软件学院 谢瞻旭</a:t>
            </a:r>
            <a:endParaRPr lang="en-US" sz="32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0300552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979653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72335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2936310" y="593940"/>
            <a:ext cx="6862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最高位标记</a:t>
            </a:r>
            <a:r>
              <a:rPr lang="en-US" altLang="zh-CN" sz="4000" b="1" dirty="0">
                <a:solidFill>
                  <a:srgbClr val="FF0000"/>
                </a:solidFill>
              </a:rPr>
              <a:t>-</a:t>
            </a:r>
            <a:r>
              <a:rPr lang="zh-CN" altLang="en-US" sz="4000" b="1" dirty="0">
                <a:solidFill>
                  <a:srgbClr val="FF0000"/>
                </a:solidFill>
              </a:rPr>
              <a:t>一般处理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/>
              <p:nvPr/>
            </p:nvSpPr>
            <p:spPr>
              <a:xfrm>
                <a:off x="1881986" y="1556917"/>
                <a:ext cx="8569450" cy="4468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对于每一位数，如果它前面所有位的数字都和上限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相同，那么该位数会受到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的限制。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例如，对于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𝟓𝟏𝟒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的情况：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如果最高位取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]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，那么下一位可以取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]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。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如果最高位取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𝟓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，那么下一位只能取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]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，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不然会超出范围。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可以用一个标识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𝒍𝒊𝒎𝒊𝒕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来记录是否前面所有位数字都是最高位。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𝒍𝒊𝒎𝒊𝒕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，前面所有位都是最高位，需要受到限制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𝒍𝒊𝒎𝒊𝒕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，不需受到限制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86" y="1556917"/>
                <a:ext cx="8569450" cy="4468018"/>
              </a:xfrm>
              <a:prstGeom prst="rect">
                <a:avLst/>
              </a:prstGeom>
              <a:blipFill>
                <a:blip r:embed="rId3"/>
                <a:stretch>
                  <a:fillRect l="-1139" r="-4698" b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216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72335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2930013" y="593940"/>
            <a:ext cx="6862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特殊情况</a:t>
            </a:r>
            <a:r>
              <a:rPr lang="en-US" altLang="zh-CN" sz="4000" b="1" dirty="0">
                <a:solidFill>
                  <a:srgbClr val="FF0000"/>
                </a:solidFill>
              </a:rPr>
              <a:t>-</a:t>
            </a:r>
            <a:r>
              <a:rPr lang="zh-CN" altLang="en-US" sz="4000" b="1" dirty="0">
                <a:solidFill>
                  <a:srgbClr val="FF0000"/>
                </a:solidFill>
              </a:rPr>
              <a:t>一般处理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/>
              <p:nvPr/>
            </p:nvSpPr>
            <p:spPr>
              <a:xfrm>
                <a:off x="1991862" y="1936479"/>
                <a:ext cx="8352641" cy="3683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 b="1" dirty="0">
                    <a:latin typeface="Cambria Math" panose="02040503050406030204" pitchFamily="18" charset="0"/>
                    <a:cs typeface="Cascadia Mono" panose="020B0609020000020004" pitchFamily="49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𝟐𝟏𝟐𝟏𝟏𝟑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，那么如果我们处理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𝟐𝟏𝟐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???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的时候，可不可以直接把它和其它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{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,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𝟐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}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数集如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𝟏𝟏𝟐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???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加在一起？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不可以！因为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𝟐𝟏𝟐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???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包含超出范围的数字如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𝟐𝟏𝟐𝟗𝟗𝟗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，因此我们得出结论：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𝒍𝒊𝒎𝒊𝒕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的情况要单独计算。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同时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𝒍𝒆𝒂𝒅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的情况也显然不能算进去。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862" y="1936479"/>
                <a:ext cx="8352641" cy="3683188"/>
              </a:xfrm>
              <a:prstGeom prst="rect">
                <a:avLst/>
              </a:prstGeom>
              <a:blipFill>
                <a:blip r:embed="rId3"/>
                <a:stretch>
                  <a:fillRect l="-1168" b="-2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045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72335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2930013" y="593940"/>
            <a:ext cx="6862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本题的处理方法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/>
              <p:nvPr/>
            </p:nvSpPr>
            <p:spPr>
              <a:xfrm>
                <a:off x="2069950" y="1376040"/>
                <a:ext cx="8155028" cy="5159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 b="1" dirty="0">
                    <a:latin typeface="Cambria Math" panose="02040503050406030204" pitchFamily="18" charset="0"/>
                    <a:cs typeface="Cascadia Mono" panose="020B0609020000020004" pitchFamily="49" charset="0"/>
                  </a:rPr>
                  <a:t>本题采用自底向上的方法，因而不需要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𝒍𝒊𝒎𝒊𝒕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𝒍𝒆𝒂𝒅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两个标识变量。每次向后推进的处理我们分成四部分进行：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处理一般情况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处理当前位为首位的情况：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−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𝟗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对应的结果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</m:t>
                    </m:r>
                  </m:oMath>
                </a14:m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处理最高位限制情况：记录之前遍历数位的数集，与当前位求或对应的结果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（注意当前位限制）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处理最后一个数：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𝒏</m:t>
                    </m:r>
                  </m:oMath>
                </a14:m>
                <a:endParaRPr lang="en-US" altLang="zh-CN" sz="2400" b="1" dirty="0">
                  <a:cs typeface="Cascadia Mono" panose="020B0609020000020004" pitchFamily="49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50" y="1376040"/>
                <a:ext cx="8155028" cy="5159361"/>
              </a:xfrm>
              <a:prstGeom prst="rect">
                <a:avLst/>
              </a:prstGeom>
              <a:blipFill>
                <a:blip r:embed="rId3"/>
                <a:stretch>
                  <a:fillRect l="-1197" b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689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2513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C754741-8BDB-2524-7178-C18703B88695}"/>
              </a:ext>
            </a:extLst>
          </p:cNvPr>
          <p:cNvGrpSpPr/>
          <p:nvPr/>
        </p:nvGrpSpPr>
        <p:grpSpPr>
          <a:xfrm>
            <a:off x="-114300" y="0"/>
            <a:ext cx="11241210" cy="6858000"/>
            <a:chOff x="-114300" y="0"/>
            <a:chExt cx="1124121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114300" y="0"/>
              <a:ext cx="1124121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95851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791372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5971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674EA75-6539-EA75-E39C-076D384CD616}"/>
              </a:ext>
            </a:extLst>
          </p:cNvPr>
          <p:cNvSpPr txBox="1"/>
          <p:nvPr/>
        </p:nvSpPr>
        <p:spPr>
          <a:xfrm>
            <a:off x="166864" y="197346"/>
            <a:ext cx="9760871" cy="646330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%=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]++;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]++;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]++;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4890426" y="325153"/>
            <a:ext cx="5987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核心代码</a:t>
            </a:r>
          </a:p>
        </p:txBody>
      </p:sp>
    </p:spTree>
    <p:extLst>
      <p:ext uri="{BB962C8B-B14F-4D97-AF65-F5344CB8AC3E}">
        <p14:creationId xmlns:p14="http://schemas.microsoft.com/office/powerpoint/2010/main" val="819041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B7AF43A-9981-4AB6-98A8-D142DF81434C}"/>
              </a:ext>
            </a:extLst>
          </p:cNvPr>
          <p:cNvSpPr/>
          <p:nvPr/>
        </p:nvSpPr>
        <p:spPr>
          <a:xfrm>
            <a:off x="0" y="2793695"/>
            <a:ext cx="3403598" cy="1292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47291-E14A-4C41-ADE2-84F01D888DC0}"/>
              </a:ext>
            </a:extLst>
          </p:cNvPr>
          <p:cNvSpPr txBox="1"/>
          <p:nvPr/>
        </p:nvSpPr>
        <p:spPr>
          <a:xfrm>
            <a:off x="2040899" y="2802924"/>
            <a:ext cx="4711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3A1A4"/>
                </a:solidFill>
                <a:latin typeface="Tw Cen MT" panose="020B0602020104020603" pitchFamily="34" charset="0"/>
              </a:rPr>
              <a:t>谢谢大家</a:t>
            </a:r>
            <a:endParaRPr lang="en-US" sz="60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BF42E-478C-47F4-8769-C5FC79FE1DE1}"/>
              </a:ext>
            </a:extLst>
          </p:cNvPr>
          <p:cNvSpPr/>
          <p:nvPr/>
        </p:nvSpPr>
        <p:spPr>
          <a:xfrm>
            <a:off x="7258898" y="3672705"/>
            <a:ext cx="4933102" cy="12929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D9D43-350F-446C-A1B2-825F4963AFFC}"/>
              </a:ext>
            </a:extLst>
          </p:cNvPr>
          <p:cNvSpPr/>
          <p:nvPr/>
        </p:nvSpPr>
        <p:spPr>
          <a:xfrm>
            <a:off x="6179820" y="2156432"/>
            <a:ext cx="6012180" cy="1292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715137"/>
            <a:ext cx="0" cy="641517"/>
          </a:xfrm>
          <a:prstGeom prst="line">
            <a:avLst/>
          </a:prstGeom>
          <a:ln w="15240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31871" y="1501346"/>
            <a:ext cx="0" cy="641517"/>
          </a:xfrm>
          <a:prstGeom prst="line">
            <a:avLst/>
          </a:prstGeom>
          <a:ln w="15240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979653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3933578" y="485236"/>
            <a:ext cx="5987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XIAO7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zh-CN" altLang="en-US" sz="4000" b="1" dirty="0">
                <a:solidFill>
                  <a:srgbClr val="FF0000"/>
                </a:solidFill>
              </a:rPr>
              <a:t>和数集（困难版）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/>
              <p:nvPr/>
            </p:nvSpPr>
            <p:spPr>
              <a:xfrm>
                <a:off x="1752165" y="1010003"/>
                <a:ext cx="9418857" cy="572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题目描述：</a:t>
                </a:r>
                <a:endParaRPr lang="en-US" altLang="zh-CN" sz="2400" b="1" dirty="0">
                  <a:solidFill>
                    <a:srgbClr val="0070C0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400" dirty="0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对于不含前导零的正整数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𝒙</m:t>
                    </m:r>
                  </m:oMath>
                </a14:m>
                <a:r>
                  <a:rPr lang="zh-CN" altLang="en-US" sz="2400" dirty="0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，定义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Mono" panose="020B0609020000020004" pitchFamily="49" charset="0"/>
                      </a:rPr>
                      <m:t>𝑺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Mono" panose="020B0609020000020004" pitchFamily="49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Mono" panose="020B0609020000020004" pitchFamily="49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Mono" panose="020B0609020000020004" pitchFamily="49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Cascadia Mono" panose="020B0609020000020004" pitchFamily="49" charset="0"/>
                  </a:rPr>
                  <a:t> </a:t>
                </a:r>
                <a:r>
                  <a:rPr lang="zh-CN" altLang="en-US" sz="2400" dirty="0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𝒙</m:t>
                    </m:r>
                  </m:oMath>
                </a14:m>
                <a:r>
                  <a:rPr lang="en-US" altLang="zh-CN" sz="2400" dirty="0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zh-CN" altLang="en-US" sz="2400" dirty="0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的十进制表示下的每一位数字组成的集合，例如：</a:t>
                </a:r>
                <a:endParaRPr lang="en-US" altLang="zh-CN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indent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𝑺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  <m:t>𝟏𝟏𝟓𝟐𝟑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  <m:t>𝟏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  <m:t>,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  <m:t>,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  <m:t>𝟑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  <m:t>,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scadia Mono" panose="020B0609020000020004" pitchFamily="49" charset="0"/>
                </a:endParaRPr>
              </a:p>
              <a:p>
                <a:pPr indent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𝑺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(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𝟔𝟕𝟔𝟓𝟒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)={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𝟒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,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𝟓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,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𝟔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,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𝟕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}</m:t>
                      </m:r>
                    </m:oMath>
                  </m:oMathPara>
                </a14:m>
                <a:endParaRPr lang="en-US" altLang="zh-CN" sz="2400" b="1" dirty="0">
                  <a:latin typeface="Cambria Math" panose="02040503050406030204" pitchFamily="18" charset="0"/>
                  <a:ea typeface="Cambria Math" panose="02040503050406030204" pitchFamily="18" charset="0"/>
                  <a:cs typeface="Cascadia Mono" panose="020B0609020000020004" pitchFamily="49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400" dirty="0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对于给定的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𝒏</m:t>
                    </m:r>
                  </m:oMath>
                </a14:m>
                <a:r>
                  <a:rPr lang="zh-CN" altLang="en-US" sz="2400" dirty="0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，</a:t>
                </a:r>
                <a:r>
                  <a:rPr lang="en-US" altLang="zh-CN" sz="2400" dirty="0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XIAO7 </a:t>
                </a:r>
                <a:r>
                  <a:rPr lang="zh-CN" altLang="en-US" sz="2400" dirty="0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想知道有多少对正整数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(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𝒙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,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𝒚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) </m:t>
                    </m:r>
                  </m:oMath>
                </a14:m>
                <a:r>
                  <a:rPr lang="zh-CN" altLang="en-US" sz="2400" dirty="0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满足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𝟏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≤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𝒙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&lt;</m:t>
                    </m:r>
                    <m:r>
                      <a:rPr lang="en-US" altLang="zh-CN" sz="2400" b="1" i="1" dirty="0" err="1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𝒚</m:t>
                    </m:r>
                    <m:r>
                      <a:rPr lang="en-US" altLang="zh-CN" sz="2400" b="1" i="1" dirty="0" err="1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≤</m:t>
                    </m:r>
                    <m:r>
                      <a:rPr lang="en-US" altLang="zh-CN" sz="2400" b="1" i="1" dirty="0" err="1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𝒏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𝑺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(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𝒙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)=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𝑺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(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𝒚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。由于答案可能很大，你只需要输出答案对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scadia Mono" panose="020B0609020000020004" pitchFamily="49" charset="0"/>
                        <a:cs typeface="Cascadia Mono" panose="020B0609020000020004" pitchFamily="49" charset="0"/>
                      </a:rPr>
                      <m:t>𝟗𝟗𝟖𝟐𝟒𝟒𝟑𝟓𝟑</m:t>
                    </m:r>
                  </m:oMath>
                </a14:m>
                <a:r>
                  <a:rPr lang="en-US" altLang="zh-CN" sz="2400" dirty="0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zh-CN" altLang="en-US" sz="2400" dirty="0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取模后的结果。</a:t>
                </a:r>
                <a:endParaRPr lang="en-US" altLang="zh-CN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输入格式：</a:t>
                </a:r>
                <a:endParaRPr lang="en-US" altLang="zh-CN" sz="2400" b="1" dirty="0">
                  <a:solidFill>
                    <a:srgbClr val="0070C0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indent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  <a:cs typeface="Cascadia Mono" panose="020B0609020000020004" pitchFamily="49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  <m:t>≤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  <m:t>𝒕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  <m:t>≤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  <m:t>𝟏𝟎</m:t>
                          </m:r>
                        </m:e>
                      </m:d>
                      <m:r>
                        <a:rPr lang="zh-CN" altLang="en-US" sz="2400" b="1" i="1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（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𝟏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≤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𝒏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Mono" panose="020B0609020000020004" pitchFamily="49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scadia Mono" panose="020B0609020000020004" pitchFamily="49" charset="0"/>
                            </a:rPr>
                            <m:t>𝟏𝟎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scadia Mono" panose="020B06090200000200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scadia Mono" panose="020B0609020000020004" pitchFamily="49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scadia Mono" panose="020B0609020000020004" pitchFamily="49" charset="0"/>
                                </a:rPr>
                                <m:t>𝟑</m:t>
                              </m:r>
                            </m:sup>
                          </m:sSup>
                        </m:sup>
                      </m:sSup>
                      <m:r>
                        <a:rPr lang="zh-CN" altLang="en-US" sz="2400" b="1" i="1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）</m:t>
                      </m:r>
                    </m:oMath>
                  </m:oMathPara>
                </a14:m>
                <a:endParaRPr lang="en-US" altLang="zh-CN" sz="2400" b="1" dirty="0">
                  <a:latin typeface="Cambria Math" panose="02040503050406030204" pitchFamily="18" charset="0"/>
                  <a:ea typeface="Cambria Math" panose="02040503050406030204" pitchFamily="18" charset="0"/>
                  <a:cs typeface="Cascadia Mono" panose="020B06090200000200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65" y="1010003"/>
                <a:ext cx="9418857" cy="5727658"/>
              </a:xfrm>
              <a:prstGeom prst="rect">
                <a:avLst/>
              </a:prstGeom>
              <a:blipFill>
                <a:blip r:embed="rId3"/>
                <a:stretch>
                  <a:fillRect l="-970" r="-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039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2513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3613355" y="422785"/>
            <a:ext cx="4965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基本思路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/>
              <p:nvPr/>
            </p:nvSpPr>
            <p:spPr>
              <a:xfrm>
                <a:off x="1983896" y="1553456"/>
                <a:ext cx="7929976" cy="4760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构造</a:t>
                </a:r>
                <a:r>
                  <a:rPr lang="zh-CN" altLang="en-US" sz="2400" b="1" dirty="0">
                    <a:solidFill>
                      <a:srgbClr val="FF0000"/>
                    </a:solidFill>
                    <a:cs typeface="Cascadia Mono" panose="020B0609020000020004" pitchFamily="49" charset="0"/>
                  </a:rPr>
                  <a:t>数集</a:t>
                </a:r>
                <a:r>
                  <a:rPr lang="zh-CN" altLang="en-US" sz="2400" b="1" dirty="0">
                    <a:cs typeface="Cascadia Mono" panose="020B0609020000020004" pitchFamily="49" charset="0"/>
                  </a:rPr>
                  <a:t>，将数字按照其每一位数字组成的集合分开计数。一个集合中的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𝒙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𝒚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均满足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𝑺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。所以如果一个集合有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个数，则其中满足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𝑺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的情况有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种。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 marL="457200" indent="-457200">
                  <a:lnSpc>
                    <a:spcPct val="200000"/>
                  </a:lnSpc>
                  <a:buAutoNum type="arabicPeriod"/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数据范围非常大（恼），暴力求解显然不可行，因此需要采用</a:t>
                </a:r>
                <a:r>
                  <a:rPr lang="zh-CN" altLang="en-US" sz="2400" b="1" dirty="0">
                    <a:solidFill>
                      <a:srgbClr val="FF0000"/>
                    </a:solidFill>
                    <a:cs typeface="Cascadia Mono" panose="020B0609020000020004" pitchFamily="49" charset="0"/>
                  </a:rPr>
                  <a:t>数位</a:t>
                </a:r>
                <a:r>
                  <a:rPr lang="en-US" altLang="zh-CN" sz="2400" b="1" dirty="0">
                    <a:solidFill>
                      <a:srgbClr val="FF0000"/>
                    </a:solidFill>
                    <a:cs typeface="Cascadia Mono" panose="020B0609020000020004" pitchFamily="49" charset="0"/>
                  </a:rPr>
                  <a:t>DP</a:t>
                </a:r>
                <a:r>
                  <a:rPr lang="zh-CN" altLang="en-US" sz="2400" b="1" dirty="0">
                    <a:cs typeface="Cascadia Mono" panose="020B0609020000020004" pitchFamily="49" charset="0"/>
                  </a:rPr>
                  <a:t>。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896" y="1553456"/>
                <a:ext cx="7929976" cy="4760662"/>
              </a:xfrm>
              <a:prstGeom prst="rect">
                <a:avLst/>
              </a:prstGeom>
              <a:blipFill>
                <a:blip r:embed="rId4"/>
                <a:stretch>
                  <a:fillRect l="-922" b="-2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743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72335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3416709" y="593940"/>
            <a:ext cx="6376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构造数集（较为简单）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/>
              <p:nvPr/>
            </p:nvSpPr>
            <p:spPr>
              <a:xfrm>
                <a:off x="1997588" y="1748441"/>
                <a:ext cx="7929976" cy="466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与</a:t>
                </a:r>
                <a:r>
                  <a:rPr lang="en-US" altLang="zh-CN" sz="2400" b="1" dirty="0">
                    <a:cs typeface="Cascadia Mono" panose="020B0609020000020004" pitchFamily="49" charset="0"/>
                  </a:rPr>
                  <a:t>C3-F</a:t>
                </a:r>
                <a:r>
                  <a:rPr lang="zh-CN" altLang="en-US" sz="2400" b="1" dirty="0">
                    <a:cs typeface="Cascadia Mono" panose="020B0609020000020004" pitchFamily="49" charset="0"/>
                  </a:rPr>
                  <a:t>题十分相似</a:t>
                </a:r>
                <a:r>
                  <a:rPr lang="zh-CN" altLang="en-US" sz="2400" b="1" strike="sngStrike" dirty="0">
                    <a:cs typeface="Cascadia Mono" panose="020B0609020000020004" pitchFamily="49" charset="0"/>
                  </a:rPr>
                  <a:t>（甚至九分相似）</a:t>
                </a:r>
                <a:r>
                  <a:rPr lang="zh-CN" altLang="en-US" sz="2400" b="1" dirty="0">
                    <a:cs typeface="Cascadia Mono" panose="020B0609020000020004" pitchFamily="49" charset="0"/>
                  </a:rPr>
                  <a:t>，将每个数里包含的数字用二进制的方式表示出来，再转成十进制就可以了。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>
                  <a:lnSpc>
                    <a:spcPts val="4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比如：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>
                  <a:lnSpc>
                    <a:spcPts val="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𝑺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𝟏𝟏𝟓𝟐𝟑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)={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𝟏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,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𝟐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,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𝟑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,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𝟓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}</m:t>
                      </m:r>
                    </m:oMath>
                  </m:oMathPara>
                </a14:m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>
                  <a:lnSpc>
                    <a:spcPts val="4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则：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>
                  <a:lnSpc>
                    <a:spcPts val="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Cascadia Mono" panose="020B0609020000020004" pitchFamily="49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Cascadia Mono" panose="020B0609020000020004" pitchFamily="49" charset="0"/>
                            </a:rPr>
                            <m:t>𝟏𝟏𝟓𝟐𝟑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Cascadia Mono" panose="020B060902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Cascadia Mono" panose="020B0609020000020004" pitchFamily="49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Cascadia Mono" panose="020B0609020000020004" pitchFamily="49" charset="0"/>
                            </a:rPr>
                            <m:t>𝟎𝟎𝟎𝟎𝟏𝟎𝟏𝟏𝟏𝟎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Cascadia Mono" panose="020B0609020000020004" pitchFamily="49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Cascadia Mono" panose="020B0609020000020004" pitchFamily="49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Cascadia Mono" panose="020B0609020000020004" pitchFamily="49" charset="0"/>
                        </a:rPr>
                        <m:t>𝟒𝟔</m:t>
                      </m:r>
                    </m:oMath>
                  </m:oMathPara>
                </a14:m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>
                  <a:lnSpc>
                    <a:spcPts val="4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这样可以确保每一个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都对应特有的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。</a:t>
                </a:r>
              </a:p>
              <a:p>
                <a:pPr>
                  <a:lnSpc>
                    <a:spcPts val="4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这样的数集共有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𝟏𝟎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𝟏𝟎𝟐𝟐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个（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{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}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不计入），可以用数组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𝒅𝒑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𝟏𝟎𝟐𝟒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]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存放每个数集的元素个数。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88" y="1748441"/>
                <a:ext cx="7929976" cy="4662943"/>
              </a:xfrm>
              <a:prstGeom prst="rect">
                <a:avLst/>
              </a:prstGeom>
              <a:blipFill>
                <a:blip r:embed="rId3"/>
                <a:stretch>
                  <a:fillRect l="-1230" r="-231" b="-2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8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72335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2936310" y="593940"/>
            <a:ext cx="6862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数位</a:t>
            </a:r>
            <a:r>
              <a:rPr lang="en-US" altLang="zh-CN" sz="4000" b="1" dirty="0">
                <a:solidFill>
                  <a:srgbClr val="FF0000"/>
                </a:solidFill>
              </a:rPr>
              <a:t>DP</a:t>
            </a:r>
            <a:r>
              <a:rPr lang="zh-CN" altLang="en-US" sz="4000" b="1" dirty="0">
                <a:solidFill>
                  <a:srgbClr val="FF0000"/>
                </a:solidFill>
              </a:rPr>
              <a:t>（较为复杂）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013AD6-D85D-42CF-C7F8-37B3CDD4E5EB}"/>
              </a:ext>
            </a:extLst>
          </p:cNvPr>
          <p:cNvSpPr txBox="1"/>
          <p:nvPr/>
        </p:nvSpPr>
        <p:spPr>
          <a:xfrm>
            <a:off x="2321161" y="1587406"/>
            <a:ext cx="8399827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cs typeface="Cascadia Mono" panose="020B0609020000020004" pitchFamily="49" charset="0"/>
              </a:rPr>
              <a:t>数位</a:t>
            </a:r>
            <a:r>
              <a:rPr lang="en-US" altLang="zh-CN" sz="2400" b="1" dirty="0">
                <a:cs typeface="Cascadia Mono" panose="020B0609020000020004" pitchFamily="49" charset="0"/>
              </a:rPr>
              <a:t>DP</a:t>
            </a:r>
            <a:r>
              <a:rPr lang="zh-CN" altLang="en-US" sz="2400" b="1" dirty="0">
                <a:cs typeface="Cascadia Mono" panose="020B0609020000020004" pitchFamily="49" charset="0"/>
              </a:rPr>
              <a:t>可以采用两种方法：</a:t>
            </a:r>
            <a:endParaRPr lang="en-US" altLang="zh-CN" sz="2400" b="1" dirty="0">
              <a:cs typeface="Cascadia Mono" panose="020B0609020000020004" pitchFamily="49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cs typeface="Cascadia Mono" panose="020B0609020000020004" pitchFamily="49" charset="0"/>
              </a:rPr>
              <a:t>自底向上法</a:t>
            </a:r>
            <a:endParaRPr lang="en-US" altLang="zh-CN" sz="2400" b="1" dirty="0">
              <a:cs typeface="Cascadia Mono" panose="020B0609020000020004" pitchFamily="49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cs typeface="Cascadia Mono" panose="020B0609020000020004" pitchFamily="49" charset="0"/>
              </a:rPr>
              <a:t>带备忘录的自顶向下法（需要用</a:t>
            </a:r>
            <a:r>
              <a:rPr lang="en-US" altLang="zh-CN" sz="2400" b="1" dirty="0">
                <a:cs typeface="Cascadia Mono" panose="020B0609020000020004" pitchFamily="49" charset="0"/>
              </a:rPr>
              <a:t>DFS</a:t>
            </a:r>
            <a:r>
              <a:rPr lang="zh-CN" altLang="en-US" sz="2400" b="1" dirty="0">
                <a:cs typeface="Cascadia Mono" panose="020B0609020000020004" pitchFamily="49" charset="0"/>
              </a:rPr>
              <a:t>递归）</a:t>
            </a:r>
            <a:endParaRPr lang="en-US" altLang="zh-CN" sz="2400" b="1" dirty="0">
              <a:cs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cs typeface="Cascadia Mono" panose="020B0609020000020004" pitchFamily="49" charset="0"/>
              </a:rPr>
              <a:t>本题采用自底向上的方法</a:t>
            </a:r>
            <a:endParaRPr lang="en-US" altLang="zh-CN" sz="2400" b="1" dirty="0">
              <a:cs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cs typeface="Cascadia Mono" panose="020B0609020000020004" pitchFamily="49" charset="0"/>
              </a:rPr>
              <a:t>从数位的最高位到最低位一位一位地进行</a:t>
            </a:r>
            <a:r>
              <a:rPr lang="en-US" altLang="zh-CN" sz="2400" b="1" dirty="0">
                <a:cs typeface="Cascadia Mono" panose="020B06090200000200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114494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72335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2930013" y="593940"/>
            <a:ext cx="6862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状态如何转移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/>
              <p:nvPr/>
            </p:nvSpPr>
            <p:spPr>
              <a:xfrm>
                <a:off x="1991862" y="1800243"/>
                <a:ext cx="8352641" cy="3683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假设我们已经得到了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位数每个数集的元素个数，我们怎么得到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位数每个数集的元素个数呢？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位数的每种数字构成类型，我们在后面分别加上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𝟗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中的一个数字，然后</a:t>
                </a:r>
                <a:r>
                  <a:rPr lang="zh-CN" altLang="en-US" sz="2400" b="1" dirty="0">
                    <a:solidFill>
                      <a:srgbClr val="52CDC0"/>
                    </a:solidFill>
                    <a:cs typeface="Cascadia Mono" panose="020B0609020000020004" pitchFamily="49" charset="0"/>
                  </a:rPr>
                  <a:t>判断得到的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52CDC0"/>
                        </a:solidFill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52CDC0"/>
                        </a:solidFill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52CDC0"/>
                        </a:solidFill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solidFill>
                      <a:srgbClr val="52CDC0"/>
                    </a:solidFill>
                    <a:cs typeface="Cascadia Mono" panose="020B0609020000020004" pitchFamily="49" charset="0"/>
                  </a:rPr>
                  <a:t>位数的数字构成类型</a:t>
                </a:r>
                <a:r>
                  <a:rPr lang="zh-CN" altLang="en-US" sz="2400" b="1" dirty="0">
                    <a:cs typeface="Cascadia Mono" panose="020B0609020000020004" pitchFamily="49" charset="0"/>
                  </a:rPr>
                  <a:t>，将前者的数量加到后者之中即可。（过于池沼的表达）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862" y="1800243"/>
                <a:ext cx="8352641" cy="3683188"/>
              </a:xfrm>
              <a:prstGeom prst="rect">
                <a:avLst/>
              </a:prstGeom>
              <a:blipFill>
                <a:blip r:embed="rId3"/>
                <a:stretch>
                  <a:fillRect l="-1168" r="-511" b="-2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83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72335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2930013" y="593940"/>
            <a:ext cx="6862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举个栗子（智将）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/>
              <p:nvPr/>
            </p:nvSpPr>
            <p:spPr>
              <a:xfrm>
                <a:off x="2157694" y="2612715"/>
                <a:ext cx="7876612" cy="1467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在二位数的数集已知的情况下，求三位数满足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𝑯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𝟏𝟒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（即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𝑺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={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}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）的数字个数（不考虑其它限制）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694" y="2612715"/>
                <a:ext cx="7876612" cy="1467197"/>
              </a:xfrm>
              <a:prstGeom prst="rect">
                <a:avLst/>
              </a:prstGeom>
              <a:blipFill>
                <a:blip r:embed="rId3"/>
                <a:stretch>
                  <a:fillRect l="-1238" b="-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067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72335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2930013" y="593940"/>
            <a:ext cx="6862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特殊情况的处理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013AD6-D85D-42CF-C7F8-37B3CDD4E5EB}"/>
              </a:ext>
            </a:extLst>
          </p:cNvPr>
          <p:cNvSpPr txBox="1"/>
          <p:nvPr/>
        </p:nvSpPr>
        <p:spPr>
          <a:xfrm>
            <a:off x="2137362" y="2399292"/>
            <a:ext cx="7876612" cy="1696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800" b="1" dirty="0">
                <a:cs typeface="Cascadia Mono" panose="020B0609020000020004" pitchFamily="49" charset="0"/>
              </a:rPr>
              <a:t>1.</a:t>
            </a:r>
            <a:r>
              <a:rPr lang="zh-CN" altLang="en-US" sz="2800" b="1" dirty="0">
                <a:cs typeface="Cascadia Mono" panose="020B0609020000020004" pitchFamily="49" charset="0"/>
              </a:rPr>
              <a:t>前导</a:t>
            </a:r>
            <a:r>
              <a:rPr lang="en-US" altLang="zh-CN" sz="2800" b="1" dirty="0">
                <a:cs typeface="Cascadia Mono" panose="020B0609020000020004" pitchFamily="49" charset="0"/>
              </a:rPr>
              <a:t>0</a:t>
            </a:r>
          </a:p>
          <a:p>
            <a:pPr algn="ctr">
              <a:lnSpc>
                <a:spcPct val="200000"/>
              </a:lnSpc>
            </a:pPr>
            <a:r>
              <a:rPr lang="en-US" altLang="zh-CN" sz="2800" b="1" dirty="0">
                <a:cs typeface="Cascadia Mono" panose="020B0609020000020004" pitchFamily="49" charset="0"/>
              </a:rPr>
              <a:t>2.</a:t>
            </a:r>
            <a:r>
              <a:rPr lang="zh-CN" altLang="en-US" sz="2800" b="1" dirty="0">
                <a:cs typeface="Cascadia Mono" panose="020B0609020000020004" pitchFamily="49" charset="0"/>
              </a:rPr>
              <a:t>最高位标记</a:t>
            </a:r>
            <a:endParaRPr lang="en-US" altLang="zh-CN" sz="2800" b="1" dirty="0"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4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72335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2936310" y="593940"/>
            <a:ext cx="6862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前导</a:t>
            </a:r>
            <a:r>
              <a:rPr lang="en-US" altLang="zh-CN" sz="4000" b="1" dirty="0">
                <a:solidFill>
                  <a:srgbClr val="FF0000"/>
                </a:solidFill>
              </a:rPr>
              <a:t>0-</a:t>
            </a:r>
            <a:r>
              <a:rPr lang="zh-CN" altLang="en-US" sz="4000" b="1" dirty="0">
                <a:solidFill>
                  <a:srgbClr val="FF0000"/>
                </a:solidFill>
              </a:rPr>
              <a:t>一般处理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/>
              <p:nvPr/>
            </p:nvSpPr>
            <p:spPr>
              <a:xfrm>
                <a:off x="1881986" y="1409433"/>
                <a:ext cx="8569450" cy="446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在数字前补足前导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，比如如果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为五位数，那么对于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𝟓𝟏𝟒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𝟏𝟗𝟏𝟗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等不够五位的数字，需要补足五位变成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𝟎𝟎𝟓𝟏𝟒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𝟎𝟏𝟗𝟏𝟗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等。这样数字从小到大会按照字典序排列，便于我们进行</a:t>
                </a:r>
                <a:r>
                  <a:rPr lang="en-US" altLang="zh-CN" sz="2400" b="1" dirty="0">
                    <a:cs typeface="Cascadia Mono" panose="020B0609020000020004" pitchFamily="49" charset="0"/>
                  </a:rPr>
                  <a:t>DP</a:t>
                </a:r>
                <a:r>
                  <a:rPr lang="zh-CN" altLang="en-US" sz="2400" b="1" dirty="0">
                    <a:cs typeface="Cascadia Mono" panose="020B0609020000020004" pitchFamily="49" charset="0"/>
                  </a:rPr>
                  <a:t>。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但是前导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显然不能参与计算，因此需要一个标识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𝒍𝒆𝒂𝒅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来记录该位置是否为前导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。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𝒍𝒆𝒂𝒅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且当前位数也是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，则本位为前导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。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𝒍𝒆𝒂𝒅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且当前位数不是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，则本位作为当前数首位。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86" y="1409433"/>
                <a:ext cx="8569450" cy="4466864"/>
              </a:xfrm>
              <a:prstGeom prst="rect">
                <a:avLst/>
              </a:prstGeom>
              <a:blipFill>
                <a:blip r:embed="rId3"/>
                <a:stretch>
                  <a:fillRect l="-854" r="-4698" b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46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1227</Words>
  <Application>Microsoft Office PowerPoint</Application>
  <PresentationFormat>宽屏</PresentationFormat>
  <Paragraphs>126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Cascadia Mono</vt:lpstr>
      <vt:lpstr>Cascadia Mono SemiBold</vt:lpstr>
      <vt:lpstr>Consolas</vt:lpstr>
      <vt:lpstr>Tw Cen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瞻旭</dc:creator>
  <cp:lastModifiedBy>谢 瞻旭</cp:lastModifiedBy>
  <cp:revision>5</cp:revision>
  <dcterms:created xsi:type="dcterms:W3CDTF">2022-11-06T11:55:31Z</dcterms:created>
  <dcterms:modified xsi:type="dcterms:W3CDTF">2022-11-06T20:08:34Z</dcterms:modified>
</cp:coreProperties>
</file>