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0" r:id="rId5"/>
    <p:sldId id="299" r:id="rId6"/>
    <p:sldId id="2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580"/>
    <a:srgbClr val="5D7494"/>
    <a:srgbClr val="CD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>
        <p:guide orient="horz" pos="2167"/>
        <p:guide pos="3840"/>
        <p:guide orient="horz" pos="409"/>
        <p:guide orient="horz" pos="3929"/>
        <p:guide pos="432"/>
        <p:guide pos="73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09550" y="215900"/>
            <a:ext cx="11772900" cy="642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18A5-4B83-4820-9C52-4CA0C1954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6AEF-9EE0-4216-84FB-61EA1216D5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paste.ubuntu.com/p/xpTh7tYQtf/" TargetMode="External"/><Relationship Id="rId2" Type="http://schemas.openxmlformats.org/officeDocument/2006/relationships/hyperlink" Target="https://www.bilibili.com/video/BV1za411F76U/?is_story_h5=false&amp;p=1&amp;share_from=ugc&amp;share_medium=android&amp;share_plat=android&amp;share_session_id=39fb0aa2-8b08-4868-8756-55b19b5dd0e4&amp;share_source=WEIXIN&amp;share_tag=s_i&amp;timestamp=1670234645&amp;unique_k=fEMYZHN&amp;vd_sourc" TargetMode="Externa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28980" y="1750799"/>
            <a:ext cx="57581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506580"/>
                </a:solidFill>
                <a:latin typeface="Impact" panose="020B0806030902050204" pitchFamily="34" charset="0"/>
                <a:ea typeface="Adobe 黑体 Std R" panose="020B0400000000000000" pitchFamily="34" charset="-122"/>
              </a:rPr>
              <a:t>A.小水獭与高精度乘法</a:t>
            </a:r>
            <a:endParaRPr lang="en-US" altLang="zh-CN" sz="8000" dirty="0">
              <a:solidFill>
                <a:srgbClr val="506580"/>
              </a:solidFill>
              <a:latin typeface="Impact" panose="020B080603090205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8950" y="5741228"/>
            <a:ext cx="613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rPr>
              <a:t>DESIGN BY MORIMOTO</a:t>
            </a:r>
            <a:endParaRPr lang="zh-CN" altLang="en-US" sz="1600" dirty="0">
              <a:solidFill>
                <a:srgbClr val="5D749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5295936" y="649256"/>
            <a:ext cx="1762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300" dirty="0">
                <a:solidFill>
                  <a:srgbClr val="50658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</a:t>
            </a:r>
            <a:endParaRPr lang="id-ID" sz="1400" spc="300" dirty="0">
              <a:solidFill>
                <a:srgbClr val="50658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5103577" y="957033"/>
            <a:ext cx="2107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spc="300" dirty="0">
                <a:solidFill>
                  <a:srgbClr val="50658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DOLOR SIT AMET</a:t>
            </a:r>
            <a:endParaRPr lang="id-ID" sz="1400" spc="300" dirty="0">
              <a:solidFill>
                <a:srgbClr val="50658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20700" y="792480"/>
            <a:ext cx="11341735" cy="5665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886704" y="1078846"/>
            <a:ext cx="4583279" cy="829945"/>
            <a:chOff x="1936234" y="1084123"/>
            <a:chExt cx="4583279" cy="829945"/>
          </a:xfrm>
        </p:grpSpPr>
        <p:sp>
          <p:nvSpPr>
            <p:cNvPr id="4" name="文本框 3"/>
            <p:cNvSpPr txBox="1"/>
            <p:nvPr/>
          </p:nvSpPr>
          <p:spPr>
            <a:xfrm>
              <a:off x="1936234" y="1084123"/>
              <a:ext cx="3435350" cy="829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sz="4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分析准备</a:t>
              </a:r>
              <a:endParaRPr lang="zh-CN" sz="4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6234" y="1553035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35568" y="1079082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17334" y="1176141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224" y="2551464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5568" y="3926787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91780" y="2608580"/>
            <a:ext cx="29076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rgbClr val="506580"/>
                </a:solidFill>
                <a:effectLst/>
                <a:latin typeface="Hero" panose="02000506000000020004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1824990"/>
            <a:ext cx="11591290" cy="3702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82880" y="455930"/>
            <a:ext cx="11441430" cy="5946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86585" y="1488440"/>
            <a:ext cx="4583430" cy="277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Enter the relevant introduction here, as brief as possible. </a:t>
            </a:r>
            <a:endParaRPr lang="zh-CN" altLang="zh-CN" sz="1100" kern="100" dirty="0">
              <a:solidFill>
                <a:srgbClr val="5D7494">
                  <a:alpha val="90000"/>
                </a:srgbClr>
              </a:solidFill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70324" y="844249"/>
            <a:ext cx="4583279" cy="521970"/>
            <a:chOff x="1936234" y="2640479"/>
            <a:chExt cx="4583279" cy="521970"/>
          </a:xfrm>
        </p:grpSpPr>
        <p:sp>
          <p:nvSpPr>
            <p:cNvPr id="5" name="文本框 4"/>
            <p:cNvSpPr txBox="1"/>
            <p:nvPr/>
          </p:nvSpPr>
          <p:spPr>
            <a:xfrm>
              <a:off x="3018274" y="2640479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FFT</a:t>
              </a:r>
              <a:r>
                <a:rPr lang="zh-CN" altLang="en-US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核心思想</a:t>
              </a:r>
              <a:endParaRPr lang="zh-CN" altLang="en-US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36234" y="2876101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38058" y="807215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714" y="874429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91780" y="2608580"/>
            <a:ext cx="29076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rgbClr val="506580"/>
                </a:solidFill>
                <a:effectLst/>
                <a:latin typeface="Hero" panose="02000506000000020004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205" y="1501775"/>
            <a:ext cx="10428605" cy="1938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 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把系数表示多项式转化为点值法表示多项式。</a:t>
            </a:r>
            <a:endParaRPr lang="zh-CN" altLang="en-US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 直接带入多项式求点值的话还是O(n</a:t>
            </a:r>
            <a:r>
              <a:rPr lang="en-US" altLang="zh-CN" sz="2000" kern="100" baseline="30000" dirty="0">
                <a:solidFill>
                  <a:srgbClr val="506580"/>
                </a:solidFill>
                <a:effectLst/>
                <a:uFillTx/>
                <a:latin typeface="阿里巴巴普惠体 R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</a:t>
            </a: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)的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endParaRPr lang="en-US" altLang="zh-CN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 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要计算n个点的点值，这个过程一定要求每层都可以分成两大小相等的部分，所以多项式最高次项一定是2的幂，不是的话直接在最高次项补零。</a:t>
            </a:r>
            <a:endParaRPr lang="zh-CN" altLang="en-US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439795"/>
            <a:ext cx="1144143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82880" y="455930"/>
            <a:ext cx="11441430" cy="5946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762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86585" y="1488440"/>
            <a:ext cx="4583430" cy="277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Enter the relevant introduction here, as brief as possible. </a:t>
            </a:r>
            <a:endParaRPr lang="zh-CN" altLang="zh-CN" sz="1100" kern="100" dirty="0">
              <a:solidFill>
                <a:srgbClr val="5D7494">
                  <a:alpha val="90000"/>
                </a:srgbClr>
              </a:solidFill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70324" y="844249"/>
            <a:ext cx="4583279" cy="521970"/>
            <a:chOff x="1936234" y="2640479"/>
            <a:chExt cx="4583279" cy="521970"/>
          </a:xfrm>
        </p:grpSpPr>
        <p:sp>
          <p:nvSpPr>
            <p:cNvPr id="5" name="文本框 4"/>
            <p:cNvSpPr txBox="1"/>
            <p:nvPr/>
          </p:nvSpPr>
          <p:spPr>
            <a:xfrm>
              <a:off x="3018274" y="2640479"/>
              <a:ext cx="3435350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FFT</a:t>
              </a:r>
              <a:r>
                <a:rPr lang="zh-CN" altLang="en-US" sz="2800" dirty="0">
                  <a:solidFill>
                    <a:srgbClr val="5D7494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阿里巴巴普惠体 R" panose="00020600040101010101" pitchFamily="18" charset="-122"/>
                </a:rPr>
                <a:t>核心思想</a:t>
              </a:r>
              <a:endParaRPr lang="zh-CN" altLang="en-US" sz="2800" dirty="0">
                <a:solidFill>
                  <a:srgbClr val="5D749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36234" y="2876101"/>
              <a:ext cx="4583279" cy="277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Aft>
                  <a:spcPts val="0"/>
                </a:spcAft>
              </a:pPr>
              <a:r>
                <a:rPr lang="en-US" altLang="zh-CN" sz="1100" kern="100" dirty="0">
                  <a:solidFill>
                    <a:srgbClr val="5D7494">
                      <a:alpha val="90000"/>
                    </a:srgbClr>
                  </a:solidFill>
                  <a:latin typeface="Hero" panose="02000506000000020004" pitchFamily="50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Enter the relevant introduction here, as brief as possible. </a:t>
              </a:r>
              <a:endParaRPr lang="zh-CN" altLang="zh-CN" sz="1100" kern="100" dirty="0">
                <a:solidFill>
                  <a:srgbClr val="5D7494">
                    <a:alpha val="90000"/>
                  </a:srgbClr>
                </a:solidFill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38058" y="807215"/>
            <a:ext cx="655782" cy="655782"/>
          </a:xfrm>
          <a:prstGeom prst="ellipse">
            <a:avLst/>
          </a:prstGeom>
          <a:solidFill>
            <a:srgbClr val="5D7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714" y="874429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91780" y="2608580"/>
            <a:ext cx="29076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rgbClr val="506580"/>
                </a:solidFill>
                <a:effectLst/>
                <a:latin typeface="Hero" panose="02000506000000020004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dirty="0">
              <a:solidFill>
                <a:srgbClr val="506580"/>
              </a:solidFill>
              <a:latin typeface="Hero" panose="02000506000000020004" pitchFamily="5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625" y="1488440"/>
            <a:ext cx="10428605" cy="3322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A1(x)和A2(x)是规模缩小了一半的子问题，所以不断向下递归分治。当n=1的时候返回。</a:t>
            </a:r>
            <a:endParaRPr lang="zh-CN" altLang="en-US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通过迭代优化后时间复杂度为真</a:t>
            </a: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O(nlogn)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所以计算n个数的点值的时间复杂度为O(nlogn)</a:t>
            </a:r>
            <a:endParaRPr lang="zh-CN" altLang="en-US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endParaRPr lang="zh-CN" altLang="en-US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再将将结果从点值表示法转化为系数表示法进行IFFT，取单位根的倒数即它的共轭带入A(x)，再除以n即为多项式的系数。</a:t>
            </a:r>
            <a:endParaRPr lang="zh-CN" altLang="en-US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zh-CN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时间复杂度为</a:t>
            </a:r>
            <a:r>
              <a:rPr lang="zh-CN" altLang="en-US" sz="2000" kern="100" dirty="0">
                <a:solidFill>
                  <a:srgbClr val="506580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O(nlogn)。</a:t>
            </a:r>
            <a:endParaRPr lang="zh-CN" altLang="zh-CN" sz="2000" kern="100" dirty="0">
              <a:solidFill>
                <a:srgbClr val="506580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51841" y="4082254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D7494"/>
                </a:solidFill>
                <a:effectLst/>
                <a:latin typeface="Hero" panose="02000506000000020004" pitchFamily="50" charset="0"/>
                <a:ea typeface="宋体" panose="02010600030101010101" pitchFamily="2" charset="-122"/>
                <a:cs typeface="Times New Roman" panose="0202060305040502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D7494"/>
              </a:solidFill>
              <a:effectLst/>
              <a:latin typeface="Hero" panose="02000506000000020004" pitchFamily="50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387954"/>
            <a:ext cx="6134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0" i="0" dirty="0">
                <a:solidFill>
                  <a:srgbClr val="5D7494"/>
                </a:solidFill>
                <a:effectLst/>
                <a:latin typeface="Hero" panose="02000506000000020004" pitchFamily="50" charset="0"/>
              </a:rPr>
              <a:t>“ </a:t>
            </a:r>
            <a:r>
              <a:rPr lang="en-US" altLang="zh-CN" sz="4400" b="0" i="0" dirty="0">
                <a:solidFill>
                  <a:srgbClr val="5D7494"/>
                </a:solidFill>
                <a:effectLst/>
                <a:latin typeface="Hero" panose="02000506000000020004" pitchFamily="50" charset="0"/>
              </a:rPr>
              <a:t>Work Report </a:t>
            </a:r>
            <a:r>
              <a:rPr lang="zh-CN" altLang="en-US" sz="4400" b="0" i="0" dirty="0">
                <a:solidFill>
                  <a:srgbClr val="5D7494"/>
                </a:solidFill>
                <a:effectLst/>
                <a:latin typeface="Hero" panose="02000506000000020004" pitchFamily="50" charset="0"/>
              </a:rPr>
              <a:t>”</a:t>
            </a:r>
            <a:endParaRPr lang="zh-CN" altLang="en-US" sz="4400" dirty="0">
              <a:solidFill>
                <a:srgbClr val="5D7494"/>
              </a:solidFill>
              <a:latin typeface="Hero" panose="02000506000000020004" pitchFamily="5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40" y="982980"/>
            <a:ext cx="115239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FFT</a:t>
            </a:r>
            <a:r>
              <a:rPr lang="zh-CN" altLang="en-US" sz="28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讲解推荐：</a:t>
            </a:r>
            <a:r>
              <a:rPr lang="zh-CN" altLang="en-US" sz="28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 action="ppaction://hlinkfile"/>
              </a:rPr>
              <a:t>https://www.bilibili.com/video/BV1za411F76U/?is_story_h5=false&amp;p=1&amp;share_from=ugc&amp;share_medium=android&amp;share_plat=android&amp;share_session_id=39fb0aa2-8b08-4868-8756-55b19b5dd0e4&amp;share_source=WEIXIN&amp;share_tag=s_i&amp;timestamp=1670234645&amp;unique_k=fEMYZHN</a:t>
            </a:r>
            <a:endParaRPr lang="zh-CN" altLang="en-US" sz="2800" dirty="0">
              <a:solidFill>
                <a:srgbClr val="506580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hlinkClick r:id="rId2" action="ppaction://hlinkfile"/>
            </a:endParaRPr>
          </a:p>
          <a:p>
            <a:pPr algn="ctr"/>
            <a:r>
              <a:rPr lang="zh-CN" altLang="en-US" sz="28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代码：</a:t>
            </a:r>
            <a:endParaRPr lang="zh-CN" altLang="en-US" sz="2800" dirty="0">
              <a:solidFill>
                <a:srgbClr val="50658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50658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3" action="ppaction://hlinkfile"/>
              </a:rPr>
              <a:t>https://paste.ubuntu.com/p/xpTh7tYQtf/</a:t>
            </a:r>
            <a:endParaRPr lang="zh-CN" altLang="en-US" sz="2800" dirty="0">
              <a:solidFill>
                <a:srgbClr val="50658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演示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Impact</vt:lpstr>
      <vt:lpstr>Adobe 黑体 Std R</vt:lpstr>
      <vt:lpstr>黑体</vt:lpstr>
      <vt:lpstr>阿里巴巴普惠体 R</vt:lpstr>
      <vt:lpstr>Lato</vt:lpstr>
      <vt:lpstr>Hero</vt:lpstr>
      <vt:lpstr>Times New Roman</vt:lpstr>
      <vt:lpstr>微软雅黑</vt:lpstr>
      <vt:lpstr>NumberOnly</vt:lpstr>
      <vt:lpstr>Calibri</vt:lpstr>
      <vt:lpstr>Arial Unicode MS</vt:lpstr>
      <vt:lpstr>等线 Light</vt:lpstr>
      <vt:lpstr>等线</vt:lpstr>
      <vt:lpstr>阿里巴巴普惠体 R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20241018</cp:lastModifiedBy>
  <cp:revision>22</cp:revision>
  <dcterms:created xsi:type="dcterms:W3CDTF">2020-12-15T07:30:00Z</dcterms:created>
  <dcterms:modified xsi:type="dcterms:W3CDTF">2022-12-06T07:21:58Z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2052-11.3.0.9230</vt:lpwstr>
  </property>
  <property fmtid="{D5CDD505-2E9C-101B-9397-08002B2CF9AE}" pid="3" name="KSOTemplateUUID">
    <vt:lpwstr>v1.0_mb_0r1mimiTcAFpEXlXrWtFMQ==</vt:lpwstr>
  </property>
</Properties>
</file>