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3235"/>
          </a:xfrm>
        </p:spPr>
        <p:txBody>
          <a:bodyPr>
            <a:normAutofit/>
          </a:bodyPr>
          <a:p>
            <a:pPr algn="ctr"/>
            <a:r>
              <a:rPr lang="en-US" altLang="zh-CN" sz="6000" b="1"/>
              <a:t>E!5!-G</a:t>
            </a:r>
            <a:r>
              <a:rPr lang="zh-CN" altLang="en-US" sz="6000" b="1"/>
              <a:t>题</a:t>
            </a:r>
            <a:r>
              <a:rPr lang="en-US" altLang="zh-CN" sz="6000" b="1"/>
              <a:t>-</a:t>
            </a:r>
            <a:r>
              <a:rPr lang="zh-CN" altLang="en-US" sz="6000" b="1"/>
              <a:t>重建猫娘乐园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2000"/>
              <a:t> 21371258 </a:t>
            </a:r>
            <a:r>
              <a:rPr lang="zh-CN" altLang="en-US" sz="2000"/>
              <a:t>冯睿冰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639445"/>
            <a:ext cx="10515600" cy="600329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/>
              <a:t>元素均在</a:t>
            </a:r>
            <a:r>
              <a:rPr lang="en-US" altLang="zh-CN" b="1"/>
              <a:t>{0,1,2}</a:t>
            </a:r>
            <a:r>
              <a:rPr lang="zh-CN" altLang="en-US" b="1"/>
              <a:t>的 3×3 的矩阵</a:t>
            </a:r>
            <a:r>
              <a:rPr lang="zh-CN" altLang="en-US"/>
              <a:t>，可以通过以下三种操作，调整元素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的排列顺序，直至其变成指定的组合。</a:t>
            </a:r>
            <a:endParaRPr lang="zh-CN" altLang="en-US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1.</a:t>
            </a:r>
            <a:r>
              <a:rPr lang="en-US" altLang="zh-CN" b="1">
                <a:solidFill>
                  <a:srgbClr val="FF0000"/>
                </a:solidFill>
              </a:rPr>
              <a:t>「旋转」</a:t>
            </a:r>
            <a:r>
              <a:rPr lang="en-US" altLang="zh-CN" b="1"/>
              <a:t>：</a:t>
            </a:r>
            <a:r>
              <a:rPr lang="en-US" altLang="zh-CN"/>
              <a:t>花费 a 枚摩拉，选择任意一个 2×2 的子矩阵，将其顺时针旋转 90∘</a:t>
            </a:r>
            <a:endParaRPr lang="en-US" altLang="zh-CN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2.</a:t>
            </a:r>
            <a:r>
              <a:rPr lang="en-US" altLang="zh-CN" b="1">
                <a:solidFill>
                  <a:srgbClr val="FF0000"/>
                </a:solidFill>
              </a:rPr>
              <a:t>「对换」</a:t>
            </a:r>
            <a:r>
              <a:rPr lang="en-US" altLang="zh-CN" b="1"/>
              <a:t>：</a:t>
            </a:r>
            <a:r>
              <a:rPr lang="en-US" altLang="zh-CN"/>
              <a:t>花费 b 枚摩拉，选择相邻的两个</a:t>
            </a:r>
            <a:r>
              <a:rPr lang="zh-CN" altLang="en-US"/>
              <a:t>元素</a:t>
            </a:r>
            <a:r>
              <a:rPr lang="en-US" altLang="zh-CN"/>
              <a:t>，并交换它们的位置。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3.</a:t>
            </a:r>
            <a:r>
              <a:rPr lang="en-US" altLang="zh-CN" b="1">
                <a:solidFill>
                  <a:srgbClr val="FF0000"/>
                </a:solidFill>
              </a:rPr>
              <a:t>「预制」</a:t>
            </a:r>
            <a:r>
              <a:rPr lang="en-US" altLang="zh-CN" b="1"/>
              <a:t>：</a:t>
            </a:r>
            <a:r>
              <a:rPr lang="en-US" altLang="zh-CN"/>
              <a:t>花费 c 枚摩拉，选择一个 n×m 的子矩阵，将它预制成</a:t>
            </a:r>
            <a:r>
              <a:rPr lang="zh-CN" altLang="en-US"/>
              <a:t>给</a:t>
            </a:r>
            <a:r>
              <a:rPr lang="en-US" altLang="zh-CN"/>
              <a:t>定的样式。</a:t>
            </a:r>
            <a:endParaRPr lang="en-US" altLang="zh-CN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求需要花费的最少的摩拉</a:t>
            </a:r>
            <a:r>
              <a:rPr lang="zh-CN" altLang="en-US" b="1"/>
              <a:t>数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内容占位符 1"/>
          <p:cNvGraphicFramePr/>
          <p:nvPr>
            <p:ph idx="1"/>
            <p:custDataLst>
              <p:tags r:id="rId1"/>
            </p:custDataLst>
          </p:nvPr>
        </p:nvGraphicFramePr>
        <p:xfrm>
          <a:off x="770890" y="1744980"/>
          <a:ext cx="3705225" cy="26555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35075"/>
                <a:gridCol w="1235075"/>
                <a:gridCol w="1235075"/>
              </a:tblGrid>
              <a:tr h="89408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/>
                        <a:t>x</a:t>
                      </a:r>
                      <a:r>
                        <a:rPr lang="en-US" altLang="zh-CN" sz="2800" baseline="-25000"/>
                        <a:t>1</a:t>
                      </a:r>
                      <a:endParaRPr lang="en-US" altLang="zh-CN" sz="2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x</a:t>
                      </a:r>
                      <a:r>
                        <a:rPr lang="en-US" altLang="zh-CN" sz="2800" baseline="-25000">
                          <a:sym typeface="+mn-ea"/>
                        </a:rPr>
                        <a:t>2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x</a:t>
                      </a:r>
                      <a:r>
                        <a:rPr lang="en-US" altLang="zh-CN" sz="2800" baseline="-25000">
                          <a:sym typeface="+mn-ea"/>
                        </a:rPr>
                        <a:t>3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8074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4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5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6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8074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7</a:t>
                      </a:r>
                      <a:endParaRPr lang="en-US" altLang="zh-CN" sz="2800" b="1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8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800" b="1">
                          <a:sym typeface="+mn-ea"/>
                        </a:rPr>
                        <a:t>x</a:t>
                      </a:r>
                      <a:r>
                        <a:rPr lang="en-US" altLang="zh-CN" sz="2800" b="1" baseline="-25000">
                          <a:sym typeface="+mn-ea"/>
                        </a:rPr>
                        <a:t>9</a:t>
                      </a:r>
                      <a:endParaRPr lang="en-US" altLang="zh-CN" sz="2800" baseline="-250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651375" y="2778125"/>
            <a:ext cx="2290445" cy="69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41820" y="1663065"/>
            <a:ext cx="4973955" cy="3620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4000" b="1">
                <a:sym typeface="+mn-ea"/>
              </a:rPr>
              <a:t>(x</a:t>
            </a:r>
            <a:r>
              <a:rPr lang="en-US" altLang="zh-CN" sz="4000" b="1" baseline="-25000">
                <a:sym typeface="+mn-ea"/>
              </a:rPr>
              <a:t>9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8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7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6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5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4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3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2</a:t>
            </a:r>
            <a:r>
              <a:rPr lang="en-US" altLang="zh-CN" sz="4000" b="1">
                <a:sym typeface="+mn-ea"/>
              </a:rPr>
              <a:t>x</a:t>
            </a:r>
            <a:r>
              <a:rPr lang="en-US" altLang="zh-CN" sz="4000" b="1" baseline="-25000">
                <a:sym typeface="+mn-ea"/>
              </a:rPr>
              <a:t>1</a:t>
            </a:r>
            <a:r>
              <a:rPr lang="en-US" altLang="zh-CN" sz="4000" b="1">
                <a:sym typeface="+mn-ea"/>
              </a:rPr>
              <a:t>)</a:t>
            </a:r>
            <a:r>
              <a:rPr lang="en-US" altLang="zh-CN" sz="2800" b="1" baseline="-25000">
                <a:sym typeface="+mn-ea"/>
              </a:rPr>
              <a:t>3</a:t>
            </a:r>
            <a:endParaRPr lang="en-US" altLang="zh-CN" sz="4000" baseline="-25000"/>
          </a:p>
          <a:p>
            <a:endParaRPr lang="en-US" altLang="zh-CN" baseline="-25000"/>
          </a:p>
          <a:p>
            <a:endParaRPr lang="en-US" altLang="zh-CN" baseline="-25000"/>
          </a:p>
          <a:p>
            <a:endParaRPr lang="en-US" altLang="zh-CN" baseline="-25000"/>
          </a:p>
          <a:p>
            <a:endParaRPr lang="en-US" altLang="zh-CN" b="1" baseline="-25000">
              <a:sym typeface="+mn-ea"/>
            </a:endParaRPr>
          </a:p>
          <a:p>
            <a:pPr marL="914400" lvl="2" indent="457200"/>
            <a:r>
              <a:rPr lang="en-US" altLang="zh-CN" sz="2800" b="1">
                <a:sym typeface="+mn-ea"/>
              </a:rPr>
              <a:t>    </a:t>
            </a:r>
            <a:endParaRPr lang="en-US" altLang="zh-CN" sz="2800" b="1">
              <a:sym typeface="+mn-ea"/>
            </a:endParaRPr>
          </a:p>
          <a:p>
            <a:pPr marL="914400" lvl="2" indent="457200"/>
            <a:r>
              <a:rPr lang="en-US" altLang="zh-CN" sz="2800" b="1">
                <a:sym typeface="+mn-ea"/>
              </a:rPr>
              <a:t>    (...)</a:t>
            </a:r>
            <a:r>
              <a:rPr lang="en-US" altLang="zh-CN" sz="2800" b="1" baseline="-25000">
                <a:sym typeface="+mn-ea"/>
              </a:rPr>
              <a:t>10</a:t>
            </a:r>
            <a:endParaRPr lang="en-US" altLang="zh-CN" sz="2800" baseline="-25000"/>
          </a:p>
          <a:p>
            <a:endParaRPr lang="en-US" altLang="zh-CN" sz="2800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4993005" y="2404110"/>
            <a:ext cx="1833245" cy="71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ym typeface="+mn-ea"/>
              </a:rPr>
              <a:t>x</a:t>
            </a:r>
            <a:r>
              <a:rPr lang="en-US" altLang="zh-CN" sz="2400" b="1" baseline="-25000">
                <a:sym typeface="+mn-ea"/>
              </a:rPr>
              <a:t>i</a:t>
            </a:r>
            <a:r>
              <a:rPr lang="en-US" altLang="zh-CN" sz="2400" b="1">
                <a:sym typeface="+mn-ea"/>
              </a:rPr>
              <a:t>∈{0,1,2}</a:t>
            </a:r>
            <a:endParaRPr lang="en-US" altLang="zh-CN" sz="2400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6440" y="388620"/>
            <a:ext cx="8479155" cy="928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accent2"/>
                </a:solidFill>
              </a:rPr>
              <a:t>将每个矩阵转换为一个唯一对应的三进制数</a:t>
            </a:r>
            <a:endParaRPr lang="zh-CN" altLang="en-US" sz="2800" b="1">
              <a:solidFill>
                <a:schemeClr val="accent2"/>
              </a:solidFill>
            </a:endParaRPr>
          </a:p>
          <a:p>
            <a:r>
              <a:rPr lang="zh-CN" altLang="en-US" sz="2800" b="1">
                <a:solidFill>
                  <a:schemeClr val="accent2"/>
                </a:solidFill>
              </a:rPr>
              <a:t>共有</a:t>
            </a:r>
            <a:r>
              <a:rPr lang="en-US" altLang="zh-CN" sz="2800" b="1">
                <a:solidFill>
                  <a:schemeClr val="accent2"/>
                </a:solidFill>
              </a:rPr>
              <a:t>3</a:t>
            </a:r>
            <a:r>
              <a:rPr lang="en-US" altLang="zh-CN" sz="2800" b="1" baseline="30000">
                <a:solidFill>
                  <a:schemeClr val="accent2"/>
                </a:solidFill>
              </a:rPr>
              <a:t>9</a:t>
            </a:r>
            <a:r>
              <a:rPr lang="en-US" altLang="zh-CN" sz="2800" b="1">
                <a:solidFill>
                  <a:schemeClr val="accent2"/>
                </a:solidFill>
              </a:rPr>
              <a:t>=19683</a:t>
            </a:r>
            <a:r>
              <a:rPr lang="zh-CN" altLang="en-US" sz="2800" b="1">
                <a:solidFill>
                  <a:schemeClr val="accent2"/>
                </a:solidFill>
              </a:rPr>
              <a:t>个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8727440" y="3535680"/>
            <a:ext cx="594995" cy="829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6" grpId="1" animBg="1"/>
      <p:bldP spid="16" grpId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898525" y="288290"/>
            <a:ext cx="8853170" cy="928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accent2"/>
                </a:solidFill>
              </a:rPr>
              <a:t>再将每个矩阵通过对应操作得到的</a:t>
            </a:r>
            <a:r>
              <a:rPr lang="zh-CN" altLang="en-US" sz="2800" b="1">
                <a:solidFill>
                  <a:schemeClr val="accent2"/>
                </a:solidFill>
              </a:rPr>
              <a:t>矩阵</a:t>
            </a:r>
            <a:endParaRPr lang="zh-CN" altLang="en-US" sz="2800" b="1">
              <a:solidFill>
                <a:schemeClr val="accent2"/>
              </a:solidFill>
            </a:endParaRPr>
          </a:p>
          <a:p>
            <a:r>
              <a:rPr lang="zh-CN" altLang="en-US" sz="2800" b="1">
                <a:solidFill>
                  <a:schemeClr val="accent2"/>
                </a:solidFill>
              </a:rPr>
              <a:t>用一条权值为</a:t>
            </a:r>
            <a:r>
              <a:rPr lang="en-US" altLang="zh-CN" sz="2800" b="1">
                <a:solidFill>
                  <a:schemeClr val="accent2"/>
                </a:solidFill>
              </a:rPr>
              <a:t>a/b/c</a:t>
            </a:r>
            <a:r>
              <a:rPr lang="zh-CN" altLang="en-US" sz="2800" b="1">
                <a:solidFill>
                  <a:schemeClr val="accent2"/>
                </a:solidFill>
              </a:rPr>
              <a:t>的有向边连接，</a:t>
            </a:r>
            <a:r>
              <a:rPr lang="zh-CN" altLang="en-US" sz="2800" b="1">
                <a:solidFill>
                  <a:schemeClr val="accent2"/>
                </a:solidFill>
              </a:rPr>
              <a:t>最终形成一个</a:t>
            </a:r>
            <a:r>
              <a:rPr lang="zh-CN" altLang="en-US" sz="2800" b="1">
                <a:solidFill>
                  <a:schemeClr val="accent2"/>
                </a:solidFill>
              </a:rPr>
              <a:t>有向图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919980"/>
          </a:xfrm>
        </p:spPr>
        <p:txBody>
          <a:bodyPr>
            <a:normAutofit fontScale="6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</a:rPr>
              <a:t>原问题转化为求两点间的最短路！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322705"/>
            <a:ext cx="5156200" cy="2282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15" y="1483360"/>
            <a:ext cx="5346065" cy="248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" y="3604260"/>
            <a:ext cx="5948045" cy="2308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64840" y="2084070"/>
            <a:ext cx="19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070975" y="2341245"/>
            <a:ext cx="19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284855" y="4197350"/>
            <a:ext cx="19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14" t="35439" r="-1993" b="926"/>
          <a:stretch>
            <a:fillRect/>
          </a:stretch>
        </p:blipFill>
        <p:spPr>
          <a:xfrm>
            <a:off x="6112510" y="115570"/>
            <a:ext cx="5037455" cy="6679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254000"/>
            <a:ext cx="4432300" cy="55232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6610" y="2973705"/>
            <a:ext cx="2414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将矩阵还原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15755" y="1830070"/>
            <a:ext cx="2794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添加权值为</a:t>
            </a: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的</a:t>
            </a:r>
            <a:r>
              <a:rPr lang="zh-CN" altLang="en-US" sz="2000" b="1">
                <a:solidFill>
                  <a:srgbClr val="FF0000"/>
                </a:solidFill>
              </a:rPr>
              <a:t>有向边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9415" y="3789045"/>
            <a:ext cx="2794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添加权值为</a:t>
            </a:r>
            <a:r>
              <a:rPr lang="en-US" altLang="zh-CN" sz="2000" b="1">
                <a:solidFill>
                  <a:srgbClr val="FF0000"/>
                </a:solidFill>
              </a:rPr>
              <a:t>b</a:t>
            </a:r>
            <a:r>
              <a:rPr lang="zh-CN" altLang="en-US" sz="2000" b="1">
                <a:solidFill>
                  <a:srgbClr val="FF0000"/>
                </a:solidFill>
              </a:rPr>
              <a:t>的</a:t>
            </a:r>
            <a:r>
              <a:rPr lang="zh-CN" altLang="en-US" sz="2000" b="1">
                <a:solidFill>
                  <a:srgbClr val="FF0000"/>
                </a:solidFill>
              </a:rPr>
              <a:t>有向边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9415" y="5501640"/>
            <a:ext cx="2794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添加权值为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zh-CN" altLang="en-US" sz="2000" b="1">
                <a:solidFill>
                  <a:srgbClr val="FF0000"/>
                </a:solidFill>
              </a:rPr>
              <a:t>的</a:t>
            </a:r>
            <a:r>
              <a:rPr lang="zh-CN" altLang="en-US" sz="2000" b="1">
                <a:solidFill>
                  <a:srgbClr val="FF0000"/>
                </a:solidFill>
              </a:rPr>
              <a:t>有向边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390890" y="1163320"/>
            <a:ext cx="150114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939655" y="1001395"/>
            <a:ext cx="254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>
                <a:solidFill>
                  <a:srgbClr val="FF0000"/>
                </a:solidFill>
              </a:rPr>
              <a:t>计算</a:t>
            </a:r>
            <a:r>
              <a:rPr lang="zh-CN" altLang="en-US" sz="1200" b="1">
                <a:solidFill>
                  <a:srgbClr val="FF0000"/>
                </a:solidFill>
              </a:rPr>
              <a:t>所得</a:t>
            </a:r>
            <a:r>
              <a:rPr lang="en-US" altLang="zh-CN" sz="1200" b="1">
                <a:solidFill>
                  <a:srgbClr val="FF0000"/>
                </a:solidFill>
              </a:rPr>
              <a:t>矩阵对应的数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0" grpId="0"/>
      <p:bldP spid="11" grpId="0"/>
      <p:bldP spid="13" grpId="0"/>
      <p:bldP spid="15" grpId="1"/>
      <p:bldP spid="10" grpId="1"/>
      <p:bldP spid="11" grpId="1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1080" y="603885"/>
            <a:ext cx="4974590" cy="564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d1c7933b-ef86-4b8f-a938-f2ed31f1754f}"/>
  <p:tag name="TABLE_ENDDRAG_ORIGIN_RECT" val="291*39"/>
  <p:tag name="TABLE_ENDDRAG_RECT" val="59*83*291*39"/>
</p:tagLst>
</file>

<file path=ppt/tags/tag2.xml><?xml version="1.0" encoding="utf-8"?>
<p:tagLst xmlns:p="http://schemas.openxmlformats.org/presentationml/2006/main">
  <p:tag name="COMMONDATA" val="eyJoZGlkIjoiYmNhMDViNDVmMTA3MTMyYWE0ODRiNjc5YzA5MjExOWMifQ=="/>
  <p:tag name="KSO_WPP_MARK_KEY" val="ef470a75-b992-46f6-8ff0-c1dd8e0821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E!5!-G题-重建猫娘乐园   21371258 冯睿冰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ruibing feng</dc:creator>
  <cp:lastModifiedBy>呵呵</cp:lastModifiedBy>
  <cp:revision>9</cp:revision>
  <dcterms:created xsi:type="dcterms:W3CDTF">2022-12-04T07:10:00Z</dcterms:created>
  <dcterms:modified xsi:type="dcterms:W3CDTF">2022-12-04T08:44:27Z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CF9497D1139C49C5A7378F4D312D6516</vt:lpwstr>
  </property>
  <property fmtid="{D5CDD505-2E9C-101B-9397-08002B2CF9AE}" pid="3" name="KSOProductBuildVer">
    <vt:lpwstr>2052-11.1.0.12763</vt:lpwstr>
  </property>
</Properties>
</file>