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4C097-7027-6609-B637-10ADD5D68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B511D-3032-E61F-6B05-0DA4C73FA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7C90D-024E-DA2B-F9F9-729F18C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F9A88-01C2-FD80-E22C-05D3BE67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4437F-4ADC-B42D-2D7D-2B7AF86D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3E2B4-10C5-CE1C-CE96-612A1FF5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0AA86-11F3-AC72-D849-E2F4AE07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4888B-174B-A5EC-CE22-8381D8AD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BF610-D6B5-D2EC-94F5-9DD651EC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31279-35F2-C4E1-DEFC-F328149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EC57A9-C42A-0ABC-74F5-FEB8EFDC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C5615-D7E8-7916-CA61-85C095CA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B2CF4-662E-5520-AF9D-38404D5B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F068B-4D4F-0181-B648-E64038F3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F0FEB-6098-731B-CFCE-98C8FB40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2C24-EFA5-7395-FCFF-80237EF6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39CE8-B3F0-DC54-A3B4-A4BA35C8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4A7E5-3733-96DF-E603-0536ABBB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6CFD7-B846-03DB-6589-5337E726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74AB8-08C9-F81E-0249-7771B9D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9252-BE94-9B68-0495-79F176A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A0925-C941-C604-D111-AF9C9266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3182-95F8-F088-13CC-4731E1AE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03015-032F-2AF0-24CC-9FFCE47F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CF7F3-FE53-799E-B4DC-E586CBEB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7F506-ED35-C617-A1C7-C7DC1D79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86DF0-C6DE-5A99-F563-0FED97599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59896-9A08-EEEE-B0C8-24177C11A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E02BD-065E-C7B1-AC69-99E36319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D3E85-E7B1-AEB4-FEC6-71A48386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9C4D3-BCCA-9313-5F6B-D2A893CA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7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860C-DEF7-BB0E-642D-33CBE473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5CB0-5BD1-8512-E20B-634DA79D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CB4CA-B56C-FA2D-20DC-697A76B7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6C7A49-BB41-D423-D91B-82FA2BDE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AB5D6-51E0-72D8-6BFE-CD946CDF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5F4329-8D3F-8415-B41D-0B7C6A10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4BC0C-FFBC-61CD-4C91-0F6763B5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04E0C-7653-9F24-6ED6-91AAC942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2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0085-5981-38EC-1203-C12A8A40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B1A47-4A49-EABE-3022-B9992F6F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72687-018D-929A-4621-4611BE17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F0FFB-4EDF-101E-514A-5DDF6ED5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19C36D-CD79-6B5F-EFC1-625CF1CF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61002F-5483-D542-4178-2A973EE4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574D3-C6D4-715B-FB32-761E6665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C3BCF-A6BE-6E2B-62BD-CC8569E3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63EA5-871B-4B47-4545-662D1D4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3E652-BA54-91D8-1821-8F0EE402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6D8D0-1A72-5788-3075-B6F3EBD3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CBA2A-4D35-8CE0-BE69-807CEF7A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624B4-69A5-7113-EDAD-6CF8F526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4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13C2-81C2-43D7-D816-520AFBF1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A77E3-6A49-4D04-6A7B-8C615FD14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39B87-DDE0-93E4-A2B2-F79BD25E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E2204-63E1-1926-48EC-31B603A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B78B0-2BF2-F58A-A1FC-37D65956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1302C-5318-3945-8B94-0D1465BA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3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9CA374-C02A-8845-0737-696FBDAC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078CB-FD4B-9785-4AF4-AD2AA651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D666A-B8E2-D07E-4E5F-8D249B41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210D-ACCE-4053-82B0-E0174CAD7BE7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BB93B-5CBE-8737-A6A1-9701157E7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1291A-F647-BD87-11B2-F0419DF0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E60F-1D12-3FBE-0488-C45B8991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3" y="568044"/>
            <a:ext cx="9619128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E4-J-</a:t>
            </a:r>
            <a:r>
              <a:rPr lang="zh-CN" altLang="en-US" b="1" dirty="0"/>
              <a:t>小水獭和机动冈达战士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D75E35-B898-92A3-A804-B1966193A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8604"/>
            <a:ext cx="9144000" cy="1655762"/>
          </a:xfrm>
        </p:spPr>
        <p:txBody>
          <a:bodyPr/>
          <a:lstStyle/>
          <a:p>
            <a:r>
              <a:rPr lang="en-US" altLang="zh-CN" dirty="0"/>
              <a:t>21371112-</a:t>
            </a:r>
            <a:r>
              <a:rPr lang="zh-CN" altLang="en-US" dirty="0"/>
              <a:t>刘奕哲</a:t>
            </a:r>
          </a:p>
        </p:txBody>
      </p:sp>
    </p:spTree>
    <p:extLst>
      <p:ext uri="{BB962C8B-B14F-4D97-AF65-F5344CB8AC3E}">
        <p14:creationId xmlns:p14="http://schemas.microsoft.com/office/powerpoint/2010/main" val="34516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45F59B-E587-AFD2-6319-15E453F4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" y="611379"/>
            <a:ext cx="9647756" cy="25224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0C8CB3-2AF9-6A25-5743-A5AC6F47D2E0}"/>
              </a:ext>
            </a:extLst>
          </p:cNvPr>
          <p:cNvSpPr txBox="1"/>
          <p:nvPr/>
        </p:nvSpPr>
        <p:spPr>
          <a:xfrm>
            <a:off x="600635" y="353951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动态规划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9133097-2685-0780-7592-C884CA3EF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17288"/>
              </p:ext>
            </p:extLst>
          </p:nvPr>
        </p:nvGraphicFramePr>
        <p:xfrm>
          <a:off x="1345132" y="4178265"/>
          <a:ext cx="2144380" cy="206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095">
                  <a:extLst>
                    <a:ext uri="{9D8B030D-6E8A-4147-A177-3AD203B41FA5}">
                      <a16:colId xmlns:a16="http://schemas.microsoft.com/office/drawing/2014/main" val="329381996"/>
                    </a:ext>
                  </a:extLst>
                </a:gridCol>
                <a:gridCol w="536095">
                  <a:extLst>
                    <a:ext uri="{9D8B030D-6E8A-4147-A177-3AD203B41FA5}">
                      <a16:colId xmlns:a16="http://schemas.microsoft.com/office/drawing/2014/main" val="2051435385"/>
                    </a:ext>
                  </a:extLst>
                </a:gridCol>
                <a:gridCol w="536095">
                  <a:extLst>
                    <a:ext uri="{9D8B030D-6E8A-4147-A177-3AD203B41FA5}">
                      <a16:colId xmlns:a16="http://schemas.microsoft.com/office/drawing/2014/main" val="1140663050"/>
                    </a:ext>
                  </a:extLst>
                </a:gridCol>
                <a:gridCol w="536095">
                  <a:extLst>
                    <a:ext uri="{9D8B030D-6E8A-4147-A177-3AD203B41FA5}">
                      <a16:colId xmlns:a16="http://schemas.microsoft.com/office/drawing/2014/main" val="2425871826"/>
                    </a:ext>
                  </a:extLst>
                </a:gridCol>
              </a:tblGrid>
              <a:tr h="518866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66058"/>
                  </a:ext>
                </a:extLst>
              </a:tr>
              <a:tr h="51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8604"/>
                  </a:ext>
                </a:extLst>
              </a:tr>
              <a:tr h="51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004878"/>
                  </a:ext>
                </a:extLst>
              </a:tr>
              <a:tr h="51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863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520EE5-1B22-B1CF-59D9-B0C64B0E0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0892"/>
              </p:ext>
            </p:extLst>
          </p:nvPr>
        </p:nvGraphicFramePr>
        <p:xfrm>
          <a:off x="4840807" y="4178265"/>
          <a:ext cx="2144380" cy="2068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095">
                  <a:extLst>
                    <a:ext uri="{9D8B030D-6E8A-4147-A177-3AD203B41FA5}">
                      <a16:colId xmlns:a16="http://schemas.microsoft.com/office/drawing/2014/main" val="329381996"/>
                    </a:ext>
                  </a:extLst>
                </a:gridCol>
                <a:gridCol w="536095">
                  <a:extLst>
                    <a:ext uri="{9D8B030D-6E8A-4147-A177-3AD203B41FA5}">
                      <a16:colId xmlns:a16="http://schemas.microsoft.com/office/drawing/2014/main" val="2051435385"/>
                    </a:ext>
                  </a:extLst>
                </a:gridCol>
                <a:gridCol w="536095">
                  <a:extLst>
                    <a:ext uri="{9D8B030D-6E8A-4147-A177-3AD203B41FA5}">
                      <a16:colId xmlns:a16="http://schemas.microsoft.com/office/drawing/2014/main" val="1140663050"/>
                    </a:ext>
                  </a:extLst>
                </a:gridCol>
                <a:gridCol w="536095">
                  <a:extLst>
                    <a:ext uri="{9D8B030D-6E8A-4147-A177-3AD203B41FA5}">
                      <a16:colId xmlns:a16="http://schemas.microsoft.com/office/drawing/2014/main" val="2425871826"/>
                    </a:ext>
                  </a:extLst>
                </a:gridCol>
              </a:tblGrid>
              <a:tr h="518866"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66058"/>
                  </a:ext>
                </a:extLst>
              </a:tr>
              <a:tr h="51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6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8604"/>
                  </a:ext>
                </a:extLst>
              </a:tr>
              <a:tr h="511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8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004878"/>
                  </a:ext>
                </a:extLst>
              </a:tr>
              <a:tr h="518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7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8634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AE9A737-6EC8-90E7-60F7-500BBC807AC3}"/>
              </a:ext>
            </a:extLst>
          </p:cNvPr>
          <p:cNvSpPr txBox="1"/>
          <p:nvPr/>
        </p:nvSpPr>
        <p:spPr>
          <a:xfrm>
            <a:off x="600635" y="157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题目描述</a:t>
            </a:r>
          </a:p>
        </p:txBody>
      </p:sp>
    </p:spTree>
    <p:extLst>
      <p:ext uri="{BB962C8B-B14F-4D97-AF65-F5344CB8AC3E}">
        <p14:creationId xmlns:p14="http://schemas.microsoft.com/office/powerpoint/2010/main" val="423172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7F2AF5-5EB2-E3BA-106E-06F1F976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388"/>
              </p:ext>
            </p:extLst>
          </p:nvPr>
        </p:nvGraphicFramePr>
        <p:xfrm>
          <a:off x="800095" y="1841935"/>
          <a:ext cx="453073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1537028678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458859444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9150725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1861569556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675444426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428876085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477054099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1022565268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99952287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66085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6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7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1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9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2997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9D50F3B-8A22-ADE6-D58F-12E1BD9F9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28646"/>
              </p:ext>
            </p:extLst>
          </p:nvPr>
        </p:nvGraphicFramePr>
        <p:xfrm>
          <a:off x="6861175" y="1841935"/>
          <a:ext cx="453073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1537028678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458859444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9150725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1861569556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675444426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428876085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477054099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1022565268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99952287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66085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6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7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1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9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2997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0BE973-8F40-866F-DE1D-C4FE239C64AF}"/>
              </a:ext>
            </a:extLst>
          </p:cNvPr>
          <p:cNvCxnSpPr/>
          <p:nvPr/>
        </p:nvCxnSpPr>
        <p:spPr>
          <a:xfrm>
            <a:off x="7082118" y="2017059"/>
            <a:ext cx="0" cy="1810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249AB01-837B-503D-6167-9DF2210ED91F}"/>
              </a:ext>
            </a:extLst>
          </p:cNvPr>
          <p:cNvCxnSpPr>
            <a:cxnSpLocks/>
          </p:cNvCxnSpPr>
          <p:nvPr/>
        </p:nvCxnSpPr>
        <p:spPr>
          <a:xfrm>
            <a:off x="7082118" y="3827929"/>
            <a:ext cx="4078941" cy="80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BF48B2A-DD39-5285-7B91-17555B141E03}"/>
              </a:ext>
            </a:extLst>
          </p:cNvPr>
          <p:cNvCxnSpPr>
            <a:cxnSpLocks/>
          </p:cNvCxnSpPr>
          <p:nvPr/>
        </p:nvCxnSpPr>
        <p:spPr>
          <a:xfrm>
            <a:off x="7082118" y="2017059"/>
            <a:ext cx="466165" cy="1810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8F0E05-CD6C-76F5-F20F-A32EE3230827}"/>
              </a:ext>
            </a:extLst>
          </p:cNvPr>
          <p:cNvCxnSpPr>
            <a:cxnSpLocks/>
          </p:cNvCxnSpPr>
          <p:nvPr/>
        </p:nvCxnSpPr>
        <p:spPr>
          <a:xfrm>
            <a:off x="7548283" y="3827929"/>
            <a:ext cx="3612776" cy="806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DC5C84-F18D-2632-9B74-F251AE02DF97}"/>
              </a:ext>
            </a:extLst>
          </p:cNvPr>
          <p:cNvCxnSpPr>
            <a:cxnSpLocks/>
          </p:cNvCxnSpPr>
          <p:nvPr/>
        </p:nvCxnSpPr>
        <p:spPr>
          <a:xfrm>
            <a:off x="7082118" y="2017059"/>
            <a:ext cx="932329" cy="1723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821158B-D983-C8CE-6EBD-E05FC366261C}"/>
              </a:ext>
            </a:extLst>
          </p:cNvPr>
          <p:cNvCxnSpPr>
            <a:cxnSpLocks/>
          </p:cNvCxnSpPr>
          <p:nvPr/>
        </p:nvCxnSpPr>
        <p:spPr>
          <a:xfrm>
            <a:off x="8014447" y="3740069"/>
            <a:ext cx="3146612" cy="894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48A3CA1-BC7F-6760-E0D5-25E8DC8EE287}"/>
              </a:ext>
            </a:extLst>
          </p:cNvPr>
          <p:cNvCxnSpPr>
            <a:cxnSpLocks/>
          </p:cNvCxnSpPr>
          <p:nvPr/>
        </p:nvCxnSpPr>
        <p:spPr>
          <a:xfrm>
            <a:off x="7082117" y="2017059"/>
            <a:ext cx="3191436" cy="3854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115F259-F798-F07D-6DAB-AAA48D4244D0}"/>
              </a:ext>
            </a:extLst>
          </p:cNvPr>
          <p:cNvCxnSpPr>
            <a:cxnSpLocks/>
          </p:cNvCxnSpPr>
          <p:nvPr/>
        </p:nvCxnSpPr>
        <p:spPr>
          <a:xfrm>
            <a:off x="7082116" y="2017059"/>
            <a:ext cx="31914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47F6317-472E-76B8-7621-6B01A25E0244}"/>
              </a:ext>
            </a:extLst>
          </p:cNvPr>
          <p:cNvCxnSpPr>
            <a:cxnSpLocks/>
          </p:cNvCxnSpPr>
          <p:nvPr/>
        </p:nvCxnSpPr>
        <p:spPr>
          <a:xfrm>
            <a:off x="10273553" y="2402541"/>
            <a:ext cx="887506" cy="2232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111F9A1-B67B-2528-D85B-70480BB7248F}"/>
              </a:ext>
            </a:extLst>
          </p:cNvPr>
          <p:cNvCxnSpPr>
            <a:cxnSpLocks/>
          </p:cNvCxnSpPr>
          <p:nvPr/>
        </p:nvCxnSpPr>
        <p:spPr>
          <a:xfrm>
            <a:off x="10251142" y="2017058"/>
            <a:ext cx="909917" cy="26176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9D50F3B-8A22-ADE6-D58F-12E1BD9F9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82071"/>
              </p:ext>
            </p:extLst>
          </p:nvPr>
        </p:nvGraphicFramePr>
        <p:xfrm>
          <a:off x="4518212" y="340660"/>
          <a:ext cx="7413810" cy="424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381">
                  <a:extLst>
                    <a:ext uri="{9D8B030D-6E8A-4147-A177-3AD203B41FA5}">
                      <a16:colId xmlns:a16="http://schemas.microsoft.com/office/drawing/2014/main" val="1537028678"/>
                    </a:ext>
                  </a:extLst>
                </a:gridCol>
                <a:gridCol w="741381">
                  <a:extLst>
                    <a:ext uri="{9D8B030D-6E8A-4147-A177-3AD203B41FA5}">
                      <a16:colId xmlns:a16="http://schemas.microsoft.com/office/drawing/2014/main" val="2458859444"/>
                    </a:ext>
                  </a:extLst>
                </a:gridCol>
                <a:gridCol w="741381">
                  <a:extLst>
                    <a:ext uri="{9D8B030D-6E8A-4147-A177-3AD203B41FA5}">
                      <a16:colId xmlns:a16="http://schemas.microsoft.com/office/drawing/2014/main" val="291507252"/>
                    </a:ext>
                  </a:extLst>
                </a:gridCol>
                <a:gridCol w="741381">
                  <a:extLst>
                    <a:ext uri="{9D8B030D-6E8A-4147-A177-3AD203B41FA5}">
                      <a16:colId xmlns:a16="http://schemas.microsoft.com/office/drawing/2014/main" val="1861569556"/>
                    </a:ext>
                  </a:extLst>
                </a:gridCol>
                <a:gridCol w="741381">
                  <a:extLst>
                    <a:ext uri="{9D8B030D-6E8A-4147-A177-3AD203B41FA5}">
                      <a16:colId xmlns:a16="http://schemas.microsoft.com/office/drawing/2014/main" val="675444426"/>
                    </a:ext>
                  </a:extLst>
                </a:gridCol>
                <a:gridCol w="741381">
                  <a:extLst>
                    <a:ext uri="{9D8B030D-6E8A-4147-A177-3AD203B41FA5}">
                      <a16:colId xmlns:a16="http://schemas.microsoft.com/office/drawing/2014/main" val="428876085"/>
                    </a:ext>
                  </a:extLst>
                </a:gridCol>
                <a:gridCol w="741381">
                  <a:extLst>
                    <a:ext uri="{9D8B030D-6E8A-4147-A177-3AD203B41FA5}">
                      <a16:colId xmlns:a16="http://schemas.microsoft.com/office/drawing/2014/main" val="477054099"/>
                    </a:ext>
                  </a:extLst>
                </a:gridCol>
                <a:gridCol w="741381">
                  <a:extLst>
                    <a:ext uri="{9D8B030D-6E8A-4147-A177-3AD203B41FA5}">
                      <a16:colId xmlns:a16="http://schemas.microsoft.com/office/drawing/2014/main" val="1022565268"/>
                    </a:ext>
                  </a:extLst>
                </a:gridCol>
                <a:gridCol w="741381">
                  <a:extLst>
                    <a:ext uri="{9D8B030D-6E8A-4147-A177-3AD203B41FA5}">
                      <a16:colId xmlns:a16="http://schemas.microsoft.com/office/drawing/2014/main" val="999522870"/>
                    </a:ext>
                  </a:extLst>
                </a:gridCol>
                <a:gridCol w="741381">
                  <a:extLst>
                    <a:ext uri="{9D8B030D-6E8A-4147-A177-3AD203B41FA5}">
                      <a16:colId xmlns:a16="http://schemas.microsoft.com/office/drawing/2014/main" val="2660858497"/>
                    </a:ext>
                  </a:extLst>
                </a:gridCol>
              </a:tblGrid>
              <a:tr h="5304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01060"/>
                  </a:ext>
                </a:extLst>
              </a:tr>
              <a:tr h="5304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64404"/>
                  </a:ext>
                </a:extLst>
              </a:tr>
              <a:tr h="5304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(x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, y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0447"/>
                  </a:ext>
                </a:extLst>
              </a:tr>
              <a:tr h="53048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75600"/>
                  </a:ext>
                </a:extLst>
              </a:tr>
              <a:tr h="53048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(x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, y</a:t>
                      </a:r>
                      <a:r>
                        <a:rPr lang="en-US" altLang="zh-CN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15642"/>
                  </a:ext>
                </a:extLst>
              </a:tr>
              <a:tr h="5304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39420"/>
                  </a:ext>
                </a:extLst>
              </a:tr>
              <a:tr h="53048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99497"/>
                  </a:ext>
                </a:extLst>
              </a:tr>
              <a:tr h="53048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2997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C90E9F2-7750-4A4F-EEC9-56EB62DF9F75}"/>
              </a:ext>
            </a:extLst>
          </p:cNvPr>
          <p:cNvSpPr txBox="1"/>
          <p:nvPr/>
        </p:nvSpPr>
        <p:spPr>
          <a:xfrm>
            <a:off x="435805" y="3057034"/>
            <a:ext cx="80457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伪代码</a:t>
            </a:r>
            <a:endParaRPr lang="en-US" altLang="zh-CN" b="1" dirty="0"/>
          </a:p>
          <a:p>
            <a:r>
              <a:rPr lang="en-US" altLang="zh-CN" b="1" dirty="0"/>
              <a:t>dp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(0, 0)</a:t>
            </a:r>
          </a:p>
          <a:p>
            <a:r>
              <a:rPr lang="en-US" altLang="zh-CN" b="1" dirty="0"/>
              <a:t>dp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(n, m)</a:t>
            </a:r>
          </a:p>
          <a:p>
            <a:r>
              <a:rPr lang="en-US" altLang="zh-CN" b="1" dirty="0"/>
              <a:t>for q</a:t>
            </a:r>
          </a:p>
          <a:p>
            <a:r>
              <a:rPr lang="en-US" altLang="zh-CN" b="1" dirty="0"/>
              <a:t>    res </a:t>
            </a:r>
            <a:r>
              <a:rPr lang="zh-CN" altLang="en-US" b="1" dirty="0"/>
              <a:t>← </a:t>
            </a:r>
            <a:r>
              <a:rPr lang="en-US" altLang="zh-CN" b="1" dirty="0"/>
              <a:t>INF</a:t>
            </a:r>
          </a:p>
          <a:p>
            <a:r>
              <a:rPr lang="en-US" altLang="zh-CN" b="1" dirty="0"/>
              <a:t>    for </a:t>
            </a:r>
            <a:r>
              <a:rPr lang="en-US" altLang="zh-CN" b="1" dirty="0" err="1"/>
              <a:t>i</a:t>
            </a:r>
            <a:r>
              <a:rPr lang="zh-CN" altLang="en-US" b="1" dirty="0"/>
              <a:t> ← </a:t>
            </a:r>
            <a:r>
              <a:rPr lang="en-US" altLang="zh-CN" b="1" dirty="0"/>
              <a:t>0 to 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– 1</a:t>
            </a:r>
          </a:p>
          <a:p>
            <a:r>
              <a:rPr lang="en-US" altLang="zh-CN" b="1" dirty="0"/>
              <a:t>	    res = min(res, dp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[ y</a:t>
            </a:r>
            <a:r>
              <a:rPr lang="en-US" altLang="zh-CN" b="1" baseline="-25000" dirty="0"/>
              <a:t>2 </a:t>
            </a:r>
            <a:r>
              <a:rPr lang="en-US" altLang="zh-CN" b="1" dirty="0"/>
              <a:t>+ 1] [ </a:t>
            </a:r>
            <a:r>
              <a:rPr lang="en-US" altLang="zh-CN" b="1" dirty="0" err="1"/>
              <a:t>i</a:t>
            </a:r>
            <a:r>
              <a:rPr lang="en-US" altLang="zh-CN" b="1" dirty="0"/>
              <a:t> ] + dp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[ y</a:t>
            </a:r>
            <a:r>
              <a:rPr lang="en-US" altLang="zh-CN" b="1" baseline="-25000" dirty="0"/>
              <a:t>2 </a:t>
            </a:r>
            <a:r>
              <a:rPr lang="en-US" altLang="zh-CN" b="1" dirty="0"/>
              <a:t>+ 1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][ </a:t>
            </a:r>
            <a:r>
              <a:rPr lang="en-US" altLang="zh-CN" b="1" dirty="0" err="1"/>
              <a:t>i</a:t>
            </a:r>
            <a:r>
              <a:rPr lang="en-US" altLang="zh-CN" b="1" dirty="0"/>
              <a:t> ] - W[ y</a:t>
            </a:r>
            <a:r>
              <a:rPr lang="en-US" altLang="zh-CN" b="1" baseline="-25000" dirty="0"/>
              <a:t>2 </a:t>
            </a:r>
            <a:r>
              <a:rPr lang="en-US" altLang="zh-CN" b="1" dirty="0"/>
              <a:t>+ 1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][ </a:t>
            </a:r>
            <a:r>
              <a:rPr lang="en-US" altLang="zh-CN" b="1" dirty="0" err="1"/>
              <a:t>i</a:t>
            </a:r>
            <a:r>
              <a:rPr lang="en-US" altLang="zh-CN" b="1" dirty="0"/>
              <a:t> ])</a:t>
            </a:r>
          </a:p>
          <a:p>
            <a:r>
              <a:rPr lang="en-US" altLang="zh-CN" b="1" dirty="0"/>
              <a:t>    for </a:t>
            </a:r>
            <a:r>
              <a:rPr lang="en-US" altLang="zh-CN" b="1" dirty="0" err="1"/>
              <a:t>i</a:t>
            </a:r>
            <a:r>
              <a:rPr lang="zh-CN" altLang="en-US" b="1" dirty="0"/>
              <a:t> ← </a:t>
            </a:r>
            <a:r>
              <a:rPr lang="en-US" altLang="zh-CN" b="1" dirty="0"/>
              <a:t>0 to y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– 1</a:t>
            </a:r>
          </a:p>
          <a:p>
            <a:r>
              <a:rPr lang="en-US" altLang="zh-CN" b="1" dirty="0"/>
              <a:t>	    res = min(res, dp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[ </a:t>
            </a:r>
            <a:r>
              <a:rPr lang="en-US" altLang="zh-CN" b="1" dirty="0" err="1"/>
              <a:t>i</a:t>
            </a:r>
            <a:r>
              <a:rPr lang="en-US" altLang="zh-CN" b="1" dirty="0"/>
              <a:t> ][ x</a:t>
            </a:r>
            <a:r>
              <a:rPr lang="en-US" altLang="zh-CN" b="1" baseline="-25000" dirty="0"/>
              <a:t>2 </a:t>
            </a:r>
            <a:r>
              <a:rPr lang="en-US" altLang="zh-CN" b="1" dirty="0"/>
              <a:t>+ 1] + dp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[ </a:t>
            </a:r>
            <a:r>
              <a:rPr lang="en-US" altLang="zh-CN" b="1" dirty="0" err="1"/>
              <a:t>i</a:t>
            </a:r>
            <a:r>
              <a:rPr lang="en-US" altLang="zh-CN" b="1" dirty="0"/>
              <a:t> ][ x</a:t>
            </a:r>
            <a:r>
              <a:rPr lang="en-US" altLang="zh-CN" b="1" baseline="-25000" dirty="0"/>
              <a:t>2 </a:t>
            </a:r>
            <a:r>
              <a:rPr lang="en-US" altLang="zh-CN" b="1" dirty="0"/>
              <a:t>+ 1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] - W[ </a:t>
            </a:r>
            <a:r>
              <a:rPr lang="en-US" altLang="zh-CN" b="1" dirty="0" err="1"/>
              <a:t>i</a:t>
            </a:r>
            <a:r>
              <a:rPr lang="en-US" altLang="zh-CN" b="1" dirty="0"/>
              <a:t> ][ x</a:t>
            </a:r>
            <a:r>
              <a:rPr lang="en-US" altLang="zh-CN" b="1" baseline="-25000" dirty="0"/>
              <a:t>2 </a:t>
            </a:r>
            <a:r>
              <a:rPr lang="en-US" altLang="zh-CN" b="1" dirty="0"/>
              <a:t>+ 1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])</a:t>
            </a:r>
          </a:p>
          <a:p>
            <a:r>
              <a:rPr lang="en-US" altLang="zh-CN" b="1" dirty="0"/>
              <a:t>    if res = INF</a:t>
            </a:r>
          </a:p>
          <a:p>
            <a:r>
              <a:rPr lang="en-US" altLang="zh-CN" b="1" dirty="0"/>
              <a:t>    	    print(-1)</a:t>
            </a:r>
          </a:p>
          <a:p>
            <a:r>
              <a:rPr lang="en-US" altLang="zh-CN" b="1" dirty="0"/>
              <a:t>    else</a:t>
            </a:r>
          </a:p>
          <a:p>
            <a:r>
              <a:rPr lang="en-US" altLang="zh-CN" b="1" dirty="0"/>
              <a:t>	    print(res)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DAACA0-BF9D-C70A-51E1-8311CFA5BA4B}"/>
              </a:ext>
            </a:extLst>
          </p:cNvPr>
          <p:cNvSpPr txBox="1"/>
          <p:nvPr/>
        </p:nvSpPr>
        <p:spPr>
          <a:xfrm>
            <a:off x="3062526" y="3429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O(nm)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7B86C5-A02F-056C-16DC-ADBE5EC0FED9}"/>
              </a:ext>
            </a:extLst>
          </p:cNvPr>
          <p:cNvSpPr txBox="1"/>
          <p:nvPr/>
        </p:nvSpPr>
        <p:spPr>
          <a:xfrm>
            <a:off x="8866156" y="490369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O(q(n + m))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67A2CE-8DE9-A8FD-FD3C-B90063A81857}"/>
              </a:ext>
            </a:extLst>
          </p:cNvPr>
          <p:cNvSpPr txBox="1"/>
          <p:nvPr/>
        </p:nvSpPr>
        <p:spPr>
          <a:xfrm>
            <a:off x="9020044" y="597049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总时间复杂度</a:t>
            </a:r>
            <a:r>
              <a:rPr lang="en-US" altLang="zh-CN" dirty="0"/>
              <a:t>O(q(n + m))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96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199</Words>
  <Application>Microsoft Office PowerPoint</Application>
  <PresentationFormat>宽屏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E4-J-小水獭和机动冈达战士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E4-C-上班 Ⅱ</dc:title>
  <dc:creator>刘 奕哲</dc:creator>
  <cp:lastModifiedBy>刘 奕哲</cp:lastModifiedBy>
  <cp:revision>7</cp:revision>
  <dcterms:created xsi:type="dcterms:W3CDTF">2022-11-21T05:11:21Z</dcterms:created>
  <dcterms:modified xsi:type="dcterms:W3CDTF">2022-11-30T01:14:04Z</dcterms:modified>
</cp:coreProperties>
</file>