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9" r:id="rId3"/>
    <p:sldId id="267" r:id="rId4"/>
    <p:sldId id="262" r:id="rId5"/>
    <p:sldId id="281" r:id="rId6"/>
    <p:sldId id="282" r:id="rId7"/>
    <p:sldId id="283" r:id="rId8"/>
    <p:sldId id="273" r:id="rId9"/>
    <p:sldId id="274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8" r:id="rId20"/>
    <p:sldId id="265" r:id="rId21"/>
    <p:sldId id="299" r:id="rId22"/>
    <p:sldId id="300" r:id="rId23"/>
    <p:sldId id="301" r:id="rId24"/>
    <p:sldId id="302" r:id="rId25"/>
    <p:sldId id="278" r:id="rId26"/>
    <p:sldId id="272" r:id="rId27"/>
  </p:sldIdLst>
  <p:sldSz cx="762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0E2"/>
    <a:srgbClr val="E94D1A"/>
    <a:srgbClr val="010103"/>
    <a:srgbClr val="A83410"/>
    <a:srgbClr val="666469"/>
    <a:srgbClr val="5E5C60"/>
    <a:srgbClr val="6C6A6F"/>
    <a:srgbClr val="605E63"/>
    <a:srgbClr val="732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9" autoAdjust="0"/>
  </p:normalViewPr>
  <p:slideViewPr>
    <p:cSldViewPr showGuides="1">
      <p:cViewPr varScale="1">
        <p:scale>
          <a:sx n="77" d="100"/>
          <a:sy n="77" d="100"/>
        </p:scale>
        <p:origin x="1344" y="52"/>
      </p:cViewPr>
      <p:guideLst>
        <p:guide orient="horz" pos="1800"/>
        <p:guide pos="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8CEE3-839B-4F99-96F2-21BC094398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81E33-E6AD-42D5-9DB4-8C073D5C1E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51692" y="1143000"/>
            <a:ext cx="6858000" cy="15240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143000" y="2776415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81000" indent="0" algn="ctr">
              <a:buNone/>
            </a:lvl2pPr>
            <a:lvl3pPr marL="762000" indent="0" algn="ctr">
              <a:buNone/>
            </a:lvl3pPr>
            <a:lvl4pPr marL="1143000" indent="0" algn="ctr">
              <a:buNone/>
            </a:lvl4pPr>
            <a:lvl5pPr marL="1524000" indent="0" algn="ctr">
              <a:buNone/>
            </a:lvl5pPr>
            <a:lvl6pPr marL="1905000" indent="0" algn="ctr">
              <a:buNone/>
            </a:lvl6pPr>
            <a:lvl7pPr marL="2286000" indent="0" algn="ctr">
              <a:buNone/>
            </a:lvl7pPr>
            <a:lvl8pPr marL="2667000" indent="0" algn="ctr">
              <a:buNone/>
            </a:lvl8pPr>
            <a:lvl9pPr marL="30480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866"/>
            <a:ext cx="1714500" cy="487627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866"/>
            <a:ext cx="5016500" cy="48762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0" y="508000"/>
            <a:ext cx="5905500" cy="15240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3500" y="2089823"/>
            <a:ext cx="5905500" cy="1258093"/>
          </a:xfrm>
        </p:spPr>
        <p:txBody>
          <a:bodyPr anchor="t"/>
          <a:lstStyle>
            <a:lvl1pPr marL="60960" indent="0" algn="l">
              <a:buNone/>
              <a:defRPr sz="1665">
                <a:solidFill>
                  <a:schemeClr val="tx1"/>
                </a:solidFill>
              </a:defRPr>
            </a:lvl1pPr>
            <a:lvl2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04000" y="5347231"/>
            <a:ext cx="635000" cy="304271"/>
          </a:xfrm>
        </p:spPr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65500" cy="3771636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3500" y="1333500"/>
            <a:ext cx="3365500" cy="3771636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7542"/>
            <a:ext cx="68580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2"/>
            <a:ext cx="3366823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5" b="1"/>
            </a:lvl2pPr>
            <a:lvl3pPr>
              <a:buNone/>
              <a:defRPr sz="1500" b="1"/>
            </a:lvl3pPr>
            <a:lvl4pPr>
              <a:buNone/>
              <a:defRPr sz="1335" b="1"/>
            </a:lvl4pPr>
            <a:lvl5pPr>
              <a:buNone/>
              <a:defRPr sz="1335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70855" y="1279262"/>
            <a:ext cx="3368146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5" b="1"/>
            </a:lvl2pPr>
            <a:lvl3pPr>
              <a:buNone/>
              <a:defRPr sz="1500" b="1"/>
            </a:lvl3pPr>
            <a:lvl4pPr>
              <a:buNone/>
              <a:defRPr sz="1335" b="1"/>
            </a:lvl4pPr>
            <a:lvl5pPr>
              <a:buNone/>
              <a:defRPr sz="1335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68500"/>
            <a:ext cx="3366823" cy="3136636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5" y="1968500"/>
            <a:ext cx="3368146" cy="3136636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1" y="227543"/>
            <a:ext cx="2506928" cy="96837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835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1" y="1270000"/>
            <a:ext cx="2506928" cy="3835136"/>
          </a:xfrm>
        </p:spPr>
        <p:txBody>
          <a:bodyPr/>
          <a:lstStyle>
            <a:lvl1pPr marL="0" indent="0">
              <a:buNone/>
              <a:defRPr sz="1165"/>
            </a:lvl1pPr>
            <a:lvl2pPr>
              <a:buNone/>
              <a:defRPr sz="1000"/>
            </a:lvl2pPr>
            <a:lvl3pPr>
              <a:buNone/>
              <a:defRPr sz="835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979208" y="227542"/>
            <a:ext cx="4259792" cy="4877594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835"/>
            </a:lvl3pPr>
            <a:lvl4pPr>
              <a:defRPr sz="1665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508000"/>
            <a:ext cx="4572000" cy="435240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1665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24000" y="1526646"/>
            <a:ext cx="4572000" cy="33020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2665"/>
            </a:lvl1pPr>
          </a:lstStyle>
          <a:p>
            <a:pPr marL="0" algn="l" rtl="0" eaLnBrk="1" latinLnBrk="0" hangingPunct="1"/>
            <a:r>
              <a:rPr kumimoji="0"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4000" y="972323"/>
            <a:ext cx="4572000" cy="441960"/>
          </a:xfrm>
        </p:spPr>
        <p:txBody>
          <a:bodyPr lIns="45720" tIns="45720" rIns="45720" anchor="t"/>
          <a:lstStyle>
            <a:lvl1pPr marL="0" indent="0" algn="ctr">
              <a:buNone/>
              <a:defRPr sz="1165"/>
            </a:lvl1pPr>
            <a:lvl2pPr>
              <a:defRPr sz="1000"/>
            </a:lvl2pPr>
            <a:lvl3pPr>
              <a:defRPr sz="835"/>
            </a:lvl3pPr>
            <a:lvl4pPr>
              <a:defRPr sz="750"/>
            </a:lvl4pPr>
            <a:lvl5pPr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81000" y="228865"/>
            <a:ext cx="6858000" cy="9525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9243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381000" y="5347231"/>
            <a:ext cx="17780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603500" y="5347231"/>
            <a:ext cx="2413000" cy="304271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604000" y="5347231"/>
            <a:ext cx="635000" cy="304271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415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34290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3622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905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1835" kern="1200">
          <a:solidFill>
            <a:schemeClr val="tx1"/>
          </a:solidFill>
          <a:latin typeface="+mn-lt"/>
          <a:ea typeface="+mn-ea"/>
          <a:cs typeface="+mn-cs"/>
        </a:defRPr>
      </a:lvl3pPr>
      <a:lvl4pPr marL="1127760" indent="-15240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28778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1470660" indent="-1524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3830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180594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5" kern="1200">
          <a:solidFill>
            <a:schemeClr val="tx1"/>
          </a:solidFill>
          <a:latin typeface="+mn-lt"/>
          <a:ea typeface="+mn-ea"/>
          <a:cs typeface="+mn-cs"/>
        </a:defRPr>
      </a:lvl8pPr>
      <a:lvl9pPr marL="197358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26370" y="1475673"/>
            <a:ext cx="4083685" cy="8604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ARK</a:t>
            </a:r>
            <a:r>
              <a:rPr lang="zh-CN" altLang="en-US" sz="50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项目分享</a:t>
            </a:r>
            <a:endParaRPr lang="en-US" altLang="zh-CN" sz="50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8112" y="4081636"/>
            <a:ext cx="2052228" cy="114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1335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335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35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 By @15PB</a:t>
            </a:r>
            <a:r>
              <a:rPr lang="zh-CN" altLang="en-US" sz="1335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335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1335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lang="en-US" altLang="zh-CN" sz="1335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35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335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王昊</a:t>
            </a:r>
            <a:endParaRPr lang="en-US" altLang="zh-CN" sz="1335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35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2021-7-2 </a:t>
            </a:r>
            <a:endParaRPr lang="zh-CN" altLang="en-US" sz="1335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070140" y="1061965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进程，线程，模块</a:t>
            </a:r>
            <a:endParaRPr lang="zh-CN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" y="1682115"/>
            <a:ext cx="759904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进程，线程，模块遍历原理：</a:t>
            </a:r>
            <a:endParaRPr lang="zh-CN" altLang="en-US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遍历模块：通过对指定进程进行挂靠，并获取其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PEB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结构体信息，再获取其中的（偏移为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0xc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）_PEB_LDR_DATA结构体指针，最后通过这个结构体指针中偏移为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0xc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的结构体成员InLoadOrderModuleList，模块双向链表进行遍历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其中PLDR_DATA_TABLE_ENTRY存放关于模块信息的偏移有：</a:t>
            </a:r>
            <a:endParaRPr lang="zh-CN" altLang="en-US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0x24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：FullDllName模块路径</a:t>
            </a:r>
            <a:endParaRPr lang="zh-CN" altLang="en-US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0x20: SizeOfImage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模块大小</a:t>
            </a:r>
            <a:endParaRPr lang="zh-CN" altLang="en-US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0x18: DllBase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模块基址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070140" y="1061965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遍历文件，删除文件</a:t>
            </a:r>
            <a:endParaRPr lang="zh-CN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" y="1682115"/>
            <a:ext cx="7599045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文件遍历，删除原理：</a:t>
            </a:r>
            <a:endParaRPr lang="zh-CN" altLang="en-US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文件遍历原理：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通过三环传入文件路径，再由零环进行接收，在结合自己构造的类似于三环的快照遍历函数进行文件遍历。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文件删除原理：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环接收到的文件路径结合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ZwDeleteFile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进行删除。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070140" y="1061965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遍历注册表，创建子项，删除子项</a:t>
            </a:r>
            <a:endParaRPr lang="zh-CN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" y="1682115"/>
            <a:ext cx="759904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遍历注册表原理：</a:t>
            </a:r>
            <a:endParaRPr lang="zh-CN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设置根目录为：\\Registry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利用树控件对注册表项进行遍历。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环传入的拼接好的注册表路径，并结合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环函数：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ZwOpenKey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（打开注册表），ZwQueryKey（获取指定键的相关信息），ZwEnumerateKey（获取子项的信息并用于插入树控件作为子节点），ZwEnumerateValueKey（获取子项的值用于插入到值列表中）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创建子项：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利用三环接收到的要创建的子项的绝对路径结合ZwCreateKey进行创建。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删除子项：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利用三环接收到的要删除的子项的绝对路径结合ZwDeleteKey进行创建。</a:t>
            </a:r>
            <a:endParaRPr lang="en-US" altLang="zh-CN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070140" y="1061965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遍历</a:t>
            </a:r>
            <a:r>
              <a:rPr lang="en-US" altLang="zh-CN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IDT</a:t>
            </a:r>
            <a:r>
              <a:rPr lang="zh-CN" altLang="en-US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</a:t>
            </a:r>
            <a:endParaRPr lang="zh-CN" altLang="en-US" sz="166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" y="1682115"/>
            <a:ext cx="7599045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IDT</a:t>
            </a:r>
            <a:r>
              <a:rPr 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原理：</a:t>
            </a:r>
            <a:endParaRPr lang="zh-CN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通过汇编指令__asm sidt sidtInfo获取IDTR寄存器的值，并结合自定义的MAKE_LONG函数对获取到的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sidtInfo的高地址和低地址进行相应的运算得到PIDT_ENTRY结构体指针。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再利用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PIDT_ENTRY结构体指针进行信息获取。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最后进行循环遍历。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070140" y="1061965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遍历</a:t>
            </a:r>
            <a:r>
              <a:rPr lang="en-US" altLang="zh-CN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GDT</a:t>
            </a:r>
            <a:r>
              <a:rPr lang="zh-CN" altLang="en-US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</a:t>
            </a:r>
            <a:endParaRPr lang="zh-CN" altLang="en-US" sz="166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" y="1682115"/>
            <a:ext cx="7599045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GDT</a:t>
            </a:r>
            <a:r>
              <a:rPr 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原理：</a:t>
            </a:r>
            <a:endParaRPr lang="zh-CN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通过汇编指令__asm sgdt sgdtInfo获取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DTR寄存器的值，并结合自定义的MAKE_LONG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函数对获取到的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dtInfo的高地址和低地址进行相应的运算得到P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DT_ENTRY结构体指针。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再利用P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DT_ENTRY结构体指针进行信息获取。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最后进行循环遍历。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070140" y="1061965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遍历</a:t>
            </a:r>
            <a:r>
              <a:rPr lang="en-US" altLang="zh-CN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SS</a:t>
            </a:r>
            <a:r>
              <a:rPr lang="en-US" altLang="zh-CN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DT</a:t>
            </a:r>
            <a:r>
              <a:rPr lang="zh-CN" altLang="en-US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</a:t>
            </a:r>
            <a:endParaRPr lang="zh-CN" altLang="en-US" sz="166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" y="1682115"/>
            <a:ext cx="759904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原理：</a:t>
            </a:r>
            <a:endParaRPr lang="zh-CN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通过声明：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NTSYSAPI SERVICE_DESCRIPTOR_ENTRY KeServiceDescriptorTable;</a:t>
            </a:r>
            <a:endParaRPr lang="en-US" altLang="zh-CN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获取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SSDT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表的信息进行循环遍历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070140" y="1061965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Sysenter-Hook</a:t>
            </a:r>
            <a:endParaRPr lang="en-US" sz="166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" y="1682115"/>
            <a:ext cx="75990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Sysenter-Hook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原理</a:t>
            </a:r>
            <a:r>
              <a:rPr 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KiFastCallEntry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HOOK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，对指定的调用索引号进行筛选，达到使程序不能结束的功能。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反调试：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通过更改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EPROCESS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Flags2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中的ProtectedProcess达到反调试的目的。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070140" y="1061965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内核重载</a:t>
            </a:r>
            <a:endParaRPr lang="zh-CN" altLang="en-US" sz="166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" y="1682115"/>
            <a:ext cx="75990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内核重载原理：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申请内存空间，加载内核文件到内存空间，再进行重定位修复和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SSDT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修复，并对其KiFastCallEntry进行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inlineHOOK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，并让让所有的SSDT中保存的函数地址，都指向新内核。达到内核重载的目的。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070140" y="1061965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OBJECT-HOOK</a:t>
            </a:r>
            <a:endParaRPr lang="en-US" altLang="zh-CN" sz="166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" y="1682115"/>
            <a:ext cx="75990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OBJECT-HOOK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原理：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获取指定对象句柄，并通过函数获取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OBJECT_TYPE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结构体，再通过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hook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，将结构体中的OpenProcedure替换成自己的函数地址，已达到对指定进程和文件操作的拦截。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441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773431" y="1714843"/>
            <a:ext cx="350647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2" name="组合 1"/>
          <p:cNvGrpSpPr/>
          <p:nvPr/>
        </p:nvGrpSpPr>
        <p:grpSpPr>
          <a:xfrm>
            <a:off x="4531933" y="3289548"/>
            <a:ext cx="1948160" cy="1896217"/>
            <a:chOff x="4531933" y="3289548"/>
            <a:chExt cx="1948160" cy="1896217"/>
          </a:xfrm>
        </p:grpSpPr>
        <p:sp>
          <p:nvSpPr>
            <p:cNvPr id="13" name="矩形 12"/>
            <p:cNvSpPr/>
            <p:nvPr/>
          </p:nvSpPr>
          <p:spPr>
            <a:xfrm>
              <a:off x="4531933" y="3289548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44776" y="3538238"/>
              <a:ext cx="72707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ARK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650093" y="4158141"/>
              <a:ext cx="183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349" y="4322111"/>
              <a:ext cx="1316724" cy="6997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378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10705" y="1871313"/>
            <a:ext cx="39228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功能简介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矩形 7"/>
          <p:cNvSpPr/>
          <p:nvPr/>
        </p:nvSpPr>
        <p:spPr>
          <a:xfrm>
            <a:off x="4620090" y="3342533"/>
            <a:ext cx="1897848" cy="1896217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" name="矩形 1"/>
          <p:cNvSpPr/>
          <p:nvPr/>
        </p:nvSpPr>
        <p:spPr>
          <a:xfrm>
            <a:off x="5144774" y="3538238"/>
            <a:ext cx="7270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ARK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50093" y="4158141"/>
            <a:ext cx="183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9" y="4322111"/>
            <a:ext cx="1316724" cy="699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53" y="1052137"/>
            <a:ext cx="1879600" cy="604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1669415"/>
            <a:ext cx="6931025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5153" y="1052137"/>
            <a:ext cx="1879600" cy="604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1668780"/>
            <a:ext cx="680593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5153" y="1052137"/>
            <a:ext cx="1879600" cy="604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1669415"/>
            <a:ext cx="6317615" cy="40271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5153" y="1052137"/>
            <a:ext cx="1879600" cy="604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1777365"/>
            <a:ext cx="7538085" cy="38201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4620" y="1052137"/>
            <a:ext cx="1040670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596" y="1914239"/>
            <a:ext cx="6984776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解决的困难：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环的信息交互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程序窗口间的参数传递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环字符串的转换和比较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环部分函数必须用裸函数的问题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Sysenter-Hook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不用裸函数就蓝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遇到的未解决的困难：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sys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释放资源后，无法自动加载驱动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47410"/>
            <a:ext cx="7620000" cy="1620180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6033" y="2583329"/>
            <a:ext cx="2533066" cy="65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  <a:endParaRPr lang="zh-CN" altLang="en-US" sz="36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157" y="390761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7" name="矩形 6"/>
          <p:cNvSpPr/>
          <p:nvPr/>
        </p:nvSpPr>
        <p:spPr>
          <a:xfrm>
            <a:off x="6005046" y="463259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cxnSp>
        <p:nvCxnSpPr>
          <p:cNvPr id="3" name="直接连接符 2"/>
          <p:cNvCxnSpPr/>
          <p:nvPr/>
        </p:nvCxnSpPr>
        <p:spPr>
          <a:xfrm>
            <a:off x="3329947" y="2356190"/>
            <a:ext cx="0" cy="98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40" y="2408901"/>
            <a:ext cx="1688333" cy="8971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350" y="159767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90" y="1624965"/>
            <a:ext cx="76047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1.3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环与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环通信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遍历驱动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驱动信息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隐藏驱动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进程，线程，模块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进程信息，隐藏进程，结束进程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线程信息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模块信息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遍历文件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遍历系统目录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删除文件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文件信息（创建日期。。。。）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350" y="159767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90" y="1624965"/>
            <a:ext cx="76047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遍历注册表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遍历注册表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创建子项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删除子项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IDT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中断信息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中断类型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中断函数地址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GDT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段描述信息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段基址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段类型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350" y="159767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90" y="1624965"/>
            <a:ext cx="76047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SSDT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SSDT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函数地址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9.Sysenter-Hook</a:t>
            </a:r>
            <a:endParaRPr 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hook SYSENTER 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保护自身不被调试，结束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内核重载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内核重载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修复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SSDT</a:t>
            </a:r>
            <a:endParaRPr lang="en-US" altLang="zh-CN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350" y="159767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附加功能</a:t>
            </a:r>
            <a:endParaRPr lang="zh-CN" altLang="en-US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90" y="1624965"/>
            <a:ext cx="7604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11.OBJECT-HOOK</a:t>
            </a:r>
            <a:endParaRPr 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进程对象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hook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，让指定进程无法创建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文件对象</a:t>
            </a:r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hook</a:t>
            </a:r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，让指定文件无法打开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973" y="1052137"/>
            <a:ext cx="2727960" cy="604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项目界面展示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535" y="1633220"/>
            <a:ext cx="5345430" cy="3839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070140" y="1061965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65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遍历驱动，隐藏驱动</a:t>
            </a:r>
            <a:endParaRPr lang="zh-CN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" y="1682115"/>
            <a:ext cx="75990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遍历驱动原理：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通过驱动对象中的DriverSection结构体中的双向链表InLoadOrderLinks进行遍历，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当遍历一圈后，即遍历结束。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并自己定义结构体接收遍历到的驱动信息。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隐藏驱动原理：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通过对存放驱动信息的双向链表进行摘链达到隐藏驱动的目的</a:t>
            </a:r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070140" y="1061965"/>
            <a:ext cx="2515563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进程，线程，模块</a:t>
            </a:r>
            <a:endParaRPr lang="zh-CN" sz="1665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" y="1682115"/>
            <a:ext cx="759904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进程，线程，模块遍历原理：</a:t>
            </a:r>
            <a:endParaRPr lang="zh-CN" altLang="en-US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遍历进程：通过获取当前进程的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EPROCESS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结构体进行进程信息获取，并对其偏移为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0xb8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的结构体成员（PLIST_ENTRY）双向链表进行遍历。</a:t>
            </a:r>
            <a:endParaRPr lang="zh-CN" altLang="en-US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EPROCESS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结构体中保存的关于进程信息的偏移有：</a:t>
            </a:r>
            <a:endParaRPr lang="zh-CN" altLang="en-US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0x1ec: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存放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_SE_AUDIT_PROCESS_CREATION_INFO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结构体，内部保存了进程的路径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UNICODE_STRING</a:t>
            </a:r>
            <a:endParaRPr lang="zh-CN" altLang="en-US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0xb4: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存放进程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endParaRPr lang="en-US" altLang="zh-CN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隐藏进程：通过对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EPROCESS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结构体中的ActiveProcessLinks进行摘链达到隐藏效果。</a:t>
            </a:r>
            <a:endParaRPr lang="en-US" altLang="zh-CN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遍历线程：通过暴力枚举进行指定进程的线程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</a:t>
            </a:r>
            <a:endParaRPr lang="zh-CN" altLang="en-US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遍历模块：通过对指定进程进行挂靠，并获取其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PEB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结构体信息，再获取其中的（偏移为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0xc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）_PEB_LDR_DATA结构体指针，最后通过这个结构体指针中偏移为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0xc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的结构体成员InLoadOrderModuleList，模块双向链表进行遍历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其中PLDR_DATA_TABLE_ENTRY存放关于模块信息的偏移有：</a:t>
            </a:r>
            <a:endParaRPr lang="zh-CN" altLang="en-US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zh-CN" altLang="en-US" sz="1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sz="1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2542</Words>
  <Application>WPS 演示</Application>
  <PresentationFormat>自定义</PresentationFormat>
  <Paragraphs>210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Wingdings 2</vt:lpstr>
      <vt:lpstr>Wingdings</vt:lpstr>
      <vt:lpstr>Wingdings</vt:lpstr>
      <vt:lpstr>Wingdings 3</vt:lpstr>
      <vt:lpstr>Symbol</vt:lpstr>
      <vt:lpstr>Arial Unicode MS</vt:lpstr>
      <vt:lpstr>黑体</vt:lpstr>
      <vt:lpstr>Lucida Sans</vt:lpstr>
      <vt:lpstr>Lucida Sans Unicode</vt:lpstr>
      <vt:lpstr>Book Antiqua</vt:lpstr>
      <vt:lpstr>Calibri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KingWang</cp:lastModifiedBy>
  <cp:revision>164</cp:revision>
  <dcterms:created xsi:type="dcterms:W3CDTF">2014-03-18T12:44:00Z</dcterms:created>
  <dcterms:modified xsi:type="dcterms:W3CDTF">2021-07-03T05:34:22Z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C8D6C6B448E849CD969009CA6E81B246</vt:lpwstr>
  </property>
  <property fmtid="{D5CDD505-2E9C-101B-9397-08002B2CF9AE}" pid="3" name="KSOProductBuildVer">
    <vt:lpwstr>2052-11.1.0.10578</vt:lpwstr>
  </property>
</Properties>
</file>