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3" r:id="rId3"/>
    <p:sldId id="264" r:id="rId4"/>
    <p:sldId id="261" r:id="rId5"/>
    <p:sldId id="265" r:id="rId6"/>
    <p:sldId id="262" r:id="rId7"/>
    <p:sldId id="266" r:id="rId8"/>
    <p:sldId id="267" r:id="rId9"/>
    <p:sldId id="269" r:id="rId10"/>
    <p:sldId id="270"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6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83322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15022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79732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27001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25357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43284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788272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440186"/>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Null Object Design Pattern</a:t>
            </a:r>
            <a:endParaRPr lang="en-US" sz="5249" dirty="0"/>
          </a:p>
        </p:txBody>
      </p:sp>
      <p:sp>
        <p:nvSpPr>
          <p:cNvPr id="6" name="Text 2"/>
          <p:cNvSpPr/>
          <p:nvPr/>
        </p:nvSpPr>
        <p:spPr>
          <a:xfrm>
            <a:off x="6319599" y="4439841"/>
            <a:ext cx="7477601" cy="710803"/>
          </a:xfrm>
          <a:prstGeom prst="rect">
            <a:avLst/>
          </a:prstGeom>
          <a:noFill/>
          <a:ln/>
        </p:spPr>
        <p:txBody>
          <a:bodyPr wrap="square" rtlCol="0" anchor="t"/>
          <a:lstStyle/>
          <a:p>
            <a:pPr>
              <a:lnSpc>
                <a:spcPts val="2799"/>
              </a:lnSpc>
            </a:pPr>
            <a:r>
              <a:rPr lang="en-US" sz="1750" dirty="0">
                <a:solidFill>
                  <a:srgbClr val="272525"/>
                </a:solidFill>
                <a:latin typeface="Lato" pitchFamily="34" charset="0"/>
                <a:ea typeface="Lato" pitchFamily="34" charset="-122"/>
                <a:cs typeface="Lato" pitchFamily="34" charset="-120"/>
              </a:rPr>
              <a:t>The null object design pattern is a software design pattern that provides a default non-operational behavior when an object reference is null. This pattern promotes flexibility, modularity, and robustness in software systems.</a:t>
            </a:r>
            <a:endParaRPr lang="en-US" sz="1750" dirty="0"/>
          </a:p>
        </p:txBody>
      </p:sp>
      <p:sp>
        <p:nvSpPr>
          <p:cNvPr id="7" name="Shape 3"/>
          <p:cNvSpPr/>
          <p:nvPr/>
        </p:nvSpPr>
        <p:spPr>
          <a:xfrm>
            <a:off x="6319599" y="5417225"/>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5715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649016"/>
            <a:ext cx="63398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 and Summary</a:t>
            </a:r>
            <a:endParaRPr lang="en-US" sz="4374" dirty="0"/>
          </a:p>
        </p:txBody>
      </p:sp>
      <p:sp>
        <p:nvSpPr>
          <p:cNvPr id="6" name="Shape 2"/>
          <p:cNvSpPr/>
          <p:nvPr/>
        </p:nvSpPr>
        <p:spPr>
          <a:xfrm>
            <a:off x="4490799" y="2676644"/>
            <a:ext cx="4542115" cy="2018586"/>
          </a:xfrm>
          <a:prstGeom prst="roundRect">
            <a:avLst>
              <a:gd name="adj" fmla="val 4953"/>
            </a:avLst>
          </a:prstGeom>
          <a:solidFill>
            <a:srgbClr val="E8E8E3"/>
          </a:solidFill>
          <a:ln w="13811">
            <a:solidFill>
              <a:srgbClr val="D1D1C7"/>
            </a:solidFill>
            <a:prstDash val="solid"/>
          </a:ln>
        </p:spPr>
      </p:sp>
      <p:sp>
        <p:nvSpPr>
          <p:cNvPr id="7" name="Text 3"/>
          <p:cNvSpPr/>
          <p:nvPr/>
        </p:nvSpPr>
        <p:spPr>
          <a:xfrm>
            <a:off x="4726781" y="2912626"/>
            <a:ext cx="233934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Null Object Pattern</a:t>
            </a:r>
            <a:endParaRPr lang="en-US" sz="2187" dirty="0"/>
          </a:p>
        </p:txBody>
      </p:sp>
      <p:sp>
        <p:nvSpPr>
          <p:cNvPr id="8" name="Text 4"/>
          <p:cNvSpPr/>
          <p:nvPr/>
        </p:nvSpPr>
        <p:spPr>
          <a:xfrm>
            <a:off x="4726781" y="3393043"/>
            <a:ext cx="4070152"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null object pattern provides a clean and reliable way to handle null references in object-oriented systems.</a:t>
            </a:r>
            <a:endParaRPr lang="en-US" sz="1750" dirty="0"/>
          </a:p>
        </p:txBody>
      </p:sp>
      <p:sp>
        <p:nvSpPr>
          <p:cNvPr id="9" name="Shape 5"/>
          <p:cNvSpPr/>
          <p:nvPr/>
        </p:nvSpPr>
        <p:spPr>
          <a:xfrm>
            <a:off x="9255085" y="2676644"/>
            <a:ext cx="4542115" cy="2018586"/>
          </a:xfrm>
          <a:prstGeom prst="roundRect">
            <a:avLst>
              <a:gd name="adj" fmla="val 4953"/>
            </a:avLst>
          </a:prstGeom>
          <a:solidFill>
            <a:srgbClr val="E8E8E3"/>
          </a:solidFill>
          <a:ln w="13811">
            <a:solidFill>
              <a:srgbClr val="D1D1C7"/>
            </a:solidFill>
            <a:prstDash val="solid"/>
          </a:ln>
        </p:spPr>
      </p:sp>
      <p:sp>
        <p:nvSpPr>
          <p:cNvPr id="10" name="Text 6"/>
          <p:cNvSpPr/>
          <p:nvPr/>
        </p:nvSpPr>
        <p:spPr>
          <a:xfrm>
            <a:off x="9491067" y="2912626"/>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Benefits</a:t>
            </a:r>
            <a:endParaRPr lang="en-US" sz="2187" dirty="0"/>
          </a:p>
        </p:txBody>
      </p:sp>
      <p:sp>
        <p:nvSpPr>
          <p:cNvPr id="11" name="Text 7"/>
          <p:cNvSpPr/>
          <p:nvPr/>
        </p:nvSpPr>
        <p:spPr>
          <a:xfrm>
            <a:off x="9491067" y="3393043"/>
            <a:ext cx="4070152"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By eliminating null checks, it improves code reliability, flexibility, maintainability, and testability.</a:t>
            </a:r>
            <a:endParaRPr lang="en-US" sz="1750" dirty="0"/>
          </a:p>
        </p:txBody>
      </p:sp>
      <p:sp>
        <p:nvSpPr>
          <p:cNvPr id="12" name="Shape 8"/>
          <p:cNvSpPr/>
          <p:nvPr/>
        </p:nvSpPr>
        <p:spPr>
          <a:xfrm>
            <a:off x="4490799" y="4917400"/>
            <a:ext cx="9306401" cy="1663184"/>
          </a:xfrm>
          <a:prstGeom prst="roundRect">
            <a:avLst>
              <a:gd name="adj" fmla="val 6012"/>
            </a:avLst>
          </a:prstGeom>
          <a:solidFill>
            <a:srgbClr val="E8E8E3"/>
          </a:solidFill>
          <a:ln w="13811">
            <a:solidFill>
              <a:srgbClr val="D1D1C7"/>
            </a:solidFill>
            <a:prstDash val="solid"/>
          </a:ln>
        </p:spPr>
      </p:sp>
      <p:sp>
        <p:nvSpPr>
          <p:cNvPr id="13" name="Text 9"/>
          <p:cNvSpPr/>
          <p:nvPr/>
        </p:nvSpPr>
        <p:spPr>
          <a:xfrm>
            <a:off x="4726781" y="5153382"/>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Best Practices</a:t>
            </a:r>
            <a:endParaRPr lang="en-US" sz="2187" dirty="0"/>
          </a:p>
        </p:txBody>
      </p:sp>
      <p:sp>
        <p:nvSpPr>
          <p:cNvPr id="14" name="Text 10"/>
          <p:cNvSpPr/>
          <p:nvPr/>
        </p:nvSpPr>
        <p:spPr>
          <a:xfrm>
            <a:off x="4726781" y="5633799"/>
            <a:ext cx="883443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Avoid common mistakes, use null objects judiciously, and ensure consistent and well-defined behavior.</a:t>
            </a:r>
            <a:endParaRPr lang="en-US" sz="1750" dirty="0"/>
          </a:p>
        </p:txBody>
      </p:sp>
    </p:spTree>
    <p:extLst>
      <p:ext uri="{BB962C8B-B14F-4D97-AF65-F5344CB8AC3E}">
        <p14:creationId xmlns:p14="http://schemas.microsoft.com/office/powerpoint/2010/main" val="316504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2062639"/>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Introduction</a:t>
            </a:r>
            <a:endParaRPr lang="en-US" sz="4374" dirty="0"/>
          </a:p>
        </p:txBody>
      </p:sp>
      <p:sp>
        <p:nvSpPr>
          <p:cNvPr id="6" name="Shape 2"/>
          <p:cNvSpPr/>
          <p:nvPr/>
        </p:nvSpPr>
        <p:spPr>
          <a:xfrm>
            <a:off x="833199" y="3090267"/>
            <a:ext cx="4542115" cy="3076575"/>
          </a:xfrm>
          <a:prstGeom prst="roundRect">
            <a:avLst>
              <a:gd name="adj" fmla="val 3250"/>
            </a:avLst>
          </a:prstGeom>
          <a:solidFill>
            <a:srgbClr val="E8E8E3"/>
          </a:solidFill>
          <a:ln w="13811">
            <a:solidFill>
              <a:srgbClr val="D1D1C7"/>
            </a:solidFill>
            <a:prstDash val="solid"/>
          </a:ln>
        </p:spPr>
      </p:sp>
      <p:sp>
        <p:nvSpPr>
          <p:cNvPr id="7" name="Text 3"/>
          <p:cNvSpPr/>
          <p:nvPr/>
        </p:nvSpPr>
        <p:spPr>
          <a:xfrm>
            <a:off x="1069181" y="3326249"/>
            <a:ext cx="4070152"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What is the Null Object Design Pattern?</a:t>
            </a:r>
            <a:endParaRPr lang="en-US" sz="2187" dirty="0"/>
          </a:p>
        </p:txBody>
      </p:sp>
      <p:sp>
        <p:nvSpPr>
          <p:cNvPr id="8" name="Text 4"/>
          <p:cNvSpPr/>
          <p:nvPr/>
        </p:nvSpPr>
        <p:spPr>
          <a:xfrm>
            <a:off x="1069181" y="4153853"/>
            <a:ext cx="4070152"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null object design pattern is a behavioral pattern that replaces null references with default objects to prevent null pointer exceptions and improve code readability.</a:t>
            </a:r>
            <a:endParaRPr lang="en-US" sz="1750" dirty="0"/>
          </a:p>
        </p:txBody>
      </p:sp>
      <p:sp>
        <p:nvSpPr>
          <p:cNvPr id="9" name="Shape 5"/>
          <p:cNvSpPr/>
          <p:nvPr/>
        </p:nvSpPr>
        <p:spPr>
          <a:xfrm>
            <a:off x="5597485" y="3090267"/>
            <a:ext cx="4542115" cy="3076575"/>
          </a:xfrm>
          <a:prstGeom prst="roundRect">
            <a:avLst>
              <a:gd name="adj" fmla="val 3250"/>
            </a:avLst>
          </a:prstGeom>
          <a:solidFill>
            <a:srgbClr val="E8E8E3"/>
          </a:solidFill>
          <a:ln w="13811">
            <a:solidFill>
              <a:srgbClr val="D1D1C7"/>
            </a:solidFill>
            <a:prstDash val="solid"/>
          </a:ln>
        </p:spPr>
      </p:sp>
      <p:sp>
        <p:nvSpPr>
          <p:cNvPr id="10" name="Text 6"/>
          <p:cNvSpPr/>
          <p:nvPr/>
        </p:nvSpPr>
        <p:spPr>
          <a:xfrm>
            <a:off x="5833467" y="3326249"/>
            <a:ext cx="4070152"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Why is it important in Software Design?</a:t>
            </a:r>
            <a:endParaRPr lang="en-US" sz="2187" dirty="0"/>
          </a:p>
        </p:txBody>
      </p:sp>
      <p:sp>
        <p:nvSpPr>
          <p:cNvPr id="11" name="Text 7"/>
          <p:cNvSpPr/>
          <p:nvPr/>
        </p:nvSpPr>
        <p:spPr>
          <a:xfrm>
            <a:off x="5833467" y="4153853"/>
            <a:ext cx="4070152"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null object design pattern enhances the reliability and maintainability of software systems by eliminating the need for null checks and unnecessary components.</a:t>
            </a:r>
            <a:endParaRPr lang="en-US" sz="1750" dirty="0"/>
          </a:p>
        </p:txBody>
      </p:sp>
    </p:spTree>
    <p:extLst>
      <p:ext uri="{BB962C8B-B14F-4D97-AF65-F5344CB8AC3E}">
        <p14:creationId xmlns:p14="http://schemas.microsoft.com/office/powerpoint/2010/main" val="38390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644729"/>
            <a:ext cx="93064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The Concept Behind the Null Object Design Pattern</a:t>
            </a:r>
            <a:endParaRPr lang="en-US" sz="4374" dirty="0"/>
          </a:p>
        </p:txBody>
      </p:sp>
      <p:sp>
        <p:nvSpPr>
          <p:cNvPr id="6" name="Shape 2"/>
          <p:cNvSpPr/>
          <p:nvPr/>
        </p:nvSpPr>
        <p:spPr>
          <a:xfrm>
            <a:off x="4490799" y="3540323"/>
            <a:ext cx="499943" cy="499943"/>
          </a:xfrm>
          <a:prstGeom prst="roundRect">
            <a:avLst>
              <a:gd name="adj" fmla="val 20000"/>
            </a:avLst>
          </a:prstGeom>
          <a:solidFill>
            <a:srgbClr val="E8E8E3"/>
          </a:solidFill>
          <a:ln w="13811">
            <a:solidFill>
              <a:srgbClr val="D1D1C7"/>
            </a:solidFill>
            <a:prstDash val="solid"/>
          </a:ln>
        </p:spPr>
      </p:sp>
      <p:sp>
        <p:nvSpPr>
          <p:cNvPr id="7" name="Text 3"/>
          <p:cNvSpPr/>
          <p:nvPr/>
        </p:nvSpPr>
        <p:spPr>
          <a:xfrm>
            <a:off x="4668322" y="3581995"/>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5212913" y="3616643"/>
            <a:ext cx="352044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How Does the Pattern Work?</a:t>
            </a:r>
            <a:endParaRPr lang="en-US" sz="2187" dirty="0"/>
          </a:p>
        </p:txBody>
      </p:sp>
      <p:sp>
        <p:nvSpPr>
          <p:cNvPr id="9" name="Text 5"/>
          <p:cNvSpPr/>
          <p:nvPr/>
        </p:nvSpPr>
        <p:spPr>
          <a:xfrm>
            <a:off x="5212913" y="4097060"/>
            <a:ext cx="3820001"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null object design pattern involves creating an abstract class or interface that defines the common behavior of both the concrete and null objects. The null object implements this interface and provides a non-operational implementation of its methods.</a:t>
            </a:r>
            <a:endParaRPr lang="en-US" sz="1750" dirty="0"/>
          </a:p>
        </p:txBody>
      </p:sp>
      <p:sp>
        <p:nvSpPr>
          <p:cNvPr id="10" name="Shape 6"/>
          <p:cNvSpPr/>
          <p:nvPr/>
        </p:nvSpPr>
        <p:spPr>
          <a:xfrm>
            <a:off x="9255085" y="3540323"/>
            <a:ext cx="499943" cy="499943"/>
          </a:xfrm>
          <a:prstGeom prst="roundRect">
            <a:avLst>
              <a:gd name="adj" fmla="val 20000"/>
            </a:avLst>
          </a:prstGeom>
          <a:solidFill>
            <a:srgbClr val="E8E8E3"/>
          </a:solidFill>
          <a:ln w="13811">
            <a:solidFill>
              <a:srgbClr val="D1D1C7"/>
            </a:solidFill>
            <a:prstDash val="solid"/>
          </a:ln>
        </p:spPr>
      </p:sp>
      <p:sp>
        <p:nvSpPr>
          <p:cNvPr id="11" name="Text 7"/>
          <p:cNvSpPr/>
          <p:nvPr/>
        </p:nvSpPr>
        <p:spPr>
          <a:xfrm>
            <a:off x="9409748" y="3581995"/>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9977199" y="3616643"/>
            <a:ext cx="3820001"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The Benefits of Using the Null Object Design Pattern</a:t>
            </a:r>
            <a:endParaRPr lang="en-US" sz="2187" dirty="0"/>
          </a:p>
        </p:txBody>
      </p:sp>
      <p:sp>
        <p:nvSpPr>
          <p:cNvPr id="13" name="Text 9"/>
          <p:cNvSpPr/>
          <p:nvPr/>
        </p:nvSpPr>
        <p:spPr>
          <a:xfrm>
            <a:off x="9977199" y="4444246"/>
            <a:ext cx="38200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By using the null object design pattern, developers can simplify their code, improve testability, and enhance code maintainability. It eliminates null checks and encourages code reusability.</a:t>
            </a:r>
            <a:endParaRPr lang="en-US" sz="1750" dirty="0"/>
          </a:p>
        </p:txBody>
      </p:sp>
    </p:spTree>
    <p:extLst>
      <p:ext uri="{BB962C8B-B14F-4D97-AF65-F5344CB8AC3E}">
        <p14:creationId xmlns:p14="http://schemas.microsoft.com/office/powerpoint/2010/main" val="65585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890826"/>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Common Use Cases for Null Object Design Pattern</a:t>
            </a:r>
            <a:endParaRPr lang="en-US" sz="4374" dirty="0"/>
          </a:p>
        </p:txBody>
      </p:sp>
      <p:sp>
        <p:nvSpPr>
          <p:cNvPr id="5" name="Shape 2"/>
          <p:cNvSpPr/>
          <p:nvPr/>
        </p:nvSpPr>
        <p:spPr>
          <a:xfrm>
            <a:off x="2037993" y="2723912"/>
            <a:ext cx="5166122" cy="2373987"/>
          </a:xfrm>
          <a:prstGeom prst="roundRect">
            <a:avLst>
              <a:gd name="adj" fmla="val 4212"/>
            </a:avLst>
          </a:prstGeom>
          <a:solidFill>
            <a:srgbClr val="E8E8E3"/>
          </a:solidFill>
          <a:ln w="13811">
            <a:solidFill>
              <a:srgbClr val="D1D1C7"/>
            </a:solidFill>
            <a:prstDash val="solid"/>
          </a:ln>
        </p:spPr>
      </p:sp>
      <p:sp>
        <p:nvSpPr>
          <p:cNvPr id="6" name="Text 3"/>
          <p:cNvSpPr/>
          <p:nvPr/>
        </p:nvSpPr>
        <p:spPr>
          <a:xfrm>
            <a:off x="2273975" y="2959894"/>
            <a:ext cx="264414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Dependency Injection</a:t>
            </a:r>
            <a:endParaRPr lang="en-US" sz="2187" dirty="0"/>
          </a:p>
        </p:txBody>
      </p:sp>
      <p:sp>
        <p:nvSpPr>
          <p:cNvPr id="7" name="Text 4"/>
          <p:cNvSpPr/>
          <p:nvPr/>
        </p:nvSpPr>
        <p:spPr>
          <a:xfrm>
            <a:off x="2273975" y="3440311"/>
            <a:ext cx="4694158"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Null objects can be used as default or placeholder dependencies, preventing the need for null checks in dependency injection frameworks.</a:t>
            </a:r>
            <a:endParaRPr lang="en-US" sz="1750" dirty="0"/>
          </a:p>
        </p:txBody>
      </p:sp>
      <p:sp>
        <p:nvSpPr>
          <p:cNvPr id="8" name="Shape 5"/>
          <p:cNvSpPr/>
          <p:nvPr/>
        </p:nvSpPr>
        <p:spPr>
          <a:xfrm>
            <a:off x="7426285" y="2723912"/>
            <a:ext cx="5166122" cy="2373987"/>
          </a:xfrm>
          <a:prstGeom prst="roundRect">
            <a:avLst>
              <a:gd name="adj" fmla="val 4212"/>
            </a:avLst>
          </a:prstGeom>
          <a:solidFill>
            <a:srgbClr val="E8E8E3"/>
          </a:solidFill>
          <a:ln w="13811">
            <a:solidFill>
              <a:srgbClr val="D1D1C7"/>
            </a:solidFill>
            <a:prstDash val="solid"/>
          </a:ln>
        </p:spPr>
      </p:sp>
      <p:sp>
        <p:nvSpPr>
          <p:cNvPr id="9" name="Text 6"/>
          <p:cNvSpPr/>
          <p:nvPr/>
        </p:nvSpPr>
        <p:spPr>
          <a:xfrm>
            <a:off x="7662267" y="2959894"/>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UI Components</a:t>
            </a:r>
            <a:endParaRPr lang="en-US" sz="2187" dirty="0"/>
          </a:p>
        </p:txBody>
      </p:sp>
      <p:sp>
        <p:nvSpPr>
          <p:cNvPr id="10" name="Text 7"/>
          <p:cNvSpPr/>
          <p:nvPr/>
        </p:nvSpPr>
        <p:spPr>
          <a:xfrm>
            <a:off x="7662267" y="344031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Null objects can be employed to handle missing or undefined UI components, providing a seamless and error-free user experience.</a:t>
            </a:r>
            <a:endParaRPr lang="en-US" sz="1750" dirty="0"/>
          </a:p>
        </p:txBody>
      </p:sp>
      <p:sp>
        <p:nvSpPr>
          <p:cNvPr id="11" name="Shape 8"/>
          <p:cNvSpPr/>
          <p:nvPr/>
        </p:nvSpPr>
        <p:spPr>
          <a:xfrm>
            <a:off x="2037993" y="5320070"/>
            <a:ext cx="5166122" cy="2018586"/>
          </a:xfrm>
          <a:prstGeom prst="roundRect">
            <a:avLst>
              <a:gd name="adj" fmla="val 4953"/>
            </a:avLst>
          </a:prstGeom>
          <a:solidFill>
            <a:srgbClr val="E8E8E3"/>
          </a:solidFill>
          <a:ln w="13811">
            <a:solidFill>
              <a:srgbClr val="D1D1C7"/>
            </a:solidFill>
            <a:prstDash val="solid"/>
          </a:ln>
        </p:spPr>
      </p:sp>
      <p:sp>
        <p:nvSpPr>
          <p:cNvPr id="12" name="Text 9"/>
          <p:cNvSpPr/>
          <p:nvPr/>
        </p:nvSpPr>
        <p:spPr>
          <a:xfrm>
            <a:off x="2273975" y="5556052"/>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Error Handling</a:t>
            </a:r>
            <a:endParaRPr lang="en-US" sz="2187" dirty="0"/>
          </a:p>
        </p:txBody>
      </p:sp>
      <p:sp>
        <p:nvSpPr>
          <p:cNvPr id="13" name="Text 10"/>
          <p:cNvSpPr/>
          <p:nvPr/>
        </p:nvSpPr>
        <p:spPr>
          <a:xfrm>
            <a:off x="2273975" y="6036469"/>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Null objects can be used to gracefully handle errors and exceptions, ensuring the smooth execution of a program.</a:t>
            </a:r>
            <a:endParaRPr lang="en-US" sz="1750" dirty="0"/>
          </a:p>
        </p:txBody>
      </p:sp>
      <p:sp>
        <p:nvSpPr>
          <p:cNvPr id="14" name="Shape 11"/>
          <p:cNvSpPr/>
          <p:nvPr/>
        </p:nvSpPr>
        <p:spPr>
          <a:xfrm>
            <a:off x="7426285" y="5320070"/>
            <a:ext cx="5166122" cy="2018586"/>
          </a:xfrm>
          <a:prstGeom prst="roundRect">
            <a:avLst>
              <a:gd name="adj" fmla="val 4953"/>
            </a:avLst>
          </a:prstGeom>
          <a:solidFill>
            <a:srgbClr val="E8E8E3"/>
          </a:solidFill>
          <a:ln w="13811">
            <a:solidFill>
              <a:srgbClr val="D1D1C7"/>
            </a:solidFill>
            <a:prstDash val="solid"/>
          </a:ln>
        </p:spPr>
      </p:sp>
      <p:sp>
        <p:nvSpPr>
          <p:cNvPr id="15" name="Text 12"/>
          <p:cNvSpPr/>
          <p:nvPr/>
        </p:nvSpPr>
        <p:spPr>
          <a:xfrm>
            <a:off x="7662267" y="5556052"/>
            <a:ext cx="252984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Testing and Mocking</a:t>
            </a:r>
            <a:endParaRPr lang="en-US" sz="2187" dirty="0"/>
          </a:p>
        </p:txBody>
      </p:sp>
      <p:sp>
        <p:nvSpPr>
          <p:cNvPr id="16" name="Text 13"/>
          <p:cNvSpPr/>
          <p:nvPr/>
        </p:nvSpPr>
        <p:spPr>
          <a:xfrm>
            <a:off x="7662267" y="6036469"/>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Null objects are valuable in testing scenarios where you need to handle dependencies that may be null or have no implementation.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301829"/>
            <a:ext cx="93064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Benefits of using the Null Object Design Pattern</a:t>
            </a:r>
            <a:endParaRPr lang="en-US" sz="4374" dirty="0"/>
          </a:p>
        </p:txBody>
      </p:sp>
      <p:sp>
        <p:nvSpPr>
          <p:cNvPr id="6" name="Shape 2"/>
          <p:cNvSpPr/>
          <p:nvPr/>
        </p:nvSpPr>
        <p:spPr>
          <a:xfrm>
            <a:off x="4490799" y="3023830"/>
            <a:ext cx="4542115" cy="2018586"/>
          </a:xfrm>
          <a:prstGeom prst="roundRect">
            <a:avLst>
              <a:gd name="adj" fmla="val 4953"/>
            </a:avLst>
          </a:prstGeom>
          <a:solidFill>
            <a:srgbClr val="E8E8E3"/>
          </a:solidFill>
          <a:ln w="13811">
            <a:solidFill>
              <a:srgbClr val="D1D1C7"/>
            </a:solidFill>
            <a:prstDash val="solid"/>
          </a:ln>
        </p:spPr>
      </p:sp>
      <p:sp>
        <p:nvSpPr>
          <p:cNvPr id="7" name="Text 3"/>
          <p:cNvSpPr/>
          <p:nvPr/>
        </p:nvSpPr>
        <p:spPr>
          <a:xfrm>
            <a:off x="4726781" y="3259812"/>
            <a:ext cx="36652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Avoid Null Pointer Exceptions</a:t>
            </a:r>
            <a:endParaRPr lang="en-US" sz="2187" dirty="0"/>
          </a:p>
        </p:txBody>
      </p:sp>
      <p:sp>
        <p:nvSpPr>
          <p:cNvPr id="8" name="Text 4"/>
          <p:cNvSpPr/>
          <p:nvPr/>
        </p:nvSpPr>
        <p:spPr>
          <a:xfrm>
            <a:off x="4726781" y="3740229"/>
            <a:ext cx="4070152"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By using the Null Object Pattern, you can prevent null pointer exceptions that often lead to unexpected crashes and bugs.</a:t>
            </a:r>
            <a:endParaRPr lang="en-US" sz="1750" dirty="0"/>
          </a:p>
        </p:txBody>
      </p:sp>
      <p:sp>
        <p:nvSpPr>
          <p:cNvPr id="9" name="Shape 5"/>
          <p:cNvSpPr/>
          <p:nvPr/>
        </p:nvSpPr>
        <p:spPr>
          <a:xfrm>
            <a:off x="9255085" y="3023830"/>
            <a:ext cx="4542115" cy="2018586"/>
          </a:xfrm>
          <a:prstGeom prst="roundRect">
            <a:avLst>
              <a:gd name="adj" fmla="val 4953"/>
            </a:avLst>
          </a:prstGeom>
          <a:solidFill>
            <a:srgbClr val="E8E8E3"/>
          </a:solidFill>
          <a:ln w="13811">
            <a:solidFill>
              <a:srgbClr val="D1D1C7"/>
            </a:solidFill>
            <a:prstDash val="solid"/>
          </a:ln>
        </p:spPr>
      </p:sp>
      <p:sp>
        <p:nvSpPr>
          <p:cNvPr id="10" name="Text 6"/>
          <p:cNvSpPr/>
          <p:nvPr/>
        </p:nvSpPr>
        <p:spPr>
          <a:xfrm>
            <a:off x="9491067" y="3259812"/>
            <a:ext cx="341376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Improving Code Readability</a:t>
            </a:r>
            <a:endParaRPr lang="en-US" sz="2187" dirty="0"/>
          </a:p>
        </p:txBody>
      </p:sp>
      <p:sp>
        <p:nvSpPr>
          <p:cNvPr id="11" name="Text 7"/>
          <p:cNvSpPr/>
          <p:nvPr/>
        </p:nvSpPr>
        <p:spPr>
          <a:xfrm>
            <a:off x="9491067" y="3740229"/>
            <a:ext cx="4070152"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pattern enhances code readability by eliminating lengthy null checks and simplifying object instantiation.</a:t>
            </a:r>
            <a:endParaRPr lang="en-US" sz="1750" dirty="0"/>
          </a:p>
        </p:txBody>
      </p:sp>
      <p:sp>
        <p:nvSpPr>
          <p:cNvPr id="12" name="Shape 8"/>
          <p:cNvSpPr/>
          <p:nvPr/>
        </p:nvSpPr>
        <p:spPr>
          <a:xfrm>
            <a:off x="4490799" y="5264587"/>
            <a:ext cx="9306401" cy="1663184"/>
          </a:xfrm>
          <a:prstGeom prst="roundRect">
            <a:avLst>
              <a:gd name="adj" fmla="val 6012"/>
            </a:avLst>
          </a:prstGeom>
          <a:solidFill>
            <a:srgbClr val="E8E8E3"/>
          </a:solidFill>
          <a:ln w="13811">
            <a:solidFill>
              <a:srgbClr val="D1D1C7"/>
            </a:solidFill>
            <a:prstDash val="solid"/>
          </a:ln>
        </p:spPr>
      </p:sp>
      <p:sp>
        <p:nvSpPr>
          <p:cNvPr id="13" name="Text 9"/>
          <p:cNvSpPr/>
          <p:nvPr/>
        </p:nvSpPr>
        <p:spPr>
          <a:xfrm>
            <a:off x="4726781" y="5500568"/>
            <a:ext cx="227838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Maintainable Code</a:t>
            </a:r>
            <a:endParaRPr lang="en-US" sz="2187" dirty="0"/>
          </a:p>
        </p:txBody>
      </p:sp>
      <p:sp>
        <p:nvSpPr>
          <p:cNvPr id="14" name="Text 10"/>
          <p:cNvSpPr/>
          <p:nvPr/>
        </p:nvSpPr>
        <p:spPr>
          <a:xfrm>
            <a:off x="4726781" y="5980986"/>
            <a:ext cx="883443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With the Null Object Pattern, code maintenance becomes easier as the behavior of missing objects is encapsulated within the pattern's implementation.</a:t>
            </a:r>
            <a:endParaRPr lang="en-US" sz="1750" dirty="0"/>
          </a:p>
        </p:txBody>
      </p:sp>
    </p:spTree>
    <p:extLst>
      <p:ext uri="{BB962C8B-B14F-4D97-AF65-F5344CB8AC3E}">
        <p14:creationId xmlns:p14="http://schemas.microsoft.com/office/powerpoint/2010/main" val="2152888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912138"/>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Examples of Null Object Design Pattern in Real-World Scenarios</a:t>
            </a:r>
            <a:endParaRPr lang="en-US" sz="4374" dirty="0"/>
          </a:p>
        </p:txBody>
      </p:sp>
      <p:pic>
        <p:nvPicPr>
          <p:cNvPr id="5" name="Image 1" descr="preencoded.png"/>
          <p:cNvPicPr>
            <a:picLocks noChangeAspect="1"/>
          </p:cNvPicPr>
          <p:nvPr/>
        </p:nvPicPr>
        <p:blipFill>
          <a:blip r:embed="rId4"/>
          <a:stretch>
            <a:fillRect/>
          </a:stretch>
        </p:blipFill>
        <p:spPr>
          <a:xfrm>
            <a:off x="2037993" y="2745224"/>
            <a:ext cx="3295888" cy="2036921"/>
          </a:xfrm>
          <a:prstGeom prst="rect">
            <a:avLst/>
          </a:prstGeom>
        </p:spPr>
      </p:pic>
      <p:sp>
        <p:nvSpPr>
          <p:cNvPr id="6" name="Text 2"/>
          <p:cNvSpPr/>
          <p:nvPr/>
        </p:nvSpPr>
        <p:spPr>
          <a:xfrm>
            <a:off x="2037993" y="5059799"/>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Shopping Cart</a:t>
            </a:r>
            <a:endParaRPr lang="en-US" sz="2187" dirty="0"/>
          </a:p>
        </p:txBody>
      </p:sp>
      <p:sp>
        <p:nvSpPr>
          <p:cNvPr id="7" name="Text 3"/>
          <p:cNvSpPr/>
          <p:nvPr/>
        </p:nvSpPr>
        <p:spPr>
          <a:xfrm>
            <a:off x="2037993" y="5540216"/>
            <a:ext cx="3295888"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Null objects can be used to represent an empty shopping cart, preventing null reference errors when dealing with an unused cart.</a:t>
            </a:r>
            <a:endParaRPr lang="en-US" sz="1750" dirty="0"/>
          </a:p>
        </p:txBody>
      </p:sp>
      <p:pic>
        <p:nvPicPr>
          <p:cNvPr id="8" name="Image 2" descr="preencoded.png"/>
          <p:cNvPicPr>
            <a:picLocks noChangeAspect="1"/>
          </p:cNvPicPr>
          <p:nvPr/>
        </p:nvPicPr>
        <p:blipFill>
          <a:blip r:embed="rId5"/>
          <a:stretch>
            <a:fillRect/>
          </a:stretch>
        </p:blipFill>
        <p:spPr>
          <a:xfrm>
            <a:off x="5667137" y="2745224"/>
            <a:ext cx="3296007" cy="2037040"/>
          </a:xfrm>
          <a:prstGeom prst="rect">
            <a:avLst/>
          </a:prstGeom>
        </p:spPr>
      </p:pic>
      <p:sp>
        <p:nvSpPr>
          <p:cNvPr id="9" name="Text 4"/>
          <p:cNvSpPr/>
          <p:nvPr/>
        </p:nvSpPr>
        <p:spPr>
          <a:xfrm>
            <a:off x="5667137" y="5059918"/>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User Profile</a:t>
            </a:r>
            <a:endParaRPr lang="en-US" sz="2187" dirty="0"/>
          </a:p>
        </p:txBody>
      </p:sp>
      <p:sp>
        <p:nvSpPr>
          <p:cNvPr id="10" name="Text 5"/>
          <p:cNvSpPr/>
          <p:nvPr/>
        </p:nvSpPr>
        <p:spPr>
          <a:xfrm>
            <a:off x="5667137" y="5540335"/>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Null objects can be utilized to handle situations where a user profile is incomplete or missing certain data fields.</a:t>
            </a:r>
            <a:endParaRPr lang="en-US" sz="1750" dirty="0"/>
          </a:p>
        </p:txBody>
      </p:sp>
      <p:pic>
        <p:nvPicPr>
          <p:cNvPr id="11" name="Image 3" descr="preencoded.png"/>
          <p:cNvPicPr>
            <a:picLocks noChangeAspect="1"/>
          </p:cNvPicPr>
          <p:nvPr/>
        </p:nvPicPr>
        <p:blipFill>
          <a:blip r:embed="rId6"/>
          <a:stretch>
            <a:fillRect/>
          </a:stretch>
        </p:blipFill>
        <p:spPr>
          <a:xfrm>
            <a:off x="9296400" y="2745224"/>
            <a:ext cx="3296007" cy="2037040"/>
          </a:xfrm>
          <a:prstGeom prst="rect">
            <a:avLst/>
          </a:prstGeom>
        </p:spPr>
      </p:pic>
      <p:sp>
        <p:nvSpPr>
          <p:cNvPr id="12" name="Text 6"/>
          <p:cNvSpPr/>
          <p:nvPr/>
        </p:nvSpPr>
        <p:spPr>
          <a:xfrm>
            <a:off x="9296400" y="5059918"/>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File System</a:t>
            </a:r>
            <a:endParaRPr lang="en-US" sz="2187" dirty="0"/>
          </a:p>
        </p:txBody>
      </p:sp>
      <p:sp>
        <p:nvSpPr>
          <p:cNvPr id="13" name="Text 7"/>
          <p:cNvSpPr/>
          <p:nvPr/>
        </p:nvSpPr>
        <p:spPr>
          <a:xfrm>
            <a:off x="9296400" y="5540335"/>
            <a:ext cx="3296007"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Null objects can be employed in file systems to handle non-existent files or directories, avoiding null reference exceptions.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13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1175147" y="644366"/>
            <a:ext cx="8622387" cy="1134666"/>
          </a:xfrm>
          <a:prstGeom prst="rect">
            <a:avLst/>
          </a:prstGeom>
          <a:noFill/>
          <a:ln/>
        </p:spPr>
        <p:txBody>
          <a:bodyPr wrap="square" rtlCol="0" anchor="t"/>
          <a:lstStyle/>
          <a:p>
            <a:pPr marL="0" indent="0">
              <a:lnSpc>
                <a:spcPts val="4467"/>
              </a:lnSpc>
              <a:buNone/>
            </a:pPr>
            <a:r>
              <a:rPr lang="en-US" sz="3573" dirty="0">
                <a:solidFill>
                  <a:srgbClr val="312F2B"/>
                </a:solidFill>
                <a:latin typeface="Gelasio" pitchFamily="34" charset="0"/>
                <a:ea typeface="Gelasio" pitchFamily="34" charset="-122"/>
                <a:cs typeface="Gelasio" pitchFamily="34" charset="-120"/>
              </a:rPr>
              <a:t>Examples of Applying the Null Object Design Pattern</a:t>
            </a:r>
            <a:endParaRPr lang="en-US" sz="3573" dirty="0"/>
          </a:p>
        </p:txBody>
      </p:sp>
      <p:sp>
        <p:nvSpPr>
          <p:cNvPr id="6" name="Shape 2"/>
          <p:cNvSpPr/>
          <p:nvPr/>
        </p:nvSpPr>
        <p:spPr>
          <a:xfrm>
            <a:off x="1429226" y="2051209"/>
            <a:ext cx="36195" cy="5534025"/>
          </a:xfrm>
          <a:prstGeom prst="roundRect">
            <a:avLst>
              <a:gd name="adj" fmla="val 225683"/>
            </a:avLst>
          </a:prstGeom>
          <a:solidFill>
            <a:srgbClr val="D1D1C7"/>
          </a:solidFill>
          <a:ln/>
        </p:spPr>
      </p:sp>
      <p:sp>
        <p:nvSpPr>
          <p:cNvPr id="7" name="Shape 3"/>
          <p:cNvSpPr/>
          <p:nvPr/>
        </p:nvSpPr>
        <p:spPr>
          <a:xfrm>
            <a:off x="1651516" y="2379107"/>
            <a:ext cx="635318" cy="36195"/>
          </a:xfrm>
          <a:prstGeom prst="roundRect">
            <a:avLst>
              <a:gd name="adj" fmla="val 225683"/>
            </a:avLst>
          </a:prstGeom>
          <a:solidFill>
            <a:srgbClr val="D1D1C7"/>
          </a:solidFill>
          <a:ln/>
        </p:spPr>
      </p:sp>
      <p:sp>
        <p:nvSpPr>
          <p:cNvPr id="8" name="Shape 4"/>
          <p:cNvSpPr/>
          <p:nvPr/>
        </p:nvSpPr>
        <p:spPr>
          <a:xfrm>
            <a:off x="1243132" y="2193012"/>
            <a:ext cx="408384" cy="408384"/>
          </a:xfrm>
          <a:prstGeom prst="roundRect">
            <a:avLst>
              <a:gd name="adj" fmla="val 20002"/>
            </a:avLst>
          </a:prstGeom>
          <a:solidFill>
            <a:srgbClr val="E8E8E3"/>
          </a:solidFill>
          <a:ln w="11311">
            <a:solidFill>
              <a:srgbClr val="D1D1C7"/>
            </a:solidFill>
            <a:prstDash val="solid"/>
          </a:ln>
        </p:spPr>
      </p:sp>
      <p:sp>
        <p:nvSpPr>
          <p:cNvPr id="9" name="Text 5"/>
          <p:cNvSpPr/>
          <p:nvPr/>
        </p:nvSpPr>
        <p:spPr>
          <a:xfrm>
            <a:off x="1390174" y="2227064"/>
            <a:ext cx="114300" cy="340281"/>
          </a:xfrm>
          <a:prstGeom prst="rect">
            <a:avLst/>
          </a:prstGeom>
          <a:noFill/>
          <a:ln/>
        </p:spPr>
        <p:txBody>
          <a:bodyPr wrap="none" rtlCol="0" anchor="t"/>
          <a:lstStyle/>
          <a:p>
            <a:pPr marL="0" indent="0" algn="ctr">
              <a:lnSpc>
                <a:spcPts val="2680"/>
              </a:lnSpc>
              <a:buNone/>
            </a:pPr>
            <a:r>
              <a:rPr lang="en-US" sz="2144" dirty="0">
                <a:solidFill>
                  <a:srgbClr val="272525"/>
                </a:solidFill>
                <a:latin typeface="Gelasio" pitchFamily="34" charset="0"/>
                <a:ea typeface="Gelasio" pitchFamily="34" charset="-122"/>
                <a:cs typeface="Gelasio" pitchFamily="34" charset="-120"/>
              </a:rPr>
              <a:t>1</a:t>
            </a:r>
            <a:endParaRPr lang="en-US" sz="2144" dirty="0"/>
          </a:p>
        </p:txBody>
      </p:sp>
      <p:sp>
        <p:nvSpPr>
          <p:cNvPr id="10" name="Text 6"/>
          <p:cNvSpPr/>
          <p:nvPr/>
        </p:nvSpPr>
        <p:spPr>
          <a:xfrm>
            <a:off x="2445663" y="2232660"/>
            <a:ext cx="4777740" cy="283607"/>
          </a:xfrm>
          <a:prstGeom prst="rect">
            <a:avLst/>
          </a:prstGeom>
          <a:noFill/>
          <a:ln/>
        </p:spPr>
        <p:txBody>
          <a:bodyPr wrap="none" rtlCol="0" anchor="t"/>
          <a:lstStyle/>
          <a:p>
            <a:pPr marL="0" indent="0" algn="l">
              <a:lnSpc>
                <a:spcPts val="2233"/>
              </a:lnSpc>
              <a:buNone/>
            </a:pPr>
            <a:r>
              <a:rPr lang="en-US" sz="1787" dirty="0">
                <a:solidFill>
                  <a:srgbClr val="272525"/>
                </a:solidFill>
                <a:latin typeface="Gelasio" pitchFamily="34" charset="0"/>
                <a:ea typeface="Gelasio" pitchFamily="34" charset="-122"/>
                <a:cs typeface="Gelasio" pitchFamily="34" charset="-120"/>
              </a:rPr>
              <a:t>Example 1: Null Objects in User Authentication</a:t>
            </a:r>
            <a:endParaRPr lang="en-US" sz="1787" dirty="0"/>
          </a:p>
        </p:txBody>
      </p:sp>
      <p:sp>
        <p:nvSpPr>
          <p:cNvPr id="11" name="Text 7"/>
          <p:cNvSpPr/>
          <p:nvPr/>
        </p:nvSpPr>
        <p:spPr>
          <a:xfrm>
            <a:off x="2445663" y="2625090"/>
            <a:ext cx="7351871" cy="871538"/>
          </a:xfrm>
          <a:prstGeom prst="rect">
            <a:avLst/>
          </a:prstGeom>
          <a:noFill/>
          <a:ln/>
        </p:spPr>
        <p:txBody>
          <a:bodyPr wrap="square" rtlCol="0" anchor="t"/>
          <a:lstStyle/>
          <a:p>
            <a:pPr marL="0" indent="0" algn="l">
              <a:lnSpc>
                <a:spcPts val="2287"/>
              </a:lnSpc>
              <a:buNone/>
            </a:pPr>
            <a:r>
              <a:rPr lang="en-US" sz="1429" dirty="0">
                <a:solidFill>
                  <a:srgbClr val="272525"/>
                </a:solidFill>
                <a:latin typeface="Lato" pitchFamily="34" charset="0"/>
                <a:ea typeface="Lato" pitchFamily="34" charset="-122"/>
                <a:cs typeface="Lato" pitchFamily="34" charset="-120"/>
              </a:rPr>
              <a:t>In user authentication systems, the null object design pattern can be used to handle invalid or non-existent user credentials, providing a default behavior such as guest access or redirecting to a login page.</a:t>
            </a:r>
            <a:endParaRPr lang="en-US" sz="1429" dirty="0"/>
          </a:p>
        </p:txBody>
      </p:sp>
      <p:sp>
        <p:nvSpPr>
          <p:cNvPr id="12" name="Shape 8"/>
          <p:cNvSpPr/>
          <p:nvPr/>
        </p:nvSpPr>
        <p:spPr>
          <a:xfrm>
            <a:off x="1651516" y="4187428"/>
            <a:ext cx="635318" cy="36195"/>
          </a:xfrm>
          <a:prstGeom prst="roundRect">
            <a:avLst>
              <a:gd name="adj" fmla="val 225683"/>
            </a:avLst>
          </a:prstGeom>
          <a:solidFill>
            <a:srgbClr val="D1D1C7"/>
          </a:solidFill>
          <a:ln/>
        </p:spPr>
      </p:sp>
      <p:sp>
        <p:nvSpPr>
          <p:cNvPr id="13" name="Shape 9"/>
          <p:cNvSpPr/>
          <p:nvPr/>
        </p:nvSpPr>
        <p:spPr>
          <a:xfrm>
            <a:off x="1243132" y="4001333"/>
            <a:ext cx="408384" cy="408384"/>
          </a:xfrm>
          <a:prstGeom prst="roundRect">
            <a:avLst>
              <a:gd name="adj" fmla="val 20002"/>
            </a:avLst>
          </a:prstGeom>
          <a:solidFill>
            <a:srgbClr val="E8E8E3"/>
          </a:solidFill>
          <a:ln w="11311">
            <a:solidFill>
              <a:srgbClr val="D1D1C7"/>
            </a:solidFill>
            <a:prstDash val="solid"/>
          </a:ln>
        </p:spPr>
      </p:sp>
      <p:sp>
        <p:nvSpPr>
          <p:cNvPr id="14" name="Text 10"/>
          <p:cNvSpPr/>
          <p:nvPr/>
        </p:nvSpPr>
        <p:spPr>
          <a:xfrm>
            <a:off x="1371124" y="4035385"/>
            <a:ext cx="152400" cy="340281"/>
          </a:xfrm>
          <a:prstGeom prst="rect">
            <a:avLst/>
          </a:prstGeom>
          <a:noFill/>
          <a:ln/>
        </p:spPr>
        <p:txBody>
          <a:bodyPr wrap="none" rtlCol="0" anchor="t"/>
          <a:lstStyle/>
          <a:p>
            <a:pPr marL="0" indent="0" algn="ctr">
              <a:lnSpc>
                <a:spcPts val="2680"/>
              </a:lnSpc>
              <a:buNone/>
            </a:pPr>
            <a:r>
              <a:rPr lang="en-US" sz="2144" dirty="0">
                <a:solidFill>
                  <a:srgbClr val="272525"/>
                </a:solidFill>
                <a:latin typeface="Gelasio" pitchFamily="34" charset="0"/>
                <a:ea typeface="Gelasio" pitchFamily="34" charset="-122"/>
                <a:cs typeface="Gelasio" pitchFamily="34" charset="-120"/>
              </a:rPr>
              <a:t>2</a:t>
            </a:r>
            <a:endParaRPr lang="en-US" sz="2144" dirty="0"/>
          </a:p>
        </p:txBody>
      </p:sp>
      <p:sp>
        <p:nvSpPr>
          <p:cNvPr id="15" name="Text 11"/>
          <p:cNvSpPr/>
          <p:nvPr/>
        </p:nvSpPr>
        <p:spPr>
          <a:xfrm>
            <a:off x="2445663" y="4040981"/>
            <a:ext cx="3970020" cy="283607"/>
          </a:xfrm>
          <a:prstGeom prst="rect">
            <a:avLst/>
          </a:prstGeom>
          <a:noFill/>
          <a:ln/>
        </p:spPr>
        <p:txBody>
          <a:bodyPr wrap="none" rtlCol="0" anchor="t"/>
          <a:lstStyle/>
          <a:p>
            <a:pPr marL="0" indent="0" algn="l">
              <a:lnSpc>
                <a:spcPts val="2233"/>
              </a:lnSpc>
              <a:buNone/>
            </a:pPr>
            <a:r>
              <a:rPr lang="en-US" sz="1787" dirty="0">
                <a:solidFill>
                  <a:srgbClr val="272525"/>
                </a:solidFill>
                <a:latin typeface="Gelasio" pitchFamily="34" charset="0"/>
                <a:ea typeface="Gelasio" pitchFamily="34" charset="-122"/>
                <a:cs typeface="Gelasio" pitchFamily="34" charset="-120"/>
              </a:rPr>
              <a:t>Example 2: Null Objects in Data Access</a:t>
            </a:r>
            <a:endParaRPr lang="en-US" sz="1787" dirty="0"/>
          </a:p>
        </p:txBody>
      </p:sp>
      <p:sp>
        <p:nvSpPr>
          <p:cNvPr id="16" name="Text 12"/>
          <p:cNvSpPr/>
          <p:nvPr/>
        </p:nvSpPr>
        <p:spPr>
          <a:xfrm>
            <a:off x="2445663" y="4433411"/>
            <a:ext cx="7351871" cy="871538"/>
          </a:xfrm>
          <a:prstGeom prst="rect">
            <a:avLst/>
          </a:prstGeom>
          <a:noFill/>
          <a:ln/>
        </p:spPr>
        <p:txBody>
          <a:bodyPr wrap="square" rtlCol="0" anchor="t"/>
          <a:lstStyle/>
          <a:p>
            <a:pPr marL="0" indent="0" algn="l">
              <a:lnSpc>
                <a:spcPts val="2287"/>
              </a:lnSpc>
              <a:buNone/>
            </a:pPr>
            <a:r>
              <a:rPr lang="en-US" sz="1429" dirty="0">
                <a:solidFill>
                  <a:srgbClr val="272525"/>
                </a:solidFill>
                <a:latin typeface="Lato" pitchFamily="34" charset="0"/>
                <a:ea typeface="Lato" pitchFamily="34" charset="-122"/>
                <a:cs typeface="Lato" pitchFamily="34" charset="-120"/>
              </a:rPr>
              <a:t>In data access layers, the null object design pattern can be utilized to handle database queries that return no results. Instead of returning null, a null object representing an empty result set can be returned, preventing null pointer exceptions in the calling code.</a:t>
            </a:r>
            <a:endParaRPr lang="en-US" sz="1429" dirty="0"/>
          </a:p>
        </p:txBody>
      </p:sp>
      <p:sp>
        <p:nvSpPr>
          <p:cNvPr id="17" name="Shape 13"/>
          <p:cNvSpPr/>
          <p:nvPr/>
        </p:nvSpPr>
        <p:spPr>
          <a:xfrm>
            <a:off x="1651516" y="5995749"/>
            <a:ext cx="635318" cy="36195"/>
          </a:xfrm>
          <a:prstGeom prst="roundRect">
            <a:avLst>
              <a:gd name="adj" fmla="val 225683"/>
            </a:avLst>
          </a:prstGeom>
          <a:solidFill>
            <a:srgbClr val="D1D1C7"/>
          </a:solidFill>
          <a:ln/>
        </p:spPr>
      </p:sp>
      <p:sp>
        <p:nvSpPr>
          <p:cNvPr id="18" name="Shape 14"/>
          <p:cNvSpPr/>
          <p:nvPr/>
        </p:nvSpPr>
        <p:spPr>
          <a:xfrm>
            <a:off x="1243132" y="5809655"/>
            <a:ext cx="408384" cy="408384"/>
          </a:xfrm>
          <a:prstGeom prst="roundRect">
            <a:avLst>
              <a:gd name="adj" fmla="val 20002"/>
            </a:avLst>
          </a:prstGeom>
          <a:solidFill>
            <a:srgbClr val="E8E8E3"/>
          </a:solidFill>
          <a:ln w="11311">
            <a:solidFill>
              <a:srgbClr val="D1D1C7"/>
            </a:solidFill>
            <a:prstDash val="solid"/>
          </a:ln>
        </p:spPr>
      </p:sp>
      <p:sp>
        <p:nvSpPr>
          <p:cNvPr id="19" name="Text 15"/>
          <p:cNvSpPr/>
          <p:nvPr/>
        </p:nvSpPr>
        <p:spPr>
          <a:xfrm>
            <a:off x="1371124" y="5843707"/>
            <a:ext cx="152400" cy="340281"/>
          </a:xfrm>
          <a:prstGeom prst="rect">
            <a:avLst/>
          </a:prstGeom>
          <a:noFill/>
          <a:ln/>
        </p:spPr>
        <p:txBody>
          <a:bodyPr wrap="none" rtlCol="0" anchor="t"/>
          <a:lstStyle/>
          <a:p>
            <a:pPr marL="0" indent="0" algn="ctr">
              <a:lnSpc>
                <a:spcPts val="2680"/>
              </a:lnSpc>
              <a:buNone/>
            </a:pPr>
            <a:r>
              <a:rPr lang="en-US" sz="2144" dirty="0">
                <a:solidFill>
                  <a:srgbClr val="272525"/>
                </a:solidFill>
                <a:latin typeface="Gelasio" pitchFamily="34" charset="0"/>
                <a:ea typeface="Gelasio" pitchFamily="34" charset="-122"/>
                <a:cs typeface="Gelasio" pitchFamily="34" charset="-120"/>
              </a:rPr>
              <a:t>3</a:t>
            </a:r>
            <a:endParaRPr lang="en-US" sz="2144" dirty="0"/>
          </a:p>
        </p:txBody>
      </p:sp>
      <p:sp>
        <p:nvSpPr>
          <p:cNvPr id="20" name="Text 16"/>
          <p:cNvSpPr/>
          <p:nvPr/>
        </p:nvSpPr>
        <p:spPr>
          <a:xfrm>
            <a:off x="2445663" y="5849303"/>
            <a:ext cx="4320540" cy="283607"/>
          </a:xfrm>
          <a:prstGeom prst="rect">
            <a:avLst/>
          </a:prstGeom>
          <a:noFill/>
          <a:ln/>
        </p:spPr>
        <p:txBody>
          <a:bodyPr wrap="none" rtlCol="0" anchor="t"/>
          <a:lstStyle/>
          <a:p>
            <a:pPr marL="0" indent="0" algn="l">
              <a:lnSpc>
                <a:spcPts val="2233"/>
              </a:lnSpc>
              <a:buNone/>
            </a:pPr>
            <a:r>
              <a:rPr lang="en-US" sz="1787" dirty="0">
                <a:solidFill>
                  <a:srgbClr val="272525"/>
                </a:solidFill>
                <a:latin typeface="Gelasio" pitchFamily="34" charset="0"/>
                <a:ea typeface="Gelasio" pitchFamily="34" charset="-122"/>
                <a:cs typeface="Gelasio" pitchFamily="34" charset="-120"/>
              </a:rPr>
              <a:t>Example 3: Null Objects in Error Handling</a:t>
            </a:r>
            <a:endParaRPr lang="en-US" sz="1787" dirty="0"/>
          </a:p>
        </p:txBody>
      </p:sp>
      <p:sp>
        <p:nvSpPr>
          <p:cNvPr id="21" name="Text 17"/>
          <p:cNvSpPr/>
          <p:nvPr/>
        </p:nvSpPr>
        <p:spPr>
          <a:xfrm>
            <a:off x="2445663" y="6241733"/>
            <a:ext cx="7351871" cy="1162050"/>
          </a:xfrm>
          <a:prstGeom prst="rect">
            <a:avLst/>
          </a:prstGeom>
          <a:noFill/>
          <a:ln/>
        </p:spPr>
        <p:txBody>
          <a:bodyPr wrap="square" rtlCol="0" anchor="t"/>
          <a:lstStyle/>
          <a:p>
            <a:pPr marL="0" indent="0" algn="l">
              <a:lnSpc>
                <a:spcPts val="2287"/>
              </a:lnSpc>
              <a:buNone/>
            </a:pPr>
            <a:r>
              <a:rPr lang="en-US" sz="1429" dirty="0">
                <a:solidFill>
                  <a:srgbClr val="272525"/>
                </a:solidFill>
                <a:latin typeface="Lato" pitchFamily="34" charset="0"/>
                <a:ea typeface="Lato" pitchFamily="34" charset="-122"/>
                <a:cs typeface="Lato" pitchFamily="34" charset="-120"/>
              </a:rPr>
              <a:t>When handling errors, the null object design pattern can be employed to avoid null checks and gracefully handle error conditions. By using a null object that provides the necessary information, developers can easily propagate error messages without causing unexpected behavior in the system.</a:t>
            </a:r>
            <a:endParaRPr lang="en-US" sz="1429" dirty="0"/>
          </a:p>
        </p:txBody>
      </p:sp>
    </p:spTree>
    <p:extLst>
      <p:ext uri="{BB962C8B-B14F-4D97-AF65-F5344CB8AC3E}">
        <p14:creationId xmlns:p14="http://schemas.microsoft.com/office/powerpoint/2010/main" val="291186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716518"/>
            <a:ext cx="93040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Implementing the Null Object Pattern</a:t>
            </a:r>
            <a:endParaRPr lang="en-US" sz="4374" dirty="0"/>
          </a:p>
        </p:txBody>
      </p:sp>
      <p:sp>
        <p:nvSpPr>
          <p:cNvPr id="5" name="Shape 2"/>
          <p:cNvSpPr/>
          <p:nvPr/>
        </p:nvSpPr>
        <p:spPr>
          <a:xfrm>
            <a:off x="7293054" y="1855232"/>
            <a:ext cx="44410" cy="5657850"/>
          </a:xfrm>
          <a:prstGeom prst="roundRect">
            <a:avLst>
              <a:gd name="adj" fmla="val 225151"/>
            </a:avLst>
          </a:prstGeom>
          <a:solidFill>
            <a:srgbClr val="D1D1C7"/>
          </a:solidFill>
          <a:ln/>
        </p:spPr>
      </p:sp>
      <p:sp>
        <p:nvSpPr>
          <p:cNvPr id="6" name="Shape 3"/>
          <p:cNvSpPr/>
          <p:nvPr/>
        </p:nvSpPr>
        <p:spPr>
          <a:xfrm>
            <a:off x="7565172" y="2256532"/>
            <a:ext cx="777597" cy="44410"/>
          </a:xfrm>
          <a:prstGeom prst="roundRect">
            <a:avLst>
              <a:gd name="adj" fmla="val 225151"/>
            </a:avLst>
          </a:prstGeom>
          <a:solidFill>
            <a:srgbClr val="D1D1C7"/>
          </a:solidFill>
          <a:ln/>
        </p:spPr>
      </p:sp>
      <p:sp>
        <p:nvSpPr>
          <p:cNvPr id="7" name="Shape 4"/>
          <p:cNvSpPr/>
          <p:nvPr/>
        </p:nvSpPr>
        <p:spPr>
          <a:xfrm>
            <a:off x="7065228" y="2028825"/>
            <a:ext cx="499943" cy="499943"/>
          </a:xfrm>
          <a:prstGeom prst="roundRect">
            <a:avLst>
              <a:gd name="adj" fmla="val 20000"/>
            </a:avLst>
          </a:prstGeom>
          <a:solidFill>
            <a:srgbClr val="E8E8E3"/>
          </a:solidFill>
          <a:ln w="13811">
            <a:solidFill>
              <a:srgbClr val="D1D1C7"/>
            </a:solidFill>
            <a:prstDash val="solid"/>
          </a:ln>
        </p:spPr>
      </p:sp>
      <p:sp>
        <p:nvSpPr>
          <p:cNvPr id="8" name="Text 5"/>
          <p:cNvSpPr/>
          <p:nvPr/>
        </p:nvSpPr>
        <p:spPr>
          <a:xfrm>
            <a:off x="7242750" y="2070497"/>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8537258" y="2077403"/>
            <a:ext cx="4055150" cy="694373"/>
          </a:xfrm>
          <a:prstGeom prst="rect">
            <a:avLst/>
          </a:prstGeom>
          <a:noFill/>
          <a:ln/>
        </p:spPr>
        <p:txBody>
          <a:bodyPr wrap="squar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Create an Abstract Class or Interface</a:t>
            </a:r>
            <a:endParaRPr lang="en-US" sz="2187" dirty="0"/>
          </a:p>
        </p:txBody>
      </p:sp>
      <p:sp>
        <p:nvSpPr>
          <p:cNvPr id="10" name="Text 7"/>
          <p:cNvSpPr/>
          <p:nvPr/>
        </p:nvSpPr>
        <p:spPr>
          <a:xfrm>
            <a:off x="8537258" y="2905006"/>
            <a:ext cx="4055150"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Define an abstract class or interface that represents the common behavior of objects.</a:t>
            </a:r>
            <a:endParaRPr lang="en-US" sz="1750" dirty="0"/>
          </a:p>
        </p:txBody>
      </p:sp>
      <p:sp>
        <p:nvSpPr>
          <p:cNvPr id="11" name="Shape 8"/>
          <p:cNvSpPr/>
          <p:nvPr/>
        </p:nvSpPr>
        <p:spPr>
          <a:xfrm>
            <a:off x="6287631" y="3367385"/>
            <a:ext cx="777597" cy="44410"/>
          </a:xfrm>
          <a:prstGeom prst="roundRect">
            <a:avLst>
              <a:gd name="adj" fmla="val 225151"/>
            </a:avLst>
          </a:prstGeom>
          <a:solidFill>
            <a:srgbClr val="D1D1C7"/>
          </a:solidFill>
          <a:ln/>
        </p:spPr>
      </p:sp>
      <p:sp>
        <p:nvSpPr>
          <p:cNvPr id="12" name="Shape 9"/>
          <p:cNvSpPr/>
          <p:nvPr/>
        </p:nvSpPr>
        <p:spPr>
          <a:xfrm>
            <a:off x="7065228" y="3139678"/>
            <a:ext cx="499943" cy="499943"/>
          </a:xfrm>
          <a:prstGeom prst="roundRect">
            <a:avLst>
              <a:gd name="adj" fmla="val 20000"/>
            </a:avLst>
          </a:prstGeom>
          <a:solidFill>
            <a:srgbClr val="E8E8E3"/>
          </a:solidFill>
          <a:ln w="13811">
            <a:solidFill>
              <a:srgbClr val="D1D1C7"/>
            </a:solidFill>
            <a:prstDash val="solid"/>
          </a:ln>
        </p:spPr>
      </p:sp>
      <p:sp>
        <p:nvSpPr>
          <p:cNvPr id="13" name="Text 10"/>
          <p:cNvSpPr/>
          <p:nvPr/>
        </p:nvSpPr>
        <p:spPr>
          <a:xfrm>
            <a:off x="7219890" y="3181350"/>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2664143" y="3188256"/>
            <a:ext cx="3429000"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Implement Concrete Classes</a:t>
            </a:r>
            <a:endParaRPr lang="en-US" sz="2187" dirty="0"/>
          </a:p>
        </p:txBody>
      </p:sp>
      <p:sp>
        <p:nvSpPr>
          <p:cNvPr id="15" name="Text 12"/>
          <p:cNvSpPr/>
          <p:nvPr/>
        </p:nvSpPr>
        <p:spPr>
          <a:xfrm>
            <a:off x="2037993" y="3668673"/>
            <a:ext cx="4055150"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Create concrete classes that inherit from the abstract class or implement the interface.</a:t>
            </a:r>
            <a:endParaRPr lang="en-US" sz="1750" dirty="0"/>
          </a:p>
        </p:txBody>
      </p:sp>
      <p:sp>
        <p:nvSpPr>
          <p:cNvPr id="16" name="Shape 13"/>
          <p:cNvSpPr/>
          <p:nvPr/>
        </p:nvSpPr>
        <p:spPr>
          <a:xfrm>
            <a:off x="7565172" y="4816852"/>
            <a:ext cx="777597" cy="44410"/>
          </a:xfrm>
          <a:prstGeom prst="roundRect">
            <a:avLst>
              <a:gd name="adj" fmla="val 225151"/>
            </a:avLst>
          </a:prstGeom>
          <a:solidFill>
            <a:srgbClr val="D1D1C7"/>
          </a:solidFill>
          <a:ln/>
        </p:spPr>
      </p:sp>
      <p:sp>
        <p:nvSpPr>
          <p:cNvPr id="17" name="Shape 14"/>
          <p:cNvSpPr/>
          <p:nvPr/>
        </p:nvSpPr>
        <p:spPr>
          <a:xfrm>
            <a:off x="7065228" y="4589145"/>
            <a:ext cx="499943" cy="499943"/>
          </a:xfrm>
          <a:prstGeom prst="roundRect">
            <a:avLst>
              <a:gd name="adj" fmla="val 20000"/>
            </a:avLst>
          </a:prstGeom>
          <a:solidFill>
            <a:srgbClr val="E8E8E3"/>
          </a:solidFill>
          <a:ln w="13811">
            <a:solidFill>
              <a:srgbClr val="D1D1C7"/>
            </a:solidFill>
            <a:prstDash val="solid"/>
          </a:ln>
        </p:spPr>
      </p:sp>
      <p:sp>
        <p:nvSpPr>
          <p:cNvPr id="18" name="Text 15"/>
          <p:cNvSpPr/>
          <p:nvPr/>
        </p:nvSpPr>
        <p:spPr>
          <a:xfrm>
            <a:off x="7223700" y="4630817"/>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8537258" y="4637722"/>
            <a:ext cx="223266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Handle Null Cases</a:t>
            </a:r>
            <a:endParaRPr lang="en-US" sz="2187" dirty="0"/>
          </a:p>
        </p:txBody>
      </p:sp>
      <p:sp>
        <p:nvSpPr>
          <p:cNvPr id="20" name="Text 17"/>
          <p:cNvSpPr/>
          <p:nvPr/>
        </p:nvSpPr>
        <p:spPr>
          <a:xfrm>
            <a:off x="8537258" y="5118140"/>
            <a:ext cx="4055150"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Handle null cases by providing a specialized null object that implements the abstract class or interface.</a:t>
            </a:r>
            <a:endParaRPr lang="en-US" sz="1750" dirty="0"/>
          </a:p>
        </p:txBody>
      </p:sp>
      <p:sp>
        <p:nvSpPr>
          <p:cNvPr id="21" name="Shape 18"/>
          <p:cNvSpPr/>
          <p:nvPr/>
        </p:nvSpPr>
        <p:spPr>
          <a:xfrm>
            <a:off x="6287631" y="5923419"/>
            <a:ext cx="777597" cy="44410"/>
          </a:xfrm>
          <a:prstGeom prst="roundRect">
            <a:avLst>
              <a:gd name="adj" fmla="val 225151"/>
            </a:avLst>
          </a:prstGeom>
          <a:solidFill>
            <a:srgbClr val="D1D1C7"/>
          </a:solidFill>
          <a:ln/>
        </p:spPr>
      </p:sp>
      <p:sp>
        <p:nvSpPr>
          <p:cNvPr id="22" name="Shape 19"/>
          <p:cNvSpPr/>
          <p:nvPr/>
        </p:nvSpPr>
        <p:spPr>
          <a:xfrm>
            <a:off x="7065228" y="5695712"/>
            <a:ext cx="499943" cy="499943"/>
          </a:xfrm>
          <a:prstGeom prst="roundRect">
            <a:avLst>
              <a:gd name="adj" fmla="val 20000"/>
            </a:avLst>
          </a:prstGeom>
          <a:solidFill>
            <a:srgbClr val="E8E8E3"/>
          </a:solidFill>
          <a:ln w="13811">
            <a:solidFill>
              <a:srgbClr val="D1D1C7"/>
            </a:solidFill>
            <a:prstDash val="solid"/>
          </a:ln>
        </p:spPr>
      </p:sp>
      <p:sp>
        <p:nvSpPr>
          <p:cNvPr id="23" name="Text 20"/>
          <p:cNvSpPr/>
          <p:nvPr/>
        </p:nvSpPr>
        <p:spPr>
          <a:xfrm>
            <a:off x="7219890" y="5737384"/>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4</a:t>
            </a:r>
            <a:endParaRPr lang="en-US" sz="2624" dirty="0"/>
          </a:p>
        </p:txBody>
      </p:sp>
      <p:sp>
        <p:nvSpPr>
          <p:cNvPr id="24" name="Text 21"/>
          <p:cNvSpPr/>
          <p:nvPr/>
        </p:nvSpPr>
        <p:spPr>
          <a:xfrm>
            <a:off x="3410903" y="5744289"/>
            <a:ext cx="2682240"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Usage and Integration</a:t>
            </a:r>
            <a:endParaRPr lang="en-US" sz="2187" dirty="0"/>
          </a:p>
        </p:txBody>
      </p:sp>
      <p:sp>
        <p:nvSpPr>
          <p:cNvPr id="25" name="Text 22"/>
          <p:cNvSpPr/>
          <p:nvPr/>
        </p:nvSpPr>
        <p:spPr>
          <a:xfrm>
            <a:off x="2037993" y="6224707"/>
            <a:ext cx="4055150"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Integrate the null objects into your codebase and use them to handle null scenarios effectively.</a:t>
            </a:r>
            <a:endParaRPr lang="en-US" sz="1750" dirty="0"/>
          </a:p>
        </p:txBody>
      </p:sp>
    </p:spTree>
    <p:extLst>
      <p:ext uri="{BB962C8B-B14F-4D97-AF65-F5344CB8AC3E}">
        <p14:creationId xmlns:p14="http://schemas.microsoft.com/office/powerpoint/2010/main" val="377965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2177772"/>
            <a:ext cx="93064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Limitations and considerations when using the Null Object Design Pattern</a:t>
            </a:r>
            <a:endParaRPr lang="en-US" sz="4374" dirty="0"/>
          </a:p>
        </p:txBody>
      </p:sp>
      <p:sp>
        <p:nvSpPr>
          <p:cNvPr id="6" name="Shape 2"/>
          <p:cNvSpPr/>
          <p:nvPr/>
        </p:nvSpPr>
        <p:spPr>
          <a:xfrm>
            <a:off x="4490799" y="4073366"/>
            <a:ext cx="499943" cy="499943"/>
          </a:xfrm>
          <a:prstGeom prst="roundRect">
            <a:avLst>
              <a:gd name="adj" fmla="val 20000"/>
            </a:avLst>
          </a:prstGeom>
          <a:solidFill>
            <a:srgbClr val="E8E8E3"/>
          </a:solidFill>
          <a:ln w="13811">
            <a:solidFill>
              <a:srgbClr val="D1D1C7"/>
            </a:solidFill>
            <a:prstDash val="solid"/>
          </a:ln>
        </p:spPr>
      </p:sp>
      <p:sp>
        <p:nvSpPr>
          <p:cNvPr id="7" name="Text 3"/>
          <p:cNvSpPr/>
          <p:nvPr/>
        </p:nvSpPr>
        <p:spPr>
          <a:xfrm>
            <a:off x="4668322" y="4115038"/>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5212913" y="4149685"/>
            <a:ext cx="30175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Increased memory usage</a:t>
            </a:r>
            <a:endParaRPr lang="en-US" sz="2187" dirty="0"/>
          </a:p>
        </p:txBody>
      </p:sp>
      <p:sp>
        <p:nvSpPr>
          <p:cNvPr id="9" name="Text 5"/>
          <p:cNvSpPr/>
          <p:nvPr/>
        </p:nvSpPr>
        <p:spPr>
          <a:xfrm>
            <a:off x="5212913" y="4630103"/>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use of null objects may consume additional memory, especially if they are created frequently in a large system.</a:t>
            </a:r>
            <a:endParaRPr lang="en-US" sz="1750" dirty="0"/>
          </a:p>
        </p:txBody>
      </p:sp>
      <p:sp>
        <p:nvSpPr>
          <p:cNvPr id="10" name="Shape 6"/>
          <p:cNvSpPr/>
          <p:nvPr/>
        </p:nvSpPr>
        <p:spPr>
          <a:xfrm>
            <a:off x="9255085" y="4073366"/>
            <a:ext cx="499943" cy="499943"/>
          </a:xfrm>
          <a:prstGeom prst="roundRect">
            <a:avLst>
              <a:gd name="adj" fmla="val 20000"/>
            </a:avLst>
          </a:prstGeom>
          <a:solidFill>
            <a:srgbClr val="E8E8E3"/>
          </a:solidFill>
          <a:ln w="13811">
            <a:solidFill>
              <a:srgbClr val="D1D1C7"/>
            </a:solidFill>
            <a:prstDash val="solid"/>
          </a:ln>
        </p:spPr>
      </p:sp>
      <p:sp>
        <p:nvSpPr>
          <p:cNvPr id="11" name="Text 7"/>
          <p:cNvSpPr/>
          <p:nvPr/>
        </p:nvSpPr>
        <p:spPr>
          <a:xfrm>
            <a:off x="9409748" y="4115038"/>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9977199" y="4149685"/>
            <a:ext cx="247650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Potential complexity</a:t>
            </a:r>
            <a:endParaRPr lang="en-US" sz="2187" dirty="0"/>
          </a:p>
        </p:txBody>
      </p:sp>
      <p:sp>
        <p:nvSpPr>
          <p:cNvPr id="13" name="Text 9"/>
          <p:cNvSpPr/>
          <p:nvPr/>
        </p:nvSpPr>
        <p:spPr>
          <a:xfrm>
            <a:off x="9977199" y="4630103"/>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introduction of null objects adds complexity to the codebase, as it requires managing both the null object and the actual object.</a:t>
            </a:r>
            <a:endParaRPr lang="en-US" sz="1750" dirty="0"/>
          </a:p>
        </p:txBody>
      </p:sp>
    </p:spTree>
    <p:extLst>
      <p:ext uri="{BB962C8B-B14F-4D97-AF65-F5344CB8AC3E}">
        <p14:creationId xmlns:p14="http://schemas.microsoft.com/office/powerpoint/2010/main" val="92685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843</Words>
  <Application>Microsoft Office PowerPoint</Application>
  <PresentationFormat>Custom</PresentationFormat>
  <Paragraphs>84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QAZI SAMI</cp:lastModifiedBy>
  <cp:revision>4</cp:revision>
  <dcterms:created xsi:type="dcterms:W3CDTF">2023-12-18T17:37:46Z</dcterms:created>
  <dcterms:modified xsi:type="dcterms:W3CDTF">2023-12-20T05:47:59Z</dcterms:modified>
</cp:coreProperties>
</file>