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2" r:id="rId11"/>
    <p:sldId id="294" r:id="rId12"/>
    <p:sldId id="290" r:id="rId13"/>
    <p:sldId id="291" r:id="rId14"/>
    <p:sldId id="293" r:id="rId15"/>
    <p:sldId id="28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ding" initials="h" lastIdx="1" clrIdx="0">
    <p:extLst>
      <p:ext uri="{19B8F6BF-5375-455C-9EA6-DF929625EA0E}">
        <p15:presenceInfo xmlns:p15="http://schemas.microsoft.com/office/powerpoint/2012/main" userId="hd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50957" y="1479173"/>
            <a:ext cx="7536000" cy="1844040"/>
          </a:xfrm>
        </p:spPr>
        <p:txBody>
          <a:bodyPr anchor="b" anchorCtr="0"/>
          <a:lstStyle>
            <a:lvl1pPr algn="l">
              <a:lnSpc>
                <a:spcPts val="4800"/>
              </a:lnSpc>
              <a:defRPr sz="4267" b="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5705" y="3419299"/>
            <a:ext cx="7035433" cy="678180"/>
          </a:xfrm>
        </p:spPr>
        <p:txBody>
          <a:bodyPr tIns="0"/>
          <a:lstStyle>
            <a:lvl1pPr marL="0" indent="0" algn="l">
              <a:spcBef>
                <a:spcPts val="0"/>
              </a:spcBef>
              <a:buNone/>
              <a:defRPr sz="1867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227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33285" y="2014060"/>
            <a:ext cx="9225280" cy="1844040"/>
          </a:xfrm>
        </p:spPr>
        <p:txBody>
          <a:bodyPr anchor="b" anchorCtr="0"/>
          <a:lstStyle>
            <a:lvl1pPr algn="ctr">
              <a:lnSpc>
                <a:spcPts val="6133"/>
              </a:lnSpc>
              <a:defRPr sz="3467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3741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varia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9326" y="2081152"/>
            <a:ext cx="7556500" cy="2019299"/>
          </a:xfrm>
        </p:spPr>
        <p:txBody>
          <a:bodyPr anchor="b" anchorCtr="0"/>
          <a:lstStyle>
            <a:lvl1pPr algn="ctr">
              <a:lnSpc>
                <a:spcPts val="4800"/>
              </a:lnSpc>
              <a:defRPr sz="3467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08831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0448" y="1653541"/>
            <a:ext cx="10816469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7C50E0FD-9ED4-478E-B7DD-84C74ED70310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ppor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1"/>
          </p:nvPr>
        </p:nvSpPr>
        <p:spPr>
          <a:xfrm>
            <a:off x="946151" y="1716617"/>
            <a:ext cx="5001683" cy="4478867"/>
          </a:xfrm>
        </p:spPr>
        <p:txBody>
          <a:bodyPr/>
          <a:lstStyle>
            <a:lvl1pPr marL="0" indent="0">
              <a:lnSpc>
                <a:spcPts val="1467"/>
              </a:lnSpc>
              <a:buFont typeface="Arial" panose="020B0604020202020204" pitchFamily="34" charset="0"/>
              <a:buChar char="‪"/>
              <a:defRPr sz="1067"/>
            </a:lvl1pPr>
            <a:lvl2pPr marL="239994" indent="-239994">
              <a:lnSpc>
                <a:spcPts val="1467"/>
              </a:lnSpc>
              <a:buSzPct val="100000"/>
              <a:buFont typeface="MS Reference Sans Serif" panose="020B0604030504040204" pitchFamily="34" charset="0"/>
              <a:buChar char="•"/>
              <a:defRPr sz="1067"/>
            </a:lvl2pPr>
            <a:lvl3pPr marL="479988" indent="-239994">
              <a:lnSpc>
                <a:spcPts val="1467"/>
              </a:lnSpc>
              <a:buFont typeface="MS Reference Sans Serif" panose="020B0604030504040204" pitchFamily="34" charset="0"/>
              <a:buChar char="□"/>
              <a:defRPr sz="1067"/>
            </a:lvl3pPr>
            <a:lvl4pPr marL="719982" indent="-239994">
              <a:lnSpc>
                <a:spcPts val="1467"/>
              </a:lnSpc>
              <a:buFont typeface="Wingdings" panose="05000000000000000000" pitchFamily="2" charset="2"/>
              <a:buChar char="§"/>
              <a:defRPr sz="1067"/>
            </a:lvl4pPr>
            <a:lvl5pPr marL="959976" indent="-239994">
              <a:lnSpc>
                <a:spcPts val="1467"/>
              </a:lnSpc>
              <a:buFont typeface="MS Reference Sans Serif" panose="020B0604030504040204" pitchFamily="34" charset="0"/>
              <a:buChar char="–"/>
              <a:defRPr sz="1067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2"/>
          </p:nvPr>
        </p:nvSpPr>
        <p:spPr>
          <a:xfrm>
            <a:off x="6229433" y="1716617"/>
            <a:ext cx="5001600" cy="4478867"/>
          </a:xfrm>
        </p:spPr>
        <p:txBody>
          <a:bodyPr/>
          <a:lstStyle>
            <a:lvl1pPr marL="0" indent="0">
              <a:lnSpc>
                <a:spcPts val="1467"/>
              </a:lnSpc>
              <a:buFont typeface="Arial" panose="020B0604020202020204" pitchFamily="34" charset="0"/>
              <a:buChar char="‪"/>
              <a:defRPr sz="1067"/>
            </a:lvl1pPr>
            <a:lvl2pPr marL="239994" indent="-239994">
              <a:lnSpc>
                <a:spcPts val="1467"/>
              </a:lnSpc>
              <a:buSzPct val="100000"/>
              <a:buFont typeface="MS Reference Sans Serif" panose="020B0604030504040204" pitchFamily="34" charset="0"/>
              <a:buChar char="•"/>
              <a:defRPr sz="1067"/>
            </a:lvl2pPr>
            <a:lvl3pPr marL="479988" indent="-239994">
              <a:lnSpc>
                <a:spcPts val="1467"/>
              </a:lnSpc>
              <a:buFont typeface="MS Reference Sans Serif" panose="020B0604030504040204" pitchFamily="34" charset="0"/>
              <a:buChar char="□"/>
              <a:defRPr sz="1067"/>
            </a:lvl3pPr>
            <a:lvl4pPr marL="719982" indent="-239994">
              <a:lnSpc>
                <a:spcPts val="1467"/>
              </a:lnSpc>
              <a:buFont typeface="Wingdings" panose="05000000000000000000" pitchFamily="2" charset="2"/>
              <a:buChar char="§"/>
              <a:defRPr sz="1067"/>
            </a:lvl4pPr>
            <a:lvl5pPr marL="959976" indent="-239994">
              <a:lnSpc>
                <a:spcPts val="1467"/>
              </a:lnSpc>
              <a:defRPr sz="1067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defTabSz="1219170"/>
            <a:fld id="{C63E3C3C-816A-49BD-9F1D-9797A6679B01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7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2722" y="1653541"/>
            <a:ext cx="478282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6290734" y="1765466"/>
            <a:ext cx="5901268" cy="400986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2400"/>
              </a:lnSpc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1219170"/>
            <a:fld id="{D9038335-E60E-4817-BACF-F7656E0EF3E7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820863"/>
            <a:ext cx="12192000" cy="467942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2400"/>
              </a:lnSpc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1219170"/>
            <a:fld id="{E6AD125A-30D2-472F-84FE-A4092C1A6F39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8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"/>
            <a:ext cx="12192000" cy="650028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2400"/>
              </a:lnSpc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1219170"/>
            <a:fld id="{2E041CD9-2B1A-4416-A3D6-DED401657F57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" y="1"/>
            <a:ext cx="12192000" cy="650028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2400"/>
              </a:lnSpc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1219170"/>
            <a:fld id="{2E041CD9-2B1A-4416-A3D6-DED401657F57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0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met mas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5"/>
          <p:cNvSpPr>
            <a:spLocks noGrp="1"/>
          </p:cNvSpPr>
          <p:nvPr>
            <p:ph sz="quarter" idx="10"/>
          </p:nvPr>
        </p:nvSpPr>
        <p:spPr>
          <a:xfrm>
            <a:off x="1651001" y="1820861"/>
            <a:ext cx="10540999" cy="5037139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lnSpc>
                <a:spcPts val="2400"/>
              </a:lnSpc>
              <a:buNone/>
              <a:defRPr sz="1600" baseline="0">
                <a:solidFill>
                  <a:schemeClr val="bg2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277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20448" y="368457"/>
            <a:ext cx="1081646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20448" y="1653541"/>
            <a:ext cx="10816469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1093" y="6531900"/>
            <a:ext cx="2038067" cy="288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67">
                <a:solidFill>
                  <a:schemeClr val="bg1"/>
                </a:solidFill>
              </a:defRPr>
            </a:lvl1pPr>
          </a:lstStyle>
          <a:p>
            <a:pPr defTabSz="1219170"/>
            <a:fld id="{0A04AC61-7E62-4AEF-A090-21104D61F626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22349" y="6531900"/>
            <a:ext cx="6816000" cy="288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67">
                <a:solidFill>
                  <a:schemeClr val="bg1"/>
                </a:solidFill>
              </a:defRPr>
            </a:lvl1pPr>
          </a:lstStyle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36533" y="6531900"/>
            <a:ext cx="480000" cy="288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67">
                <a:solidFill>
                  <a:schemeClr val="bg1"/>
                </a:solidFill>
              </a:defRPr>
            </a:lvl1pPr>
          </a:lstStyle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1219170" rtl="0" eaLnBrk="1" latinLnBrk="0" hangingPunct="1">
        <a:lnSpc>
          <a:spcPts val="3467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1219170" rtl="0" eaLnBrk="1" latinLnBrk="0" hangingPunct="1">
        <a:lnSpc>
          <a:spcPts val="2933"/>
        </a:lnSpc>
        <a:spcBef>
          <a:spcPts val="0"/>
        </a:spcBef>
        <a:buSzPct val="105000"/>
        <a:buFont typeface="Symbol" panose="05050102010706020507" pitchFamily="18" charset="2"/>
        <a:buChar char="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1219170" rtl="0" eaLnBrk="1" latinLnBrk="0" hangingPunct="1">
        <a:lnSpc>
          <a:spcPts val="2933"/>
        </a:lnSpc>
        <a:spcBef>
          <a:spcPts val="0"/>
        </a:spcBef>
        <a:buSzPct val="80000"/>
        <a:buFont typeface="MS Reference Sans Serif" panose="020B060403050404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1219170" rtl="0" eaLnBrk="1" latinLnBrk="0" hangingPunct="1">
        <a:lnSpc>
          <a:spcPts val="2933"/>
        </a:lnSpc>
        <a:spcBef>
          <a:spcPts val="0"/>
        </a:spcBef>
        <a:buSzPct val="80000"/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788539" indent="-355591" algn="l" defTabSz="1219170" rtl="0" eaLnBrk="1" latinLnBrk="0" hangingPunct="1">
        <a:lnSpc>
          <a:spcPts val="2933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ts val="2933"/>
        </a:lnSpc>
        <a:spcBef>
          <a:spcPts val="0"/>
        </a:spcBef>
        <a:buSzPct val="80000"/>
        <a:buFont typeface="MS Reference Sans Serif" panose="020B060403050404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structural_patterns" TargetMode="External"/><Relationship Id="rId2" Type="http://schemas.openxmlformats.org/officeDocument/2006/relationships/hyperlink" Target="https://sourcemaking.com/design_patterns/creational_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behavioral_patter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45421" y="1054057"/>
            <a:ext cx="7536000" cy="1844040"/>
          </a:xfrm>
        </p:spPr>
        <p:txBody>
          <a:bodyPr/>
          <a:lstStyle/>
          <a:p>
            <a:r>
              <a:rPr lang="en-US" sz="3200" dirty="0"/>
              <a:t>Tech meeting:</a:t>
            </a:r>
            <a:br>
              <a:rPr lang="en-US" sz="3200" dirty="0"/>
            </a:br>
            <a:r>
              <a:rPr lang="en-US" sz="3200" dirty="0"/>
              <a:t>Design patterns</a:t>
            </a:r>
            <a:endParaRPr lang="nl-NL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Aeron Yung, 30 November 2017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03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Structural design pattern</a:t>
            </a:r>
          </a:p>
          <a:p>
            <a:r>
              <a:rPr lang="en-GB" dirty="0"/>
              <a:t>Composes objects in term of a tree structure</a:t>
            </a:r>
          </a:p>
          <a:p>
            <a:r>
              <a:rPr lang="en-US" dirty="0">
                <a:sym typeface="Wingdings" panose="05000000000000000000" pitchFamily="2" charset="2"/>
              </a:rPr>
              <a:t>Creates a class that contains a group of its own objects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10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6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Structural design pattern</a:t>
            </a:r>
          </a:p>
          <a:p>
            <a:r>
              <a:rPr lang="en-GB" dirty="0"/>
              <a:t>Used to provide a placeholder object which references an underlying object</a:t>
            </a:r>
          </a:p>
          <a:p>
            <a:r>
              <a:rPr lang="en-US" dirty="0"/>
              <a:t>Adds a level of indirection in case you do not want to access an object directly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11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5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Object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US" dirty="0"/>
              <a:t>Architectural</a:t>
            </a:r>
            <a:r>
              <a:rPr lang="en-GB" dirty="0"/>
              <a:t> design pattern</a:t>
            </a:r>
          </a:p>
          <a:p>
            <a:r>
              <a:rPr lang="en-GB" dirty="0"/>
              <a:t>Object or interface that provides access to an underlying database</a:t>
            </a:r>
          </a:p>
          <a:p>
            <a:r>
              <a:rPr lang="en-US" dirty="0"/>
              <a:t>Separates low level data from high level business services</a:t>
            </a:r>
          </a:p>
          <a:p>
            <a:r>
              <a:rPr lang="en-US" dirty="0"/>
              <a:t>On change, only DAO layer needs to be changed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12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9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US" dirty="0"/>
              <a:t>Architectural</a:t>
            </a:r>
            <a:r>
              <a:rPr lang="en-GB" dirty="0"/>
              <a:t> design pattern</a:t>
            </a:r>
          </a:p>
          <a:p>
            <a:r>
              <a:rPr lang="en-GB" dirty="0"/>
              <a:t>Hold data for a remote call</a:t>
            </a:r>
          </a:p>
          <a:p>
            <a:r>
              <a:rPr lang="en-US" dirty="0"/>
              <a:t>For example, data with multiple attributes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13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4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Architectural design pattern</a:t>
            </a:r>
          </a:p>
          <a:p>
            <a:r>
              <a:rPr lang="en-GB" dirty="0"/>
              <a:t>Used when we want to locate various services using for example JNDI lookup</a:t>
            </a:r>
          </a:p>
          <a:p>
            <a:r>
              <a:rPr lang="en-US" dirty="0">
                <a:sym typeface="Wingdings" panose="05000000000000000000" pitchFamily="2" charset="2"/>
              </a:rPr>
              <a:t>Caches after first lookup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14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CEFA-72B6-4A6E-957D-7CA91ED7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33" y="239148"/>
            <a:ext cx="10816469" cy="1143000"/>
          </a:xfrm>
        </p:spPr>
        <p:txBody>
          <a:bodyPr/>
          <a:lstStyle/>
          <a:p>
            <a:r>
              <a:rPr lang="en-GB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3B1D-601B-44F6-ACB3-1C73908C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800" dirty="0"/>
              <a:t>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A499-B393-4660-986C-81C974D4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2CFA-375E-4E1B-9E7F-B18A1CEA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r>
              <a:rPr lang="nl-NL">
                <a:solidFill>
                  <a:srgbClr val="FFFFFF"/>
                </a:solidFill>
              </a:rPr>
              <a:t>Ruimte voor voettekst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996D-F302-43DE-9CCF-1CF22B4B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15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5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speed up the development process by providing tested, proven development paradigms.</a:t>
            </a:r>
            <a:endParaRPr lang="en-US" dirty="0"/>
          </a:p>
          <a:p>
            <a:r>
              <a:rPr lang="en-GB" dirty="0"/>
              <a:t>provides general solutions, documented in a format that doesn't require specifics tied to a particular problem.</a:t>
            </a:r>
            <a:endParaRPr lang="en-US" dirty="0"/>
          </a:p>
          <a:p>
            <a:r>
              <a:rPr lang="en-GB" dirty="0"/>
              <a:t>allows developers to communicate using well-known, well understood names for software interactions.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2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Design Patterns (Gang of four)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b="1" dirty="0">
                <a:hlinkClick r:id="rId2"/>
              </a:rPr>
              <a:t>Creational design patterns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 all about class instantiation</a:t>
            </a:r>
            <a:endParaRPr lang="en-GB" b="1" dirty="0"/>
          </a:p>
          <a:p>
            <a:r>
              <a:rPr lang="en-GB" b="1" dirty="0">
                <a:hlinkClick r:id="rId3"/>
              </a:rPr>
              <a:t>Structural design patterns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 all about Class and Object composition</a:t>
            </a:r>
            <a:endParaRPr lang="en-GB" b="1" dirty="0"/>
          </a:p>
          <a:p>
            <a:r>
              <a:rPr lang="en-GB" b="1" dirty="0" err="1">
                <a:hlinkClick r:id="rId4"/>
              </a:rPr>
              <a:t>Behavioral</a:t>
            </a:r>
            <a:r>
              <a:rPr lang="en-GB" b="1" dirty="0">
                <a:hlinkClick r:id="rId4"/>
              </a:rPr>
              <a:t> design patterns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 all about Class’ Objects communication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3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6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Behavioural design pattern</a:t>
            </a:r>
          </a:p>
          <a:p>
            <a:r>
              <a:rPr lang="en-GB" dirty="0"/>
              <a:t>Provides standard interface for traversing items in an aggregate object</a:t>
            </a:r>
          </a:p>
          <a:p>
            <a:r>
              <a:rPr lang="en-US" dirty="0"/>
              <a:t>No need to understand the underlying structure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4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1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Behavioural design pattern</a:t>
            </a:r>
          </a:p>
          <a:p>
            <a:r>
              <a:rPr lang="en-GB" dirty="0"/>
              <a:t>A way of notifying changes to a number of classes</a:t>
            </a:r>
          </a:p>
          <a:p>
            <a:r>
              <a:rPr lang="en-US" dirty="0"/>
              <a:t>Observers can have different functionalities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5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1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Behavioural design pattern</a:t>
            </a:r>
          </a:p>
          <a:p>
            <a:r>
              <a:rPr lang="en-GB" dirty="0"/>
              <a:t>Defer the exact steps (order) of an algorithm to a subclass</a:t>
            </a:r>
          </a:p>
          <a:p>
            <a:r>
              <a:rPr lang="en-US" dirty="0"/>
              <a:t>Subclass can change the implementation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6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Behavioural design pattern</a:t>
            </a:r>
          </a:p>
          <a:p>
            <a:r>
              <a:rPr lang="en-GB" dirty="0"/>
              <a:t>Encapsulates an algorithm inside a class</a:t>
            </a:r>
          </a:p>
          <a:p>
            <a:r>
              <a:rPr lang="en-US" dirty="0"/>
              <a:t>Subclass can make the algorithm more specific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7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2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Creational design pattern</a:t>
            </a:r>
          </a:p>
          <a:p>
            <a:r>
              <a:rPr lang="en-GB" dirty="0"/>
              <a:t>Creates an instance of several derived classes</a:t>
            </a:r>
          </a:p>
          <a:p>
            <a:r>
              <a:rPr lang="en-US" dirty="0"/>
              <a:t>Replaces class constructors</a:t>
            </a:r>
          </a:p>
          <a:p>
            <a:r>
              <a:rPr lang="en-US" dirty="0"/>
              <a:t>Type can be determined in run time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8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448" y="2078543"/>
            <a:ext cx="10816469" cy="4525963"/>
          </a:xfrm>
        </p:spPr>
        <p:txBody>
          <a:bodyPr/>
          <a:lstStyle/>
          <a:p>
            <a:r>
              <a:rPr lang="en-GB" dirty="0"/>
              <a:t>Creational design pattern</a:t>
            </a:r>
          </a:p>
          <a:p>
            <a:r>
              <a:rPr lang="en-GB" dirty="0"/>
              <a:t>A class of which only a single instance can exist</a:t>
            </a:r>
          </a:p>
          <a:p>
            <a:r>
              <a:rPr lang="en-US" dirty="0"/>
              <a:t>Often used to hold state of a program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6E1E061-2774-4E41-8E48-94FD708F0FDD}" type="datetime1">
              <a:rPr lang="nl-NL" smtClean="0">
                <a:solidFill>
                  <a:srgbClr val="FFFFFF"/>
                </a:solidFill>
              </a:rPr>
              <a:pPr defTabSz="1219170"/>
              <a:t>30-11-2017</a:t>
            </a:fld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63C85D72-AA85-4C41-A1AF-C673E1DFEC3B}" type="slidenum">
              <a:rPr lang="nl-NL" smtClean="0">
                <a:solidFill>
                  <a:srgbClr val="FFFFFF"/>
                </a:solidFill>
              </a:rPr>
              <a:pPr defTabSz="1219170"/>
              <a:t>9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43615"/>
      </p:ext>
    </p:extLst>
  </p:cSld>
  <p:clrMapOvr>
    <a:masterClrMapping/>
  </p:clrMapOvr>
</p:sld>
</file>

<file path=ppt/theme/theme1.xml><?xml version="1.0" encoding="utf-8"?>
<a:theme xmlns:a="http://schemas.openxmlformats.org/drawingml/2006/main" name="Qualogy">
  <a:themeElements>
    <a:clrScheme name="Qualogy PPT">
      <a:dk1>
        <a:srgbClr val="231F20"/>
      </a:dk1>
      <a:lt1>
        <a:srgbClr val="FFFFFF"/>
      </a:lt1>
      <a:dk2>
        <a:srgbClr val="231F20"/>
      </a:dk2>
      <a:lt2>
        <a:srgbClr val="FFFFFF"/>
      </a:lt2>
      <a:accent1>
        <a:srgbClr val="B21218"/>
      </a:accent1>
      <a:accent2>
        <a:srgbClr val="D0671C"/>
      </a:accent2>
      <a:accent3>
        <a:srgbClr val="6E1704"/>
      </a:accent3>
      <a:accent4>
        <a:srgbClr val="8D8981"/>
      </a:accent4>
      <a:accent5>
        <a:srgbClr val="BCA597"/>
      </a:accent5>
      <a:accent6>
        <a:srgbClr val="CAC1C7"/>
      </a:accent6>
      <a:hlink>
        <a:srgbClr val="820000"/>
      </a:hlink>
      <a:folHlink>
        <a:srgbClr val="8D8981"/>
      </a:folHlink>
    </a:clrScheme>
    <a:fontScheme name="Qualogy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7452</TotalTime>
  <Words>380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Reference Sans Serif</vt:lpstr>
      <vt:lpstr>Symbol</vt:lpstr>
      <vt:lpstr>Wingdings</vt:lpstr>
      <vt:lpstr>Qualogy</vt:lpstr>
      <vt:lpstr>Tech meeting: Design patterns</vt:lpstr>
      <vt:lpstr>Design Patterns</vt:lpstr>
      <vt:lpstr>Types of Design Patterns (Gang of four)</vt:lpstr>
      <vt:lpstr>Iterator</vt:lpstr>
      <vt:lpstr>Observer</vt:lpstr>
      <vt:lpstr>Template method</vt:lpstr>
      <vt:lpstr>Strategy</vt:lpstr>
      <vt:lpstr>Factory</vt:lpstr>
      <vt:lpstr>Singleton</vt:lpstr>
      <vt:lpstr>Composite</vt:lpstr>
      <vt:lpstr>Proxy</vt:lpstr>
      <vt:lpstr>Data Access Object</vt:lpstr>
      <vt:lpstr>Data Transfer Object</vt:lpstr>
      <vt:lpstr>Service Locator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qlt 613</dc:creator>
  <cp:lastModifiedBy>ayung</cp:lastModifiedBy>
  <cp:revision>86</cp:revision>
  <dcterms:created xsi:type="dcterms:W3CDTF">2017-03-07T15:34:29Z</dcterms:created>
  <dcterms:modified xsi:type="dcterms:W3CDTF">2017-11-30T12:24:24Z</dcterms:modified>
</cp:coreProperties>
</file>