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62" r:id="rId5"/>
    <p:sldId id="320" r:id="rId6"/>
    <p:sldId id="321" r:id="rId7"/>
    <p:sldId id="345" r:id="rId8"/>
    <p:sldId id="396" r:id="rId9"/>
    <p:sldId id="397" r:id="rId10"/>
    <p:sldId id="374" r:id="rId11"/>
    <p:sldId id="398" r:id="rId12"/>
    <p:sldId id="375" r:id="rId13"/>
    <p:sldId id="399" r:id="rId14"/>
    <p:sldId id="400" r:id="rId15"/>
    <p:sldId id="287" r:id="rId16"/>
    <p:sldId id="353" r:id="rId17"/>
    <p:sldId id="383" r:id="rId18"/>
    <p:sldId id="274" r:id="rId19"/>
    <p:sldId id="278" r:id="rId20"/>
    <p:sldId id="356" r:id="rId21"/>
    <p:sldId id="385" r:id="rId22"/>
    <p:sldId id="384" r:id="rId23"/>
    <p:sldId id="330" r:id="rId24"/>
    <p:sldId id="331" r:id="rId25"/>
    <p:sldId id="332" r:id="rId26"/>
    <p:sldId id="285" r:id="rId27"/>
    <p:sldId id="319" r:id="rId28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495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tags" Target="tags/tag87.xml" /><Relationship Id="rId3" Type="http://schemas.openxmlformats.org/officeDocument/2006/relationships/notesMaster" Target="notesMasters/notesMaster1.xml" /><Relationship Id="rId30" Type="http://schemas.openxmlformats.org/officeDocument/2006/relationships/presProps" Target="presProps.xml" /><Relationship Id="rId31" Type="http://schemas.openxmlformats.org/officeDocument/2006/relationships/viewProps" Target="viewProps.xml" /><Relationship Id="rId32" Type="http://schemas.openxmlformats.org/officeDocument/2006/relationships/theme" Target="theme/theme1.xml" /><Relationship Id="rId33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 txBox="1"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image" Target="../media/image2.png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62.xml" /><Relationship Id="rId21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4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676525" y="868680"/>
            <a:ext cx="745109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第一章</a:t>
            </a:r>
            <a:r>
              <a:rPr lang="en-US" altLang="zh-CN" sz="40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0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集合与常用逻辑用语</a:t>
            </a:r>
            <a:endParaRPr lang="zh-CN" altLang="en-US" sz="40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3735070" y="2326005"/>
            <a:ext cx="460375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1.3.1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并集和交集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rcRect b="21322"/>
          <a:stretch>
            <a:fillRect/>
          </a:stretch>
        </p:blipFill>
        <p:spPr>
          <a:xfrm>
            <a:off x="4081145" y="5058410"/>
            <a:ext cx="4314190" cy="1584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587375" y="3994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3313" name="文本框 65537" title=""/>
          <p:cNvSpPr txBox="1"/>
          <p:nvPr/>
        </p:nvSpPr>
        <p:spPr>
          <a:xfrm>
            <a:off x="1170940" y="1187450"/>
            <a:ext cx="9705340" cy="138366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已知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＝{2，4，6，8，10}，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＝{3，5，8，12}，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＝{6，8}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. </a:t>
            </a:r>
            <a:endParaRPr lang="en-US" altLang="zh-CN" sz="2800" b="1" i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求：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（1）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A∩B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;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（2）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A∩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B∩C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582160" y="3103245"/>
            <a:ext cx="2063750" cy="650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(1)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A∩B=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{8}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540885" y="4083050"/>
            <a:ext cx="4086860" cy="650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(2)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A∩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B∩C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)=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A∩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{8}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{8}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endParaRPr lang="en-US" altLang="zh-CN" sz="2800" b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241" name="矩形 58369" title=""/>
              <p:cNvSpPr/>
              <p:nvPr/>
            </p:nvSpPr>
            <p:spPr>
              <a:xfrm>
                <a:off x="4471035" y="1843405"/>
                <a:ext cx="4923790" cy="32194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ctr" anchorCtr="0">
                <a:spAutoFit/>
              </a:bodyPr>
              <a:lstStyle/>
              <a:p>
                <a:pPr algn="l">
                  <a:lnSpc>
                    <a:spcPct val="180000"/>
                  </a:lnSpc>
                </a:pP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①</a:t>
                </a: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∩</a:t>
                </a: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lang="zh-CN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＝</a:t>
                </a:r>
                <a:r>
                  <a:rPr lang="zh-CN" altLang="en-US" sz="2800" b="1" u="sng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     </a:t>
                </a:r>
                <a:r>
                  <a:rPr lang="zh-CN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；   </a:t>
                </a:r>
                <a:endPara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②</a:t>
                </a: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∩</a:t>
                </a: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</a:t>
                </a:r>
                <a:r>
                  <a:rPr lang="zh-CN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＝</a:t>
                </a:r>
                <a:r>
                  <a:rPr lang="zh-CN" altLang="en-US" sz="2800" b="1" u="sng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           </a:t>
                </a:r>
                <a:r>
                  <a:rPr lang="zh-CN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；</a:t>
                </a:r>
                <a:endPara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③</a:t>
                </a: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∩</a:t>
                </a: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B</a:t>
                </a:r>
                <a:r>
                  <a:rPr lang="zh-CN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＝</a:t>
                </a:r>
                <a:r>
                  <a:rPr lang="zh-CN" altLang="en-US" sz="2800" b="1" u="sng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      </a:t>
                </a:r>
                <a:r>
                  <a:rPr lang="zh-CN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；</a:t>
                </a:r>
                <a:endPara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8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8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微软雅黑" panose="020b0503020204020204" charset="-122"/>
                        </a:rPr>
                        <m:t>④</m:t>
                      </m:r>
                    </m:oMath>
                  </m:oMathPara>
                </a14:m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A∩B</a:t>
                </a:r>
                <a:r>
                  <a:rPr lang="zh-CN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＝</a:t>
                </a: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A</a:t>
                </a: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           </a:t>
                </a:r>
                <a:r>
                  <a:rPr lang="zh-CN" altLang="en-US" sz="2800" b="1" u="sng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            </a:t>
                </a: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.</a:t>
                </a:r>
                <a:endPara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241" name="矩形 583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035" y="1843405"/>
                <a:ext cx="4923790" cy="32194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371" name="矩形 58370" title=""/>
          <p:cNvSpPr/>
          <p:nvPr/>
        </p:nvSpPr>
        <p:spPr>
          <a:xfrm>
            <a:off x="6092508" y="3674745"/>
            <a:ext cx="91376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en-US" altLang="zh-CN" sz="2800" b="1" i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372" name="矩形 58371" title=""/>
          <p:cNvSpPr/>
          <p:nvPr/>
        </p:nvSpPr>
        <p:spPr>
          <a:xfrm>
            <a:off x="6275705" y="2913063"/>
            <a:ext cx="47625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</a:t>
            </a:r>
            <a:endParaRPr lang="en-US" altLang="zh-CN" sz="2800" b="1" i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8373" name="矩形 58372" title=""/>
          <p:cNvSpPr/>
          <p:nvPr/>
        </p:nvSpPr>
        <p:spPr>
          <a:xfrm>
            <a:off x="6310948" y="2152015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en-US" altLang="zh-CN" sz="2800" b="1" i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5" name="矩形 58373" title=""/>
          <p:cNvSpPr/>
          <p:nvPr/>
        </p:nvSpPr>
        <p:spPr>
          <a:xfrm>
            <a:off x="3702050" y="1483043"/>
            <a:ext cx="27828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</a:pP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性质：</a:t>
            </a:r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左右箭头 1" title=""/>
          <p:cNvSpPr/>
          <p:nvPr/>
        </p:nvSpPr>
        <p:spPr>
          <a:xfrm>
            <a:off x="6435090" y="4592955"/>
            <a:ext cx="758190" cy="2495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 title=""/>
          <p:cNvSpPr/>
          <p:nvPr/>
        </p:nvSpPr>
        <p:spPr>
          <a:xfrm>
            <a:off x="7227253" y="4456430"/>
            <a:ext cx="10134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⊆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endParaRPr lang="en-US" altLang="zh-CN" sz="2800" b="1" i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2" grpId="0"/>
      <p:bldP spid="58373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587375" y="3994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4337" name="文本框 68609" title=""/>
          <p:cNvSpPr txBox="1"/>
          <p:nvPr/>
        </p:nvSpPr>
        <p:spPr>
          <a:xfrm>
            <a:off x="1591945" y="1027430"/>
            <a:ext cx="8949690" cy="1555750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已知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 -2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x &lt;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3}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2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+1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∩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则实数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的取值范围是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  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5184140" y="1746250"/>
            <a:ext cx="1493520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11" name="文本框 10" title=""/>
          <p:cNvSpPr txBox="1"/>
          <p:nvPr/>
        </p:nvSpPr>
        <p:spPr>
          <a:xfrm>
            <a:off x="3634740" y="1272540"/>
            <a:ext cx="460375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1.3.1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并集和交集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1338580" y="260350"/>
            <a:ext cx="438150" cy="6247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42390" y="622935"/>
            <a:ext cx="422910" cy="16300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369060" y="5097780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507667" y="1312545"/>
            <a:ext cx="543258" cy="4464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数据分析 + 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6" name="文本框 15" title=""/>
          <p:cNvSpPr txBox="1"/>
          <p:nvPr/>
        </p:nvSpPr>
        <p:spPr>
          <a:xfrm>
            <a:off x="1830070" y="295910"/>
            <a:ext cx="9135745" cy="119888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.(1)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已知集合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+3}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x&lt;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-2,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或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&gt;5 }.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A∩B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＝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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，则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的取值范围是</a:t>
            </a:r>
            <a:r>
              <a:rPr lang="zh-CN" altLang="en-US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en-US" altLang="zh-CN" sz="2400"/>
              <a:t>   </a:t>
            </a:r>
            <a:endParaRPr lang="zh-CN" altLang="en-US" sz="2400"/>
          </a:p>
        </p:txBody>
      </p:sp>
      <p:sp>
        <p:nvSpPr>
          <p:cNvPr id="21" name="文本框 20" title=""/>
          <p:cNvSpPr txBox="1"/>
          <p:nvPr/>
        </p:nvSpPr>
        <p:spPr>
          <a:xfrm>
            <a:off x="1830705" y="1517650"/>
            <a:ext cx="9135745" cy="119888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+2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+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=0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x&gt;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}. 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A∩B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＝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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，则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的取值范围是</a:t>
            </a:r>
            <a:r>
              <a:rPr lang="zh-CN" altLang="en-US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en-US" altLang="zh-CN" sz="2400"/>
              <a:t>   </a:t>
            </a:r>
            <a:endParaRPr lang="zh-CN" altLang="en-US" sz="2400"/>
          </a:p>
        </p:txBody>
      </p:sp>
      <p:sp>
        <p:nvSpPr>
          <p:cNvPr id="22" name="文本框 21" title=""/>
          <p:cNvSpPr txBox="1"/>
          <p:nvPr/>
        </p:nvSpPr>
        <p:spPr>
          <a:xfrm>
            <a:off x="1829435" y="2945130"/>
            <a:ext cx="9136380" cy="1198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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时，由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a&gt;a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+3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得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a&gt;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≠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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时，有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-2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，得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-1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综上，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a&gt;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，或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-1</a:t>
            </a:r>
            <a:r>
              <a:rPr lang="en-US" altLang="zh-CN" sz="24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endParaRPr lang="en-US" altLang="zh-CN" sz="240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348740" y="3185795"/>
            <a:ext cx="4203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4" name="文本框 23" title=""/>
          <p:cNvSpPr txBox="1"/>
          <p:nvPr/>
        </p:nvSpPr>
        <p:spPr>
          <a:xfrm>
            <a:off x="1832610" y="4144010"/>
            <a:ext cx="9136380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A∩B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＝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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知方程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+2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+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=0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无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正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实数根；结合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+2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+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endParaRPr lang="en-US" altLang="zh-CN" sz="2400" i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图像知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4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≥0</a:t>
            </a:r>
            <a:endParaRPr lang="en-US" altLang="zh-CN" sz="240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5" name="文本框 24" title=""/>
          <p:cNvSpPr txBox="1"/>
          <p:nvPr/>
        </p:nvSpPr>
        <p:spPr>
          <a:xfrm>
            <a:off x="1832610" y="5151120"/>
            <a:ext cx="9132570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１．交集为空集，要考虑相关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集合是否是空集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２．分析点集之间的关系时，宜结合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数轴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或直角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坐标系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进行；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３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</a:rPr>
              <a:t>．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方程根的存在性问题，可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数形结合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，分析变量满足的条件．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3" grpId="0" animBg="1"/>
      <p:bldP spid="18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矩形 13" title=""/>
          <p:cNvSpPr/>
          <p:nvPr/>
        </p:nvSpPr>
        <p:spPr>
          <a:xfrm>
            <a:off x="1399540" y="250190"/>
            <a:ext cx="438150" cy="6247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407160" y="839470"/>
            <a:ext cx="42291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7" name="文本框 16" title=""/>
          <p:cNvSpPr txBox="1"/>
          <p:nvPr/>
        </p:nvSpPr>
        <p:spPr>
          <a:xfrm>
            <a:off x="575580" y="1059180"/>
            <a:ext cx="543290" cy="44138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zh-CN" altLang="en-US" sz="2000">
                <a:solidFill>
                  <a:srgbClr val="C00000"/>
                </a:solidFill>
              </a:rPr>
              <a:t>数据分析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+ 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419860" y="5199380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890395" y="1471930"/>
            <a:ext cx="8905240" cy="119888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(2)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-6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+8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&lt;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-2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)(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-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-2)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&lt;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},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且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A∩B=B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则实数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的取值范围是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9" name="文本框 18" title=""/>
          <p:cNvSpPr txBox="1"/>
          <p:nvPr/>
        </p:nvSpPr>
        <p:spPr>
          <a:xfrm>
            <a:off x="1890395" y="272415"/>
            <a:ext cx="8905240" cy="119888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-6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+8=0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-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mx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+4=0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},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且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A∩B=B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则实数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的取值范围是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en-US" altLang="zh-CN" sz="2400"/>
              <a:t>   </a:t>
            </a:r>
            <a:endParaRPr lang="zh-CN" altLang="en-US" sz="2400"/>
          </a:p>
        </p:txBody>
      </p:sp>
      <p:sp>
        <p:nvSpPr>
          <p:cNvPr id="16" name="矩形 15" title=""/>
          <p:cNvSpPr/>
          <p:nvPr/>
        </p:nvSpPr>
        <p:spPr>
          <a:xfrm>
            <a:off x="1428750" y="3185795"/>
            <a:ext cx="4203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2" name="文本框 21" title=""/>
          <p:cNvSpPr txBox="1"/>
          <p:nvPr/>
        </p:nvSpPr>
        <p:spPr>
          <a:xfrm>
            <a:off x="1892300" y="2752090"/>
            <a:ext cx="8903335" cy="1198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(1)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A=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{2, 4}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A∩B=B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sym typeface="+mn-ea"/>
              </a:rPr>
              <a:t>⊆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A. 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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时，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-4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&lt;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&lt;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只含一个元素时，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=4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符合；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3)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含两个元素时，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无解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综上，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-4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&lt;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</a:t>
            </a:r>
            <a:r>
              <a:rPr lang="en-US" altLang="zh-CN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</a:t>
            </a:r>
            <a:endParaRPr lang="en-US" altLang="zh-CN" sz="2400" i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889760" y="3952240"/>
            <a:ext cx="8906510" cy="1198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(2)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A=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|2&lt;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&lt;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4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A∩B=B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sym typeface="+mn-ea"/>
              </a:rPr>
              <a:t>⊆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A.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1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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时，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a=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</a:t>
            </a:r>
            <a:endParaRPr lang="en-US" altLang="zh-CN" sz="240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2）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≠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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时，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&lt;2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&lt;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+2&lt;4;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或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&lt;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+2&lt;2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&lt;4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得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1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&lt;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&lt;2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综上，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&lt;a</a:t>
            </a:r>
            <a:r>
              <a:rPr lang="en-US" altLang="zh-CN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</a:t>
            </a:r>
            <a:endParaRPr lang="en-US" altLang="zh-CN" sz="2400" i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5" name="文本框 24" title=""/>
          <p:cNvSpPr txBox="1"/>
          <p:nvPr/>
        </p:nvSpPr>
        <p:spPr>
          <a:xfrm>
            <a:off x="1894840" y="5241290"/>
            <a:ext cx="8901430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１．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A∩B=B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等价于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solidFill>
                  <a:srgbClr val="7030A0"/>
                </a:solidFill>
                <a:latin typeface="微软雅黑" panose="020b0503020204020204" charset="-122"/>
                <a:ea typeface="微软雅黑"/>
                <a:sym typeface="+mn-ea"/>
              </a:rPr>
              <a:t>⊆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２．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solidFill>
                  <a:srgbClr val="7030A0"/>
                </a:solidFill>
                <a:latin typeface="微软雅黑" panose="020b0503020204020204" charset="-122"/>
                <a:ea typeface="微软雅黑"/>
                <a:sym typeface="+mn-ea"/>
              </a:rPr>
              <a:t>⊆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时，要考虑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为空集的可能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22" grpId="0" animBg="1"/>
      <p:bldP spid="2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 title=""/>
          <p:cNvSpPr/>
          <p:nvPr/>
        </p:nvSpPr>
        <p:spPr>
          <a:xfrm>
            <a:off x="1419860" y="342900"/>
            <a:ext cx="438150" cy="59391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419860" y="529590"/>
            <a:ext cx="422910" cy="224536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6" name="矩形 15" title=""/>
          <p:cNvSpPr/>
          <p:nvPr/>
        </p:nvSpPr>
        <p:spPr>
          <a:xfrm>
            <a:off x="1422400" y="3190875"/>
            <a:ext cx="42291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430020" y="4743450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496872" y="1284605"/>
            <a:ext cx="543258" cy="334518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</a:rPr>
              <a:t> 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903095" y="378460"/>
            <a:ext cx="8898255" cy="239966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对于任意的两个正数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，定义某种运算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</a:t>
            </a:r>
            <a:r>
              <a:rPr lang="zh-CN" altLang="en-US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⊙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表示运算符号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):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都是正偶数或者都是正奇数时，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⊙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m+n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；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一奇一偶时，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⊙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mn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求集合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)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⊙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36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 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N*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中元素的个数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2" name="文本框 21" title=""/>
          <p:cNvSpPr txBox="1"/>
          <p:nvPr/>
        </p:nvSpPr>
        <p:spPr>
          <a:xfrm>
            <a:off x="1917700" y="3026410"/>
            <a:ext cx="8903335" cy="1198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按照定义，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36 =1+35=2+34=3+33=4+32= 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…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=35+1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2）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36 =1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×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36 =3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×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12 =4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×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 =9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×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 =12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×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 =36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×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所以，这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两类的并集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中共有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41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个元素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5" name="文本框 24" title=""/>
          <p:cNvSpPr txBox="1"/>
          <p:nvPr/>
        </p:nvSpPr>
        <p:spPr>
          <a:xfrm>
            <a:off x="1908810" y="4502150"/>
            <a:ext cx="8901430" cy="1753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对于新定义集合，首先要弄清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元素的属性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（本例中元素是有序实数对）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；其次来自不同类的元素合并在一起时，要检查元素的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互异性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22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3857625" y="3212465"/>
            <a:ext cx="4432935" cy="2317750"/>
            <a:chOff x="7991" y="3288"/>
            <a:chExt cx="6981" cy="365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28" y="4269"/>
              <a:ext cx="2296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251" y="3288"/>
              <a:ext cx="2721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7" name="图片 6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8" name="文本框 7" title=""/>
          <p:cNvSpPr txBox="1"/>
          <p:nvPr/>
        </p:nvSpPr>
        <p:spPr>
          <a:xfrm>
            <a:off x="3874135" y="1249045"/>
            <a:ext cx="460375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1.3.1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并集和交集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矩形 5" title=""/>
          <p:cNvSpPr/>
          <p:nvPr/>
        </p:nvSpPr>
        <p:spPr>
          <a:xfrm>
            <a:off x="1374140" y="534035"/>
            <a:ext cx="438150" cy="56311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95730" y="621665"/>
            <a:ext cx="42291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6" name="矩形 15" title=""/>
          <p:cNvSpPr/>
          <p:nvPr/>
        </p:nvSpPr>
        <p:spPr>
          <a:xfrm>
            <a:off x="1374140" y="2550795"/>
            <a:ext cx="42291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389380" y="4554220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524177" y="909320"/>
            <a:ext cx="543258" cy="452120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</a:rPr>
              <a:t> 函数思想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+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数形结合 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9" name="文本框 18" title=""/>
          <p:cNvSpPr txBox="1"/>
          <p:nvPr/>
        </p:nvSpPr>
        <p:spPr>
          <a:xfrm>
            <a:off x="1855470" y="552450"/>
            <a:ext cx="8900795" cy="119888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,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)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+2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x+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5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,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)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ax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+1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},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A∩B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中至多有一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个元素，求实数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的取值范围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endParaRPr lang="en-US" altLang="zh-CN" sz="28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2" name="文本框 21" title=""/>
          <p:cNvSpPr txBox="1"/>
          <p:nvPr/>
        </p:nvSpPr>
        <p:spPr>
          <a:xfrm>
            <a:off x="1868170" y="1983740"/>
            <a:ext cx="8888095" cy="2122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都是函数图像上点的集合.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A∩B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中至多有一个元素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即两个函数图像至多有一个公共点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+2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x+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5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ax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+1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得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+(2-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x+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4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=0 ,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根据判别式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  <a:sym typeface="+mn-ea"/>
              </a:rPr>
              <a:t>△</a:t>
            </a:r>
            <a:r>
              <a:rPr lang="zh-CN" altLang="en-US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得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-2</a:t>
            </a:r>
            <a:r>
              <a:rPr lang="zh-CN" altLang="en-US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≤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</a:t>
            </a:r>
            <a:endParaRPr lang="en-US" altLang="zh-CN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5" name="文本框 24" title=""/>
          <p:cNvSpPr txBox="1"/>
          <p:nvPr/>
        </p:nvSpPr>
        <p:spPr>
          <a:xfrm>
            <a:off x="1873250" y="4342130"/>
            <a:ext cx="8901430" cy="1753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点集的运算，可以转化为图形之间的关系；而图形之间的关系，又可以转化为方程根的情况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根据需要，将符号语言、图形语言、文字语言相互切换，是解决这类问题常见的途径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6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1338580" y="260350"/>
            <a:ext cx="438150" cy="6247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46200" y="664845"/>
            <a:ext cx="422910" cy="16300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  <a:buNone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  <a:buNone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  <a:buNone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  <a:buNone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  <a:buNone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348740" y="3185795"/>
            <a:ext cx="4203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95525" y="1000760"/>
            <a:ext cx="546510" cy="433514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数形结合</a:t>
            </a:r>
            <a:r>
              <a:rPr lang="en-US" altLang="zh-CN" sz="2000">
                <a:solidFill>
                  <a:srgbClr val="C00000"/>
                </a:solidFill>
              </a:rPr>
              <a:t> + </a:t>
            </a:r>
            <a:r>
              <a:rPr lang="zh-CN" altLang="en-US" sz="2000">
                <a:solidFill>
                  <a:srgbClr val="C00000"/>
                </a:solidFill>
              </a:rPr>
              <a:t>分类讨论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43660" y="5182235"/>
            <a:ext cx="4203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825625" y="1483995"/>
            <a:ext cx="9097010" cy="119888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(2)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设非空集合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|-2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+3, </a:t>
            </a:r>
            <a:r>
              <a:rPr lang="zh-CN" altLang="en-US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∈</a:t>
            </a:r>
            <a:r>
              <a:rPr lang="zh-CN" altLang="en-US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},  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  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∈</a:t>
            </a:r>
            <a:r>
              <a:rPr lang="zh-CN" altLang="en-US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},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∪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＝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，则实数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的取值范围是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7" name="文本框 16" title=""/>
          <p:cNvSpPr txBox="1"/>
          <p:nvPr/>
        </p:nvSpPr>
        <p:spPr>
          <a:xfrm>
            <a:off x="1830070" y="269875"/>
            <a:ext cx="9097645" cy="119888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.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sym typeface="+mn-ea"/>
              </a:rPr>
              <a:t>❊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,且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∉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A∩B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|-1&lt;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x&lt;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1},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|0&lt;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x&lt;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2},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sym typeface="+mn-ea"/>
              </a:rPr>
              <a:t>❊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en-US" altLang="zh-CN" sz="2400"/>
              <a:t>   </a:t>
            </a:r>
            <a:endParaRPr lang="zh-CN" altLang="en-US" sz="2400"/>
          </a:p>
        </p:txBody>
      </p:sp>
      <p:sp>
        <p:nvSpPr>
          <p:cNvPr id="22" name="文本框 21" title=""/>
          <p:cNvSpPr txBox="1"/>
          <p:nvPr/>
        </p:nvSpPr>
        <p:spPr>
          <a:xfrm>
            <a:off x="1833245" y="3132455"/>
            <a:ext cx="9102725" cy="1938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(2)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B=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{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 -1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+3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；由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∪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＝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sym typeface="+mn-ea"/>
              </a:rPr>
              <a:t>⊆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B. 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-2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a&lt;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C=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{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a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≤4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sym typeface="+mn-ea"/>
              </a:rPr>
              <a:t>⊆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，无解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!</a:t>
            </a:r>
            <a:endParaRPr lang="en-US" altLang="zh-CN" sz="240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C=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{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≤4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；结合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sym typeface="+mn-ea"/>
              </a:rPr>
              <a:t>⊆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得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0 .5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3)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a&gt;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时；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C=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{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；结合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C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sym typeface="+mn-ea"/>
              </a:rPr>
              <a:t>⊆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得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2&lt;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综上，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0 .5</a:t>
            </a:r>
            <a:r>
              <a:rPr lang="en-US" altLang="zh-CN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</a:t>
            </a:r>
            <a:endParaRPr lang="en-US" altLang="zh-CN" sz="2400" i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833245" y="2680970"/>
            <a:ext cx="9096375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(1)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结合数轴知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sym typeface="+mn-ea"/>
              </a:rPr>
              <a:t>❊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|-1&lt;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0}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</a:t>
            </a:r>
            <a:endParaRPr lang="en-US" altLang="zh-CN" sz="2400" i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5" name="文本框 24" title=""/>
          <p:cNvSpPr txBox="1"/>
          <p:nvPr/>
        </p:nvSpPr>
        <p:spPr>
          <a:xfrm>
            <a:off x="1894840" y="5241290"/>
            <a:ext cx="9027795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１．判断点集之间的关系时，要结合数轴或函数图像；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２．包含关系中含有参数时，要分类讨论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22" grpId="0" animBg="1"/>
      <p:bldP spid="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8" name="文本框 7" title=""/>
          <p:cNvSpPr txBox="1"/>
          <p:nvPr/>
        </p:nvSpPr>
        <p:spPr>
          <a:xfrm>
            <a:off x="3631565" y="1441450"/>
            <a:ext cx="460375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1.3.1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并集和交集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 title=""/>
          <p:cNvSpPr/>
          <p:nvPr/>
        </p:nvSpPr>
        <p:spPr>
          <a:xfrm>
            <a:off x="1357630" y="264160"/>
            <a:ext cx="438150" cy="6247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75410" y="941070"/>
            <a:ext cx="422910" cy="1938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6" name="矩形 15" title=""/>
          <p:cNvSpPr/>
          <p:nvPr/>
        </p:nvSpPr>
        <p:spPr>
          <a:xfrm>
            <a:off x="1377950" y="3769995"/>
            <a:ext cx="42291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377950" y="5052060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96870" y="955675"/>
            <a:ext cx="543260" cy="487997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zh-CN" altLang="en-US" sz="2000">
                <a:solidFill>
                  <a:srgbClr val="C00000"/>
                </a:solidFill>
              </a:rPr>
              <a:t>转化与化归</a:t>
            </a:r>
            <a:r>
              <a:rPr lang="en-US" altLang="zh-CN" sz="2000">
                <a:solidFill>
                  <a:srgbClr val="C00000"/>
                </a:solidFill>
              </a:rPr>
              <a:t> + </a:t>
            </a:r>
            <a:r>
              <a:rPr lang="zh-CN" altLang="en-US" sz="2000">
                <a:solidFill>
                  <a:srgbClr val="C00000"/>
                </a:solidFill>
              </a:rPr>
              <a:t>分步计数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0" name="文本框 19" title=""/>
          <p:cNvSpPr txBox="1"/>
          <p:nvPr/>
        </p:nvSpPr>
        <p:spPr>
          <a:xfrm>
            <a:off x="1854835" y="4883785"/>
            <a:ext cx="9095105" cy="1568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该问题的本质是集合</a:t>
            </a:r>
            <a:r>
              <a:rPr lang="zh-CN" altLang="en-US" sz="2400">
                <a:solidFill>
                  <a:srgbClr val="F43308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并的逆运算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从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元素的去向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种数入手，分步落实；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这类问题有两个推广方向：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个元素时，分拆个数为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altLang="zh-CN" sz="2400" i="1" baseline="300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）将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推广到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>
                <a:solidFill>
                  <a:srgbClr val="7030A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……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i="1" baseline="-250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分拆个数为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</a:t>
            </a:r>
            <a:r>
              <a:rPr lang="en-US" altLang="zh-CN" sz="2400" i="1" baseline="300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-1)</a:t>
            </a:r>
            <a:r>
              <a:rPr lang="en-US" altLang="zh-CN" sz="2400" i="1" baseline="300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endParaRPr lang="en-US" altLang="zh-CN" sz="2400" i="1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854835" y="264160"/>
            <a:ext cx="9096375" cy="175323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若集合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满足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∪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＝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，则称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的一种分拆，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并规定：当且仅当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时，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的同一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种分拆，则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2" name="文本框 21" title=""/>
          <p:cNvSpPr txBox="1"/>
          <p:nvPr/>
        </p:nvSpPr>
        <p:spPr>
          <a:xfrm>
            <a:off x="1848485" y="3636645"/>
            <a:ext cx="9102725" cy="1198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元素较少时可以用树叉图解决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的分拆为例，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统一的方法是： 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每个元素在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、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中出现的情况都是三种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，所以三个元素在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中出现的不同情况种数为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=27.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40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854835" y="1871345"/>
            <a:ext cx="9096375" cy="64516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(1)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集合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的不同分拆种数为</a:t>
            </a:r>
            <a:r>
              <a:rPr lang="zh-CN" altLang="en-US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854835" y="2416175"/>
            <a:ext cx="9096375" cy="64516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(2)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集合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的不同分拆种数为</a:t>
            </a:r>
            <a:r>
              <a:rPr lang="zh-CN" altLang="en-US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848485" y="2961005"/>
            <a:ext cx="9102090" cy="64516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(3)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集合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的不同分拆种数为</a:t>
            </a:r>
            <a:r>
              <a:rPr lang="zh-CN" altLang="en-US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694430" y="1501140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3185795" y="2595245"/>
            <a:ext cx="161925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并集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6026150" y="3241675"/>
            <a:ext cx="2853055" cy="64675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并集的性质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5678170" y="5220970"/>
            <a:ext cx="2698750" cy="64675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交集的性质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2849880" y="4479925"/>
            <a:ext cx="140652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交集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9" grpId="2" animBg="1"/>
      <p:bldP spid="6" grpId="2" animBg="1"/>
      <p:bldP spid="10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2804795" y="2760980"/>
            <a:ext cx="2000250" cy="6519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7051675" y="5156835"/>
            <a:ext cx="198882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966970" y="3876040"/>
            <a:ext cx="1973580" cy="65134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3" grpId="2" animBg="1"/>
      <p:bldP spid="10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667125" y="1767840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7" name="文本框 16" title=""/>
          <p:cNvSpPr txBox="1"/>
          <p:nvPr/>
        </p:nvSpPr>
        <p:spPr>
          <a:xfrm>
            <a:off x="2800985" y="5314950"/>
            <a:ext cx="1875155" cy="6405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分类讨论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6953885" y="4530725"/>
            <a:ext cx="2359660" cy="64675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9" name="文本框 18" title=""/>
          <p:cNvSpPr txBox="1"/>
          <p:nvPr/>
        </p:nvSpPr>
        <p:spPr>
          <a:xfrm>
            <a:off x="3785870" y="3716020"/>
            <a:ext cx="1875155" cy="6405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8069580" y="2778125"/>
            <a:ext cx="187515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2" animBg="1"/>
      <p:bldP spid="19" grpId="2" animBg="1"/>
      <p:bldP spid="18" grpId="2" animBg="1"/>
      <p:bldP spid="4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484100" y="12331700"/>
            <a:ext cx="355600" cy="2540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矩形 12" title=""/>
          <p:cNvSpPr/>
          <p:nvPr/>
        </p:nvSpPr>
        <p:spPr>
          <a:xfrm>
            <a:off x="1327150" y="894715"/>
            <a:ext cx="453390" cy="56311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7" name="Shape 120" title=""/>
          <p:cNvSpPr/>
          <p:nvPr/>
        </p:nvSpPr>
        <p:spPr>
          <a:xfrm>
            <a:off x="988695" y="424180"/>
            <a:ext cx="247713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集合能否运算？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8" name="五边形 1" title=""/>
          <p:cNvSpPr/>
          <p:nvPr/>
        </p:nvSpPr>
        <p:spPr>
          <a:xfrm>
            <a:off x="500380" y="3794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1819910" y="892175"/>
            <a:ext cx="9010015" cy="1292225"/>
          </a:xfrm>
          <a:prstGeom prst="rect">
            <a:avLst/>
          </a:prstGeom>
          <a:noFill/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实数之间有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加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、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减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、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乘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、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除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运算；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楷体" panose="02010609060101010101" charset="-122"/>
              <a:sym typeface="微软雅黑" panose="020b050302020402020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   集合之间会不会也有类似的运算呢？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楷体" panose="02010609060101010101" charset="-122"/>
              <a:sym typeface="微软雅黑" panose="020b0503020204020204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339850" y="1569085"/>
            <a:ext cx="422910" cy="2245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类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想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Shape 120" title=""/>
          <p:cNvSpPr/>
          <p:nvPr/>
        </p:nvSpPr>
        <p:spPr>
          <a:xfrm>
            <a:off x="1840865" y="2425065"/>
            <a:ext cx="9010015" cy="2585085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比如：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楷体" panose="02010609060101010101" charset="-122"/>
              <a:sym typeface="微软雅黑" panose="020b050302020402020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）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={1,3,5}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={1,2,4}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={1,2,3,4,5} ;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│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是有理数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│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是无理数｝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│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是实数｝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矩形 3" title=""/>
          <p:cNvSpPr/>
          <p:nvPr/>
        </p:nvSpPr>
        <p:spPr>
          <a:xfrm>
            <a:off x="1358265" y="5352415"/>
            <a:ext cx="422275" cy="1014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6" name="Shape 120" title=""/>
          <p:cNvSpPr/>
          <p:nvPr/>
        </p:nvSpPr>
        <p:spPr>
          <a:xfrm>
            <a:off x="1819910" y="5250815"/>
            <a:ext cx="9009380" cy="553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noFill/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）集合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是由所有属于集合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或属于集合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的元素组成的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1820545" y="5801360"/>
            <a:ext cx="9009380" cy="553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noFill/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）集合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是由所有属于集合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或属于集合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的元素组成的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2"/>
      <p:bldP spid="5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" name="文本框 23" title=""/>
          <p:cNvSpPr txBox="1"/>
          <p:nvPr/>
        </p:nvSpPr>
        <p:spPr>
          <a:xfrm>
            <a:off x="1983740" y="3771900"/>
            <a:ext cx="8943340" cy="267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endParaRPr lang="en-US" altLang="zh-CN" sz="28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3" name="矩形 12" title=""/>
          <p:cNvSpPr/>
          <p:nvPr/>
        </p:nvSpPr>
        <p:spPr>
          <a:xfrm>
            <a:off x="1489710" y="732155"/>
            <a:ext cx="453390" cy="57854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1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1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1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520825" y="1188720"/>
            <a:ext cx="422910" cy="163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并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集的概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念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8" name="Shape 120" title=""/>
          <p:cNvSpPr/>
          <p:nvPr/>
        </p:nvSpPr>
        <p:spPr>
          <a:xfrm>
            <a:off x="988695" y="332740"/>
            <a:ext cx="113855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并集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9" name="五边形 1" title=""/>
          <p:cNvSpPr/>
          <p:nvPr/>
        </p:nvSpPr>
        <p:spPr>
          <a:xfrm>
            <a:off x="500380" y="28797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551305" y="4617085"/>
            <a:ext cx="422275" cy="1014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图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示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355339" name="Text Box 11" title=""/>
          <p:cNvSpPr txBox="1"/>
          <p:nvPr/>
        </p:nvSpPr>
        <p:spPr>
          <a:xfrm>
            <a:off x="2590800" y="5803900"/>
            <a:ext cx="1180465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100">
                <a:solidFill>
                  <a:srgbClr val="0000FF"/>
                </a:solidFill>
                <a:latin typeface="宋体" panose="02010600030101010101" pitchFamily="2" charset="-122"/>
              </a:rPr>
              <a:t>Venn</a:t>
            </a:r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</a:rPr>
              <a:t>图</a:t>
            </a:r>
            <a:endParaRPr lang="en-US" altLang="zh-CN" sz="21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6084" name="矩形 46083" title=""/>
          <p:cNvSpPr/>
          <p:nvPr/>
        </p:nvSpPr>
        <p:spPr>
          <a:xfrm>
            <a:off x="1983740" y="737235"/>
            <a:ext cx="8942705" cy="230695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由所有属于集合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或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的元素组成的集合，称为集合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与集合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的并集，记作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∪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即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∪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＝{</a:t>
            </a:r>
            <a:r>
              <a:rPr lang="zh-CN" altLang="en-US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|</a:t>
            </a:r>
            <a:r>
              <a:rPr lang="zh-CN" altLang="en-US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∈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 b="1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或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∈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}</a:t>
            </a:r>
            <a:endParaRPr lang="en-US" altLang="zh-CN" sz="4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283" name="AutoShape 15" title=""/>
          <p:cNvSpPr/>
          <p:nvPr/>
        </p:nvSpPr>
        <p:spPr>
          <a:xfrm>
            <a:off x="9425305" y="1876425"/>
            <a:ext cx="2088515" cy="717550"/>
          </a:xfrm>
          <a:prstGeom prst="cloudCallout">
            <a:avLst>
              <a:gd name="adj1" fmla="val -92201"/>
              <a:gd name="adj2" fmla="val -74778"/>
            </a:avLst>
          </a:prstGeom>
          <a:noFill/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100">
                <a:solidFill>
                  <a:srgbClr val="C00000"/>
                </a:solidFill>
                <a:latin typeface="宋体" panose="02010600030101010101" pitchFamily="2" charset="-122"/>
              </a:rPr>
              <a:t>文字语言</a:t>
            </a:r>
            <a:endParaRPr lang="zh-CN" altLang="en-US" sz="21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6085" name="直接连接符 46084" title=""/>
          <p:cNvSpPr/>
          <p:nvPr/>
        </p:nvSpPr>
        <p:spPr>
          <a:xfrm flipV="1">
            <a:off x="3995103" y="4649788"/>
            <a:ext cx="1420812" cy="633412"/>
          </a:xfrm>
          <a:prstGeom prst="line">
            <a:avLst/>
          </a:prstGeom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6086" name="直接连接符 46085" title=""/>
          <p:cNvSpPr/>
          <p:nvPr/>
        </p:nvSpPr>
        <p:spPr>
          <a:xfrm flipV="1">
            <a:off x="4020503" y="4667250"/>
            <a:ext cx="1014412" cy="452438"/>
          </a:xfrm>
          <a:prstGeom prst="line">
            <a:avLst/>
          </a:prstGeom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6087" name="直接连接符 46086" title=""/>
          <p:cNvSpPr/>
          <p:nvPr/>
        </p:nvSpPr>
        <p:spPr>
          <a:xfrm flipV="1">
            <a:off x="4030028" y="4687888"/>
            <a:ext cx="1639887" cy="730250"/>
          </a:xfrm>
          <a:prstGeom prst="line">
            <a:avLst/>
          </a:prstGeom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6088" name="直接连接符 46087" title=""/>
          <p:cNvSpPr/>
          <p:nvPr/>
        </p:nvSpPr>
        <p:spPr>
          <a:xfrm flipV="1">
            <a:off x="4112578" y="4733925"/>
            <a:ext cx="1755775" cy="781050"/>
          </a:xfrm>
          <a:prstGeom prst="line">
            <a:avLst/>
          </a:prstGeom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6089" name="直接连接符 46088" title=""/>
          <p:cNvSpPr/>
          <p:nvPr/>
        </p:nvSpPr>
        <p:spPr>
          <a:xfrm flipV="1">
            <a:off x="4223703" y="4802188"/>
            <a:ext cx="1785937" cy="795337"/>
          </a:xfrm>
          <a:prstGeom prst="line">
            <a:avLst/>
          </a:prstGeom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6090" name="直接连接符 46089" title=""/>
          <p:cNvSpPr/>
          <p:nvPr/>
        </p:nvSpPr>
        <p:spPr>
          <a:xfrm flipV="1">
            <a:off x="4363403" y="4654550"/>
            <a:ext cx="2263775" cy="1009650"/>
          </a:xfrm>
          <a:prstGeom prst="line">
            <a:avLst/>
          </a:prstGeom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6091" name="直接连接符 46090" title=""/>
          <p:cNvSpPr/>
          <p:nvPr/>
        </p:nvSpPr>
        <p:spPr>
          <a:xfrm flipV="1">
            <a:off x="4515803" y="4664075"/>
            <a:ext cx="2387600" cy="1063625"/>
          </a:xfrm>
          <a:prstGeom prst="line">
            <a:avLst/>
          </a:prstGeom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6092" name="直接连接符 46091" title=""/>
          <p:cNvSpPr/>
          <p:nvPr/>
        </p:nvSpPr>
        <p:spPr>
          <a:xfrm flipV="1">
            <a:off x="4650740" y="4729480"/>
            <a:ext cx="2302510" cy="997585"/>
          </a:xfrm>
          <a:prstGeom prst="line">
            <a:avLst/>
          </a:prstGeom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6093" name="直接连接符 46092" title=""/>
          <p:cNvSpPr/>
          <p:nvPr/>
        </p:nvSpPr>
        <p:spPr>
          <a:xfrm flipV="1">
            <a:off x="4820603" y="4708525"/>
            <a:ext cx="2457450" cy="1095375"/>
          </a:xfrm>
          <a:prstGeom prst="line">
            <a:avLst/>
          </a:prstGeom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6094" name="直接连接符 46093" title=""/>
          <p:cNvSpPr/>
          <p:nvPr/>
        </p:nvSpPr>
        <p:spPr>
          <a:xfrm flipV="1">
            <a:off x="4973003" y="4752975"/>
            <a:ext cx="2387600" cy="1063625"/>
          </a:xfrm>
          <a:prstGeom prst="line">
            <a:avLst/>
          </a:prstGeom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6095" name="直接连接符 46094" title=""/>
          <p:cNvSpPr/>
          <p:nvPr/>
        </p:nvSpPr>
        <p:spPr>
          <a:xfrm flipV="1">
            <a:off x="5215890" y="4800600"/>
            <a:ext cx="2322513" cy="1035050"/>
          </a:xfrm>
          <a:prstGeom prst="line">
            <a:avLst/>
          </a:prstGeom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6096" name="直接连接符 46095" title=""/>
          <p:cNvSpPr/>
          <p:nvPr/>
        </p:nvSpPr>
        <p:spPr>
          <a:xfrm flipV="1">
            <a:off x="5598478" y="4873625"/>
            <a:ext cx="2057400" cy="915988"/>
          </a:xfrm>
          <a:prstGeom prst="line">
            <a:avLst/>
          </a:prstGeom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6097" name="直接连接符 46096" title=""/>
          <p:cNvSpPr/>
          <p:nvPr/>
        </p:nvSpPr>
        <p:spPr>
          <a:xfrm flipV="1">
            <a:off x="6055678" y="4953000"/>
            <a:ext cx="1701800" cy="757238"/>
          </a:xfrm>
          <a:prstGeom prst="line">
            <a:avLst/>
          </a:prstGeom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6098" name="直接连接符 46097" title=""/>
          <p:cNvSpPr/>
          <p:nvPr/>
        </p:nvSpPr>
        <p:spPr>
          <a:xfrm flipV="1">
            <a:off x="6166803" y="5022850"/>
            <a:ext cx="1651000" cy="730250"/>
          </a:xfrm>
          <a:prstGeom prst="line">
            <a:avLst/>
          </a:prstGeom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6099" name="直接连接符 46098" title=""/>
          <p:cNvSpPr/>
          <p:nvPr/>
        </p:nvSpPr>
        <p:spPr>
          <a:xfrm flipV="1">
            <a:off x="6300153" y="5105400"/>
            <a:ext cx="1587500" cy="701675"/>
          </a:xfrm>
          <a:prstGeom prst="line">
            <a:avLst/>
          </a:prstGeom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6100" name="直接连接符 46099" title=""/>
          <p:cNvSpPr/>
          <p:nvPr/>
        </p:nvSpPr>
        <p:spPr>
          <a:xfrm flipV="1">
            <a:off x="6433503" y="5202238"/>
            <a:ext cx="1447800" cy="639762"/>
          </a:xfrm>
          <a:prstGeom prst="line">
            <a:avLst/>
          </a:prstGeom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6101" name="直接连接符 46100" title=""/>
          <p:cNvSpPr/>
          <p:nvPr/>
        </p:nvSpPr>
        <p:spPr>
          <a:xfrm flipV="1">
            <a:off x="6611303" y="5319713"/>
            <a:ext cx="1273175" cy="561975"/>
          </a:xfrm>
          <a:prstGeom prst="line">
            <a:avLst/>
          </a:prstGeom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6102" name="直接连接符 46101" title=""/>
          <p:cNvSpPr/>
          <p:nvPr/>
        </p:nvSpPr>
        <p:spPr>
          <a:xfrm flipV="1">
            <a:off x="6865303" y="5453063"/>
            <a:ext cx="981075" cy="433387"/>
          </a:xfrm>
          <a:prstGeom prst="line">
            <a:avLst/>
          </a:prstGeom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6103" name="椭圆 46102" title=""/>
          <p:cNvSpPr/>
          <p:nvPr/>
        </p:nvSpPr>
        <p:spPr>
          <a:xfrm>
            <a:off x="5741353" y="4640263"/>
            <a:ext cx="2160587" cy="1247775"/>
          </a:xfrm>
          <a:prstGeom prst="ellipse">
            <a:avLst/>
          </a:prstGeom>
          <a:noFill/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4" name="椭圆 46103" title=""/>
          <p:cNvSpPr/>
          <p:nvPr/>
        </p:nvSpPr>
        <p:spPr>
          <a:xfrm>
            <a:off x="3991928" y="4640263"/>
            <a:ext cx="2398712" cy="1196975"/>
          </a:xfrm>
          <a:prstGeom prst="ellipse">
            <a:avLst/>
          </a:prstGeom>
          <a:noFill/>
          <a:ln w="317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5" name="文本框 46104" title=""/>
          <p:cNvSpPr txBox="1"/>
          <p:nvPr/>
        </p:nvSpPr>
        <p:spPr>
          <a:xfrm>
            <a:off x="4363720" y="4500880"/>
            <a:ext cx="420370" cy="521970"/>
          </a:xfrm>
          <a:prstGeom prst="rect">
            <a:avLst/>
          </a:prstGeom>
          <a:noFill/>
          <a:ln w="31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en-US" altLang="zh-CN" sz="2800" b="1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106" name="文本框 46105" title=""/>
          <p:cNvSpPr txBox="1"/>
          <p:nvPr/>
        </p:nvSpPr>
        <p:spPr>
          <a:xfrm>
            <a:off x="7029133" y="4516755"/>
            <a:ext cx="420370" cy="521970"/>
          </a:xfrm>
          <a:prstGeom prst="rect">
            <a:avLst/>
          </a:prstGeom>
          <a:noFill/>
          <a:ln w="317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endParaRPr lang="en-US" altLang="zh-CN" sz="2800" b="1" i="1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107" name="矩形 46106" title=""/>
          <p:cNvSpPr/>
          <p:nvPr/>
        </p:nvSpPr>
        <p:spPr>
          <a:xfrm>
            <a:off x="3766820" y="4384675"/>
            <a:ext cx="4358005" cy="1792605"/>
          </a:xfrm>
          <a:prstGeom prst="rect">
            <a:avLst/>
          </a:prstGeom>
          <a:noFill/>
          <a:ln w="3175" cap="flat" cmpd="sng">
            <a:solidFill>
              <a:srgbClr val="7030A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5402580" y="5057775"/>
            <a:ext cx="11334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∪</a:t>
            </a:r>
            <a:r>
              <a:rPr lang="zh-CN" altLang="en-US" b="1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endParaRPr lang="zh-CN" altLang="en-US"/>
          </a:p>
        </p:txBody>
      </p:sp>
      <p:sp>
        <p:nvSpPr>
          <p:cNvPr id="16" name="AutoShape 15" title=""/>
          <p:cNvSpPr/>
          <p:nvPr/>
        </p:nvSpPr>
        <p:spPr>
          <a:xfrm>
            <a:off x="9667240" y="4485005"/>
            <a:ext cx="2088515" cy="717550"/>
          </a:xfrm>
          <a:prstGeom prst="cloudCallout">
            <a:avLst>
              <a:gd name="adj1" fmla="val -128868"/>
              <a:gd name="adj2" fmla="val 24778"/>
            </a:avLst>
          </a:prstGeom>
          <a:noFill/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100">
                <a:solidFill>
                  <a:srgbClr val="C00000"/>
                </a:solidFill>
                <a:latin typeface="宋体" panose="02010600030101010101" pitchFamily="2" charset="-122"/>
              </a:rPr>
              <a:t>图形语言</a:t>
            </a:r>
            <a:endParaRPr lang="zh-CN" altLang="en-US" sz="21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17" name="AutoShape 15" title=""/>
          <p:cNvSpPr/>
          <p:nvPr/>
        </p:nvSpPr>
        <p:spPr>
          <a:xfrm>
            <a:off x="9375140" y="2916555"/>
            <a:ext cx="2148840" cy="732790"/>
          </a:xfrm>
          <a:prstGeom prst="cloudCallout">
            <a:avLst>
              <a:gd name="adj1" fmla="val -147281"/>
              <a:gd name="adj2" fmla="val -38561"/>
            </a:avLst>
          </a:prstGeom>
          <a:noFill/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100">
                <a:solidFill>
                  <a:srgbClr val="C00000"/>
                </a:solidFill>
                <a:latin typeface="宋体" panose="02010600030101010101" pitchFamily="2" charset="-122"/>
              </a:rPr>
              <a:t>符号语言</a:t>
            </a:r>
            <a:endParaRPr lang="zh-CN" altLang="en-US" sz="21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/>
      <p:bldP spid="355339" grpId="0"/>
      <p:bldP spid="24" grpId="0" animBg="1"/>
      <p:bldP spid="54283" grpId="0" animBg="1"/>
      <p:bldP spid="17" grpId="0" animBg="1"/>
      <p:bldP spid="16" grpId="0" animBg="1"/>
      <p:bldP spid="46105" grpId="0" animBg="1"/>
      <p:bldP spid="46106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587375" y="3994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7169" name="矩形 49153" title=""/>
          <p:cNvSpPr/>
          <p:nvPr/>
        </p:nvSpPr>
        <p:spPr>
          <a:xfrm>
            <a:off x="1200785" y="1179195"/>
            <a:ext cx="9528810" cy="78041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已知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＝{4，5，6，8}，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＝{3，5，7，8，9}，求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∪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194" name="矩形 52226" title=""/>
          <p:cNvSpPr/>
          <p:nvPr/>
        </p:nvSpPr>
        <p:spPr>
          <a:xfrm>
            <a:off x="1229995" y="2384425"/>
            <a:ext cx="9469755" cy="73723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已知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＝{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|－1＜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＜2}，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＝{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|1＜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＜3}，求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∪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．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582160" y="3512185"/>
            <a:ext cx="5442585" cy="650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1.   </a:t>
            </a:r>
            <a:r>
              <a:rPr lang="zh-CN" alt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∪</a:t>
            </a:r>
            <a:r>
              <a:rPr lang="zh-CN" alt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{3，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4,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5，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6,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7，8，9}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540885" y="4491990"/>
            <a:ext cx="4069715" cy="650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2.   </a:t>
            </a:r>
            <a:r>
              <a:rPr lang="zh-CN" alt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∪</a:t>
            </a:r>
            <a:r>
              <a:rPr lang="zh-CN" alt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{</a:t>
            </a:r>
            <a:r>
              <a:rPr lang="zh-CN" alt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|－1＜</a:t>
            </a:r>
            <a:r>
              <a:rPr lang="zh-CN" alt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＜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3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}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endParaRPr lang="en-US" altLang="zh-CN" sz="2800" b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241" name="矩形 58369" title=""/>
              <p:cNvSpPr/>
              <p:nvPr/>
            </p:nvSpPr>
            <p:spPr>
              <a:xfrm>
                <a:off x="3772853" y="1716088"/>
                <a:ext cx="4097655" cy="32194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/>
              <a:p>
                <a:pPr algn="l">
                  <a:lnSpc>
                    <a:spcPct val="180000"/>
                  </a:lnSpc>
                </a:pP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①</a:t>
                </a: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∪</a:t>
                </a: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lang="zh-CN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＝</a:t>
                </a:r>
                <a:r>
                  <a:rPr lang="zh-CN" altLang="en-US" sz="2800" b="1" u="sng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     </a:t>
                </a:r>
                <a:r>
                  <a:rPr lang="zh-CN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；   </a:t>
                </a:r>
                <a:endPara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②</a:t>
                </a: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∪</a:t>
                </a: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</a:t>
                </a:r>
                <a:r>
                  <a:rPr lang="zh-CN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＝</a:t>
                </a:r>
                <a:r>
                  <a:rPr lang="zh-CN" altLang="en-US" sz="2800" b="1" u="sng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           </a:t>
                </a:r>
                <a:r>
                  <a:rPr lang="zh-CN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；</a:t>
                </a:r>
                <a:endPara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③</a:t>
                </a: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∪</a:t>
                </a: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B</a:t>
                </a:r>
                <a:r>
                  <a:rPr lang="zh-CN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＝</a:t>
                </a:r>
                <a:r>
                  <a:rPr lang="zh-CN" altLang="en-US" sz="2800" b="1" u="sng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      </a:t>
                </a: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.</a:t>
                </a:r>
                <a:endPara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8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8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微软雅黑" panose="020b0503020204020204" charset="-122"/>
                        </a:rPr>
                        <m:t>④</m:t>
                      </m:r>
                    </m:oMath>
                  </m:oMathPara>
                </a14:m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A</a:t>
                </a: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∪</a:t>
                </a: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B</a:t>
                </a:r>
                <a:r>
                  <a:rPr lang="zh-CN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＝</a:t>
                </a: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A</a:t>
                </a: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           </a:t>
                </a:r>
                <a:r>
                  <a:rPr lang="zh-CN" altLang="en-US" sz="2800" b="1" u="sng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            </a:t>
                </a: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.</a:t>
                </a:r>
                <a:endPara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241" name="矩形 583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53" y="1716088"/>
                <a:ext cx="4097655" cy="3219450"/>
              </a:xfrm>
              <a:prstGeom prst="rect">
                <a:avLst/>
              </a:prstGeom>
              <a:blipFill rotWithShape="1">
                <a:blip r:embed="rId2"/>
                <a:stretch>
                  <a:fillRect l="-8" t="-10" r="-178" b="10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371" name="矩形 58370" title=""/>
          <p:cNvSpPr/>
          <p:nvPr/>
        </p:nvSpPr>
        <p:spPr>
          <a:xfrm>
            <a:off x="5519738" y="3530600"/>
            <a:ext cx="10134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∪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en-US" altLang="zh-CN" sz="2800" b="1" i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372" name="矩形 58371" title=""/>
          <p:cNvSpPr/>
          <p:nvPr/>
        </p:nvSpPr>
        <p:spPr>
          <a:xfrm>
            <a:off x="5755640" y="2786063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en-US" altLang="zh-CN" sz="2800" b="1" i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373" name="矩形 58372" title=""/>
          <p:cNvSpPr/>
          <p:nvPr/>
        </p:nvSpPr>
        <p:spPr>
          <a:xfrm>
            <a:off x="5719763" y="1953895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en-US" altLang="zh-CN" sz="2800" b="1" i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5" name="矩形 58373" title=""/>
          <p:cNvSpPr/>
          <p:nvPr/>
        </p:nvSpPr>
        <p:spPr>
          <a:xfrm>
            <a:off x="2736850" y="1294448"/>
            <a:ext cx="27828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</a:pP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性质：</a:t>
            </a:r>
            <a:endParaRPr lang="zh-CN" altLang="en-US" sz="2800" b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左右箭头 1" title=""/>
          <p:cNvSpPr/>
          <p:nvPr/>
        </p:nvSpPr>
        <p:spPr>
          <a:xfrm>
            <a:off x="5737225" y="4465955"/>
            <a:ext cx="758190" cy="2495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 title=""/>
          <p:cNvSpPr/>
          <p:nvPr/>
        </p:nvSpPr>
        <p:spPr>
          <a:xfrm>
            <a:off x="6636068" y="4329430"/>
            <a:ext cx="10134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⊆</a:t>
            </a:r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endParaRPr lang="en-US" altLang="zh-CN" sz="2800" b="1" i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2" grpId="0"/>
      <p:bldP spid="5837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7" name="文本框 68609" title=""/>
          <p:cNvSpPr txBox="1"/>
          <p:nvPr/>
        </p:nvSpPr>
        <p:spPr>
          <a:xfrm>
            <a:off x="2063750" y="1136650"/>
            <a:ext cx="8305800" cy="1555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已知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}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a}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若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∪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则实数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的取值范围是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587375" y="3994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6173470" y="1875155"/>
            <a:ext cx="1493520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-1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Shape 120" title=""/>
          <p:cNvSpPr/>
          <p:nvPr/>
        </p:nvSpPr>
        <p:spPr>
          <a:xfrm>
            <a:off x="988695" y="332740"/>
            <a:ext cx="9118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交集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9" name="五边形 1" title=""/>
          <p:cNvSpPr/>
          <p:nvPr/>
        </p:nvSpPr>
        <p:spPr>
          <a:xfrm>
            <a:off x="500380" y="28797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265" name="矩形 60417" title=""/>
          <p:cNvSpPr/>
          <p:nvPr/>
        </p:nvSpPr>
        <p:spPr>
          <a:xfrm>
            <a:off x="1155700" y="1092835"/>
            <a:ext cx="9548495" cy="565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观察下列集合，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与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之间有什么关系？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266" name="矩形 60418" title=""/>
          <p:cNvSpPr/>
          <p:nvPr/>
        </p:nvSpPr>
        <p:spPr>
          <a:xfrm>
            <a:off x="1155065" y="1824990"/>
            <a:ext cx="9549130" cy="73723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＝{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4，3，5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}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＝{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2，4，6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}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＝{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}.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0422" name="矩形 60421" title=""/>
          <p:cNvSpPr/>
          <p:nvPr/>
        </p:nvSpPr>
        <p:spPr>
          <a:xfrm>
            <a:off x="1155700" y="4376420"/>
            <a:ext cx="9547860" cy="891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集合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的元素既属于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，又属于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，则称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为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与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的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交集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155065" y="2653030"/>
            <a:ext cx="9549130" cy="138366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│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是等腰三角形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│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是直角三角形｝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  <a:sym typeface="+mn-ea"/>
              </a:rPr>
              <a:t>│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是等腰直角三角形｝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Shape 120" title=""/>
          <p:cNvSpPr/>
          <p:nvPr/>
        </p:nvSpPr>
        <p:spPr>
          <a:xfrm>
            <a:off x="988695" y="332740"/>
            <a:ext cx="9118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交集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9" name="五边形 1" title=""/>
          <p:cNvSpPr/>
          <p:nvPr/>
        </p:nvSpPr>
        <p:spPr>
          <a:xfrm>
            <a:off x="500380" y="28797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" name="文本框 23" title=""/>
          <p:cNvSpPr txBox="1"/>
          <p:nvPr/>
        </p:nvSpPr>
        <p:spPr>
          <a:xfrm>
            <a:off x="1983740" y="4189730"/>
            <a:ext cx="8943340" cy="230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endParaRPr lang="en-US" altLang="zh-CN" sz="1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2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3" name="矩形 12" title=""/>
          <p:cNvSpPr/>
          <p:nvPr/>
        </p:nvSpPr>
        <p:spPr>
          <a:xfrm>
            <a:off x="1489710" y="732155"/>
            <a:ext cx="453390" cy="57854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1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1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1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520825" y="1188720"/>
            <a:ext cx="422910" cy="163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交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集的概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念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551305" y="4617085"/>
            <a:ext cx="422275" cy="1014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图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示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355339" name="Text Box 11" title=""/>
          <p:cNvSpPr txBox="1"/>
          <p:nvPr/>
        </p:nvSpPr>
        <p:spPr>
          <a:xfrm>
            <a:off x="2590800" y="5803900"/>
            <a:ext cx="1180465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100">
                <a:solidFill>
                  <a:srgbClr val="0000FF"/>
                </a:solidFill>
                <a:latin typeface="宋体" panose="02010600030101010101" pitchFamily="2" charset="-122"/>
              </a:rPr>
              <a:t>Venn</a:t>
            </a:r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</a:rPr>
              <a:t>图</a:t>
            </a:r>
            <a:endParaRPr lang="en-US" altLang="zh-CN" sz="21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6084" name="矩形 46083" title=""/>
          <p:cNvSpPr/>
          <p:nvPr/>
        </p:nvSpPr>
        <p:spPr>
          <a:xfrm>
            <a:off x="1983740" y="751840"/>
            <a:ext cx="8942705" cy="295338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由两个集合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、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公共部分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组成的集合，叫这两个集合的交集，记作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∩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即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A∩B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＝{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|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∈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且</a:t>
            </a:r>
            <a:r>
              <a:rPr lang="en-US" altLang="zh-CN" sz="2800" b="1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∈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}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读作  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交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283" name="AutoShape 15" title=""/>
          <p:cNvSpPr/>
          <p:nvPr/>
        </p:nvSpPr>
        <p:spPr>
          <a:xfrm>
            <a:off x="9667240" y="1929130"/>
            <a:ext cx="1942465" cy="672465"/>
          </a:xfrm>
          <a:prstGeom prst="cloudCallout">
            <a:avLst>
              <a:gd name="adj1" fmla="val -107981"/>
              <a:gd name="adj2" fmla="val -76106"/>
            </a:avLst>
          </a:prstGeom>
          <a:noFill/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100">
                <a:solidFill>
                  <a:srgbClr val="C00000"/>
                </a:solidFill>
                <a:latin typeface="宋体" panose="02010600030101010101" pitchFamily="2" charset="-122"/>
              </a:rPr>
              <a:t>文字语言</a:t>
            </a:r>
            <a:endParaRPr lang="zh-CN" altLang="en-US" sz="21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AutoShape 15" title=""/>
          <p:cNvSpPr/>
          <p:nvPr/>
        </p:nvSpPr>
        <p:spPr>
          <a:xfrm>
            <a:off x="9667240" y="4485005"/>
            <a:ext cx="2088515" cy="717550"/>
          </a:xfrm>
          <a:prstGeom prst="cloudCallout">
            <a:avLst>
              <a:gd name="adj1" fmla="val -128868"/>
              <a:gd name="adj2" fmla="val 24778"/>
            </a:avLst>
          </a:prstGeom>
          <a:noFill/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100">
                <a:solidFill>
                  <a:srgbClr val="C00000"/>
                </a:solidFill>
                <a:latin typeface="宋体" panose="02010600030101010101" pitchFamily="2" charset="-122"/>
              </a:rPr>
              <a:t>图形语言</a:t>
            </a:r>
            <a:endParaRPr lang="zh-CN" altLang="en-US" sz="21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17" name="AutoShape 15" title=""/>
          <p:cNvSpPr/>
          <p:nvPr/>
        </p:nvSpPr>
        <p:spPr>
          <a:xfrm>
            <a:off x="9370060" y="2972435"/>
            <a:ext cx="2148840" cy="732790"/>
          </a:xfrm>
          <a:prstGeom prst="cloudCallout">
            <a:avLst>
              <a:gd name="adj1" fmla="val -115780"/>
              <a:gd name="adj2" fmla="val -49913"/>
            </a:avLst>
          </a:prstGeom>
          <a:noFill/>
          <a:ln w="952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100">
                <a:solidFill>
                  <a:srgbClr val="C00000"/>
                </a:solidFill>
                <a:latin typeface="宋体" panose="02010600030101010101" pitchFamily="2" charset="-122"/>
              </a:rPr>
              <a:t>符号语言</a:t>
            </a:r>
            <a:endParaRPr lang="zh-CN" altLang="en-US" sz="21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64514" name="直接连接符 64513" title=""/>
          <p:cNvSpPr/>
          <p:nvPr/>
        </p:nvSpPr>
        <p:spPr>
          <a:xfrm flipV="1">
            <a:off x="5975350" y="4945063"/>
            <a:ext cx="388938" cy="195262"/>
          </a:xfrm>
          <a:prstGeom prst="line">
            <a:avLst/>
          </a:prstGeom>
          <a:ln w="317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64515" name="直接连接符 64514" title=""/>
          <p:cNvSpPr/>
          <p:nvPr/>
        </p:nvSpPr>
        <p:spPr>
          <a:xfrm flipV="1">
            <a:off x="5929313" y="5016500"/>
            <a:ext cx="525462" cy="263525"/>
          </a:xfrm>
          <a:prstGeom prst="line">
            <a:avLst/>
          </a:prstGeom>
          <a:ln w="317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64516" name="直接连接符 64515" title=""/>
          <p:cNvSpPr/>
          <p:nvPr/>
        </p:nvSpPr>
        <p:spPr>
          <a:xfrm flipV="1">
            <a:off x="5943600" y="5072063"/>
            <a:ext cx="571500" cy="287337"/>
          </a:xfrm>
          <a:prstGeom prst="line">
            <a:avLst/>
          </a:prstGeom>
          <a:ln w="317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64517" name="直接连接符 64516" title=""/>
          <p:cNvSpPr/>
          <p:nvPr/>
        </p:nvSpPr>
        <p:spPr>
          <a:xfrm flipV="1">
            <a:off x="5964238" y="5162550"/>
            <a:ext cx="571500" cy="287338"/>
          </a:xfrm>
          <a:prstGeom prst="line">
            <a:avLst/>
          </a:prstGeom>
          <a:ln w="317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64518" name="直接连接符 64517" title=""/>
          <p:cNvSpPr/>
          <p:nvPr/>
        </p:nvSpPr>
        <p:spPr>
          <a:xfrm flipV="1">
            <a:off x="5988050" y="5240338"/>
            <a:ext cx="590550" cy="298450"/>
          </a:xfrm>
          <a:prstGeom prst="line">
            <a:avLst/>
          </a:prstGeom>
          <a:ln w="317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64519" name="直接连接符 64518" title=""/>
          <p:cNvSpPr/>
          <p:nvPr/>
        </p:nvSpPr>
        <p:spPr>
          <a:xfrm flipV="1">
            <a:off x="6054725" y="5338763"/>
            <a:ext cx="534988" cy="268287"/>
          </a:xfrm>
          <a:prstGeom prst="line">
            <a:avLst/>
          </a:prstGeom>
          <a:ln w="317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64520" name="直接连接符 64519" title=""/>
          <p:cNvSpPr/>
          <p:nvPr/>
        </p:nvSpPr>
        <p:spPr>
          <a:xfrm flipV="1">
            <a:off x="6148388" y="5480050"/>
            <a:ext cx="358775" cy="203200"/>
          </a:xfrm>
          <a:prstGeom prst="line">
            <a:avLst/>
          </a:prstGeom>
          <a:ln w="317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64523" name="矩形 64522" title=""/>
          <p:cNvSpPr/>
          <p:nvPr/>
        </p:nvSpPr>
        <p:spPr>
          <a:xfrm>
            <a:off x="4677410" y="4583430"/>
            <a:ext cx="3437890" cy="1487805"/>
          </a:xfrm>
          <a:prstGeom prst="rect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6" name="椭圆 64525" title=""/>
          <p:cNvSpPr/>
          <p:nvPr/>
        </p:nvSpPr>
        <p:spPr>
          <a:xfrm>
            <a:off x="5913120" y="4690745"/>
            <a:ext cx="1817370" cy="1203960"/>
          </a:xfrm>
          <a:prstGeom prst="ellipse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7" name="椭圆 64526" title=""/>
          <p:cNvSpPr/>
          <p:nvPr/>
        </p:nvSpPr>
        <p:spPr>
          <a:xfrm>
            <a:off x="4852035" y="4734560"/>
            <a:ext cx="1728470" cy="1160145"/>
          </a:xfrm>
          <a:prstGeom prst="ellipse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8" name="文本框 64527" title=""/>
          <p:cNvSpPr txBox="1"/>
          <p:nvPr/>
        </p:nvSpPr>
        <p:spPr>
          <a:xfrm>
            <a:off x="5386705" y="4643755"/>
            <a:ext cx="386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en-US" altLang="zh-CN" sz="2400" b="1" i="1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4529" name="文本框 64528" title=""/>
          <p:cNvSpPr txBox="1"/>
          <p:nvPr/>
        </p:nvSpPr>
        <p:spPr>
          <a:xfrm>
            <a:off x="7055803" y="4675505"/>
            <a:ext cx="386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endParaRPr lang="en-US" altLang="zh-CN" sz="6000" b="1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5927090" y="5235575"/>
            <a:ext cx="10172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A∩B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/>
      <p:bldP spid="355339" grpId="0"/>
      <p:bldP spid="24" grpId="0" animBg="1"/>
      <p:bldP spid="54283" grpId="0" animBg="1"/>
      <p:bldP spid="17" grpId="0" animBg="1"/>
      <p:bldP spid="16" grpId="0" animBg="1"/>
      <p:bldP spid="64528" grpId="0"/>
      <p:bldP spid="64529" grpId="0"/>
      <p:bldP spid="3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230</Paragraphs>
  <Slides>25</Slides>
  <Notes>4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41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方正姚体</vt:lpstr>
      <vt:lpstr>楷体</vt:lpstr>
      <vt:lpstr>幼圆</vt:lpstr>
      <vt:lpstr>Times New Roman</vt:lpstr>
      <vt:lpstr>宋体</vt:lpstr>
      <vt:lpstr>Symbol</vt:lpstr>
      <vt:lpstr>等线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2023-06-07T14:35:43.114</cp:lastPrinted>
  <dcterms:created xsi:type="dcterms:W3CDTF">2023-06-07T14:35:43Z</dcterms:created>
  <dcterms:modified xsi:type="dcterms:W3CDTF">2023-06-07T06:35:44Z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