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262" r:id="rId5"/>
    <p:sldId id="320" r:id="rId6"/>
    <p:sldId id="321" r:id="rId7"/>
    <p:sldId id="345" r:id="rId8"/>
    <p:sldId id="396" r:id="rId9"/>
    <p:sldId id="397" r:id="rId10"/>
    <p:sldId id="287" r:id="rId11"/>
    <p:sldId id="353" r:id="rId12"/>
    <p:sldId id="383" r:id="rId13"/>
    <p:sldId id="415" r:id="rId14"/>
    <p:sldId id="278" r:id="rId15"/>
    <p:sldId id="274" r:id="rId16"/>
    <p:sldId id="356" r:id="rId17"/>
    <p:sldId id="385" r:id="rId18"/>
    <p:sldId id="330" r:id="rId19"/>
    <p:sldId id="331" r:id="rId20"/>
    <p:sldId id="332" r:id="rId21"/>
    <p:sldId id="285" r:id="rId22"/>
    <p:sldId id="319" r:id="rId23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508"/>
        <p:guide pos="387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tags" Target="tags/tag87.xml" /><Relationship Id="rId25" Type="http://schemas.openxmlformats.org/officeDocument/2006/relationships/presProps" Target="presProps.xml" /><Relationship Id="rId26" Type="http://schemas.openxmlformats.org/officeDocument/2006/relationships/viewProps" Target="viewProps.xml" /><Relationship Id="rId27" Type="http://schemas.openxmlformats.org/officeDocument/2006/relationships/theme" Target="theme/theme1.xml" /><Relationship Id="rId28" Type="http://schemas.openxmlformats.org/officeDocument/2006/relationships/tableStyles" Target="tableStyles.xml" /><Relationship Id="rId3" Type="http://schemas.openxmlformats.org/officeDocument/2006/relationships/notesMaster" Target="notesMasters/notesMaster1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 txBox="1"/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ags" Target="../tags/tag57.xml" /><Relationship Id="rId13" Type="http://schemas.openxmlformats.org/officeDocument/2006/relationships/tags" Target="../tags/tag58.xml" /><Relationship Id="rId14" Type="http://schemas.openxmlformats.org/officeDocument/2006/relationships/tags" Target="../tags/tag59.xml" /><Relationship Id="rId15" Type="http://schemas.openxmlformats.org/officeDocument/2006/relationships/tags" Target="../tags/tag60.xml" /><Relationship Id="rId16" Type="http://schemas.openxmlformats.org/officeDocument/2006/relationships/tags" Target="../tags/tag61.xml" /><Relationship Id="rId17" Type="http://schemas.openxmlformats.org/officeDocument/2006/relationships/image" Target="file:///D:\qq&#25991;&#20214;\712321467\Image\C2C\Image2\%7b75232B38-A165-1FB7-499C-2E1C792CACB5%7d.png" TargetMode="External" /><Relationship Id="rId18" Type="http://schemas.openxmlformats.org/officeDocument/2006/relationships/image" Target="../media/image1.png" /><Relationship Id="rId19" Type="http://schemas.openxmlformats.org/officeDocument/2006/relationships/image" Target="../media/image2.png" /><Relationship Id="rId2" Type="http://schemas.openxmlformats.org/officeDocument/2006/relationships/slideLayout" Target="../slideLayouts/slideLayout2.xml" /><Relationship Id="rId20" Type="http://schemas.openxmlformats.org/officeDocument/2006/relationships/tags" Target="../tags/tag62.xml" /><Relationship Id="rId21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18" r:link="rId17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4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1.xml" /><Relationship Id="rId11" Type="http://schemas.openxmlformats.org/officeDocument/2006/relationships/tags" Target="../tags/tag72.xml" /><Relationship Id="rId12" Type="http://schemas.openxmlformats.org/officeDocument/2006/relationships/tags" Target="../tags/tag73.xml" /><Relationship Id="rId13" Type="http://schemas.openxmlformats.org/officeDocument/2006/relationships/tags" Target="../tags/tag74.xml" /><Relationship Id="rId14" Type="http://schemas.openxmlformats.org/officeDocument/2006/relationships/tags" Target="../tags/tag75.xml" /><Relationship Id="rId15" Type="http://schemas.openxmlformats.org/officeDocument/2006/relationships/tags" Target="../tags/tag76.xml" /><Relationship Id="rId16" Type="http://schemas.openxmlformats.org/officeDocument/2006/relationships/tags" Target="../tags/tag77.xml" /><Relationship Id="rId17" Type="http://schemas.openxmlformats.org/officeDocument/2006/relationships/tags" Target="../tags/tag78.xml" /><Relationship Id="rId18" Type="http://schemas.openxmlformats.org/officeDocument/2006/relationships/tags" Target="../tags/tag79.xml" /><Relationship Id="rId19" Type="http://schemas.openxmlformats.org/officeDocument/2006/relationships/tags" Target="../tags/tag80.xml" /><Relationship Id="rId2" Type="http://schemas.openxmlformats.org/officeDocument/2006/relationships/tags" Target="../tags/tag63.xml" /><Relationship Id="rId20" Type="http://schemas.openxmlformats.org/officeDocument/2006/relationships/tags" Target="../tags/tag81.xml" /><Relationship Id="rId21" Type="http://schemas.openxmlformats.org/officeDocument/2006/relationships/tags" Target="../tags/tag82.xml" /><Relationship Id="rId22" Type="http://schemas.openxmlformats.org/officeDocument/2006/relationships/tags" Target="../tags/tag83.xml" /><Relationship Id="rId23" Type="http://schemas.openxmlformats.org/officeDocument/2006/relationships/tags" Target="../tags/tag84.xml" /><Relationship Id="rId24" Type="http://schemas.openxmlformats.org/officeDocument/2006/relationships/tags" Target="../tags/tag85.xml" /><Relationship Id="rId25" Type="http://schemas.openxmlformats.org/officeDocument/2006/relationships/tags" Target="../tags/tag86.xml" /><Relationship Id="rId3" Type="http://schemas.openxmlformats.org/officeDocument/2006/relationships/tags" Target="../tags/tag64.xml" /><Relationship Id="rId4" Type="http://schemas.openxmlformats.org/officeDocument/2006/relationships/tags" Target="../tags/tag65.xml" /><Relationship Id="rId5" Type="http://schemas.openxmlformats.org/officeDocument/2006/relationships/tags" Target="../tags/tag66.xml" /><Relationship Id="rId6" Type="http://schemas.openxmlformats.org/officeDocument/2006/relationships/tags" Target="../tags/tag67.xml" /><Relationship Id="rId7" Type="http://schemas.openxmlformats.org/officeDocument/2006/relationships/tags" Target="../tags/tag68.xml" /><Relationship Id="rId8" Type="http://schemas.openxmlformats.org/officeDocument/2006/relationships/tags" Target="../tags/tag69.xml" /><Relationship Id="rId9" Type="http://schemas.openxmlformats.org/officeDocument/2006/relationships/tags" Target="../tags/tag70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2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5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2676525" y="868680"/>
            <a:ext cx="7451090" cy="70675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第一章</a:t>
            </a:r>
            <a:r>
              <a:rPr lang="en-US" altLang="zh-CN" sz="40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0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集合与常用逻辑用语</a:t>
            </a:r>
            <a:endParaRPr lang="zh-CN" altLang="en-US" sz="40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4100195" y="2051685"/>
            <a:ext cx="4603750" cy="70675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1.3.2 </a:t>
            </a:r>
            <a:r>
              <a:rPr lang="zh-CN" altLang="en-US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补</a:t>
            </a: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集</a:t>
            </a:r>
            <a:endParaRPr lang="zh-CN" altLang="en-US" sz="40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pic>
        <p:nvPicPr>
          <p:cNvPr id="101" name="图片 100" title=""/>
          <p:cNvPicPr/>
          <p:nvPr/>
        </p:nvPicPr>
        <p:blipFill>
          <a:blip r:embed="rId3"/>
          <a:srcRect b="21322"/>
          <a:stretch>
            <a:fillRect/>
          </a:stretch>
        </p:blipFill>
        <p:spPr>
          <a:xfrm>
            <a:off x="4081145" y="5058410"/>
            <a:ext cx="4314190" cy="15849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 dir="r"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" name="矩形 13" title=""/>
          <p:cNvSpPr/>
          <p:nvPr/>
        </p:nvSpPr>
        <p:spPr>
          <a:xfrm>
            <a:off x="1399540" y="250190"/>
            <a:ext cx="438150" cy="6247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407160" y="1417320"/>
            <a:ext cx="42291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7" name="文本框 16" title=""/>
          <p:cNvSpPr txBox="1"/>
          <p:nvPr/>
        </p:nvSpPr>
        <p:spPr>
          <a:xfrm>
            <a:off x="576880" y="1103630"/>
            <a:ext cx="543260" cy="338836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逻辑推理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18" name="矩形 17" title=""/>
          <p:cNvSpPr/>
          <p:nvPr/>
        </p:nvSpPr>
        <p:spPr>
          <a:xfrm>
            <a:off x="1419860" y="5199380"/>
            <a:ext cx="40767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  <a:buNone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方法总结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9" name="文本框 18" title=""/>
          <p:cNvSpPr txBox="1"/>
          <p:nvPr/>
        </p:nvSpPr>
        <p:spPr>
          <a:xfrm>
            <a:off x="1890395" y="272415"/>
            <a:ext cx="8905240" cy="341503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设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为全集，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的三个子集，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则图中阴影部分对应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的集合为（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A.  (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∩P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)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∩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              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B.(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∩P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)∪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C.  (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∩P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)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∩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240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400" baseline="-250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U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)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D. (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∩P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)∪(</a:t>
            </a:r>
            <a:r>
              <a:rPr lang="zh-CN" altLang="en-US" sz="240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400" baseline="-250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U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)</a:t>
            </a:r>
            <a:endParaRPr lang="zh-CN" altLang="en-US" sz="2400"/>
          </a:p>
        </p:txBody>
      </p:sp>
      <p:sp>
        <p:nvSpPr>
          <p:cNvPr id="16" name="矩形 15" title=""/>
          <p:cNvSpPr/>
          <p:nvPr/>
        </p:nvSpPr>
        <p:spPr>
          <a:xfrm>
            <a:off x="1399540" y="3854450"/>
            <a:ext cx="420370" cy="10147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889760" y="3854450"/>
            <a:ext cx="8906510" cy="1198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先明确阴影部分相对于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M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、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N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、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的关系：在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内部，但在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外部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 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故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选</a:t>
            </a:r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endParaRPr lang="en-US" altLang="zh-CN" sz="2400" i="1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5" name="文本框 24" title=""/>
          <p:cNvSpPr txBox="1"/>
          <p:nvPr/>
        </p:nvSpPr>
        <p:spPr>
          <a:xfrm>
            <a:off x="1894840" y="5241290"/>
            <a:ext cx="8901430" cy="119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读图找关系时，可先明确目标针对其它每个集合的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相对关系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，然后找到准确表达已知信息的选项即可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4514" name="直接连接符 64513" title=""/>
          <p:cNvSpPr/>
          <p:nvPr/>
        </p:nvSpPr>
        <p:spPr>
          <a:xfrm flipV="1">
            <a:off x="8124825" y="1742440"/>
            <a:ext cx="294005" cy="175260"/>
          </a:xfrm>
          <a:prstGeom prst="line">
            <a:avLst/>
          </a:prstGeom>
          <a:ln w="3175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64515" name="直接连接符 64514" title=""/>
          <p:cNvSpPr/>
          <p:nvPr/>
        </p:nvSpPr>
        <p:spPr>
          <a:xfrm flipV="1">
            <a:off x="8089583" y="1830070"/>
            <a:ext cx="525462" cy="263525"/>
          </a:xfrm>
          <a:prstGeom prst="line">
            <a:avLst/>
          </a:prstGeom>
          <a:ln w="3175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64516" name="直接连接符 64515" title=""/>
          <p:cNvSpPr/>
          <p:nvPr/>
        </p:nvSpPr>
        <p:spPr>
          <a:xfrm flipV="1">
            <a:off x="8103870" y="1767205"/>
            <a:ext cx="482600" cy="262255"/>
          </a:xfrm>
          <a:prstGeom prst="line">
            <a:avLst/>
          </a:prstGeom>
          <a:ln w="3175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64517" name="直接连接符 64516" title=""/>
          <p:cNvSpPr/>
          <p:nvPr/>
        </p:nvSpPr>
        <p:spPr>
          <a:xfrm flipV="1">
            <a:off x="8148003" y="1863090"/>
            <a:ext cx="571500" cy="287338"/>
          </a:xfrm>
          <a:prstGeom prst="line">
            <a:avLst/>
          </a:prstGeom>
          <a:ln w="3175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64518" name="直接连接符 64517" title=""/>
          <p:cNvSpPr/>
          <p:nvPr/>
        </p:nvSpPr>
        <p:spPr>
          <a:xfrm flipV="1">
            <a:off x="8194040" y="1958975"/>
            <a:ext cx="576580" cy="280670"/>
          </a:xfrm>
          <a:prstGeom prst="line">
            <a:avLst/>
          </a:prstGeom>
          <a:ln w="3175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64519" name="直接连接符 64518" title=""/>
          <p:cNvSpPr/>
          <p:nvPr/>
        </p:nvSpPr>
        <p:spPr>
          <a:xfrm flipV="1">
            <a:off x="8131810" y="1911350"/>
            <a:ext cx="616585" cy="297815"/>
          </a:xfrm>
          <a:prstGeom prst="line">
            <a:avLst/>
          </a:prstGeom>
          <a:ln w="3175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64520" name="直接连接符 64519" title=""/>
          <p:cNvSpPr/>
          <p:nvPr/>
        </p:nvSpPr>
        <p:spPr>
          <a:xfrm flipV="1">
            <a:off x="8148003" y="1742440"/>
            <a:ext cx="358775" cy="203200"/>
          </a:xfrm>
          <a:prstGeom prst="line">
            <a:avLst/>
          </a:prstGeom>
          <a:ln w="3175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64523" name="矩形 64522" title=""/>
          <p:cNvSpPr/>
          <p:nvPr/>
        </p:nvSpPr>
        <p:spPr>
          <a:xfrm>
            <a:off x="6517640" y="1306195"/>
            <a:ext cx="3757930" cy="2115820"/>
          </a:xfrm>
          <a:prstGeom prst="rect">
            <a:avLst/>
          </a:prstGeom>
          <a:noFill/>
          <a:ln w="12700" cap="flat" cmpd="sng">
            <a:solidFill>
              <a:schemeClr val="accent1">
                <a:shade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26" name="椭圆 64525" title=""/>
          <p:cNvSpPr/>
          <p:nvPr/>
        </p:nvSpPr>
        <p:spPr>
          <a:xfrm>
            <a:off x="8103870" y="1590040"/>
            <a:ext cx="1623695" cy="922655"/>
          </a:xfrm>
          <a:prstGeom prst="ellipse">
            <a:avLst/>
          </a:prstGeom>
          <a:noFill/>
          <a:ln w="12700" cap="flat" cmpd="sng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27" name="椭圆 64526" title=""/>
          <p:cNvSpPr/>
          <p:nvPr/>
        </p:nvSpPr>
        <p:spPr>
          <a:xfrm>
            <a:off x="7167245" y="1590040"/>
            <a:ext cx="1644650" cy="1001395"/>
          </a:xfrm>
          <a:prstGeom prst="ellipse">
            <a:avLst/>
          </a:prstGeom>
          <a:noFill/>
          <a:ln w="12700" cap="flat" cmpd="sng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28" name="文本框 64527" title=""/>
          <p:cNvSpPr txBox="1"/>
          <p:nvPr/>
        </p:nvSpPr>
        <p:spPr>
          <a:xfrm>
            <a:off x="7452360" y="1590040"/>
            <a:ext cx="4540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endParaRPr lang="en-US" altLang="zh-CN" sz="2400" b="1" i="1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4529" name="文本框 64528" title=""/>
          <p:cNvSpPr txBox="1"/>
          <p:nvPr/>
        </p:nvSpPr>
        <p:spPr>
          <a:xfrm>
            <a:off x="9071928" y="1590040"/>
            <a:ext cx="36893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endParaRPr lang="en-US" altLang="zh-CN" sz="6000" b="1" i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6517640" y="1409065"/>
            <a:ext cx="4032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U</a:t>
            </a:r>
            <a:endParaRPr lang="en-US" altLang="zh-CN" sz="2400" i="1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椭圆 4" title=""/>
          <p:cNvSpPr/>
          <p:nvPr/>
        </p:nvSpPr>
        <p:spPr>
          <a:xfrm>
            <a:off x="8082280" y="2039620"/>
            <a:ext cx="1486535" cy="1135380"/>
          </a:xfrm>
          <a:prstGeom prst="ellipse">
            <a:avLst/>
          </a:prstGeom>
          <a:noFill/>
          <a:ln w="12700" cap="flat" cmpd="sng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8653780" y="2522855"/>
            <a:ext cx="4032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endParaRPr lang="en-US" altLang="zh-CN" sz="2400" b="1" i="1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 animBg="1"/>
      <p:bldP spid="2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矩形 7" title=""/>
          <p:cNvSpPr/>
          <p:nvPr/>
        </p:nvSpPr>
        <p:spPr>
          <a:xfrm>
            <a:off x="1252855" y="342900"/>
            <a:ext cx="438150" cy="6247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252855" y="605790"/>
            <a:ext cx="422910" cy="156845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6" name="矩形 15" title=""/>
          <p:cNvSpPr/>
          <p:nvPr/>
        </p:nvSpPr>
        <p:spPr>
          <a:xfrm>
            <a:off x="1255395" y="3038475"/>
            <a:ext cx="422910" cy="156845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4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8" name="矩形 17" title=""/>
          <p:cNvSpPr/>
          <p:nvPr/>
        </p:nvSpPr>
        <p:spPr>
          <a:xfrm>
            <a:off x="1263015" y="5010150"/>
            <a:ext cx="407670" cy="156845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  <a:buNone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方法总结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3" name="文本框 12" title=""/>
          <p:cNvSpPr txBox="1"/>
          <p:nvPr/>
        </p:nvSpPr>
        <p:spPr>
          <a:xfrm>
            <a:off x="449245" y="926465"/>
            <a:ext cx="543260" cy="441388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</a:rPr>
              <a:t> 数形结合</a:t>
            </a:r>
            <a:r>
              <a:rPr lang="en-US" altLang="zh-CN" sz="2000">
                <a:solidFill>
                  <a:srgbClr val="C00000"/>
                </a:solidFill>
              </a:rPr>
              <a:t> + </a:t>
            </a:r>
            <a:r>
              <a:rPr lang="zh-CN" altLang="en-US" sz="2000">
                <a:solidFill>
                  <a:srgbClr val="C00000"/>
                </a:solidFill>
              </a:rPr>
              <a:t>数学建模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736090" y="359410"/>
            <a:ext cx="9437370" cy="230695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3.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某班举行数理化竞赛，每人至少参加一科，已知参加数学竞赛的有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27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人，参加物理竞赛的有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25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人，参加化学竞赛的有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27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人，其中参加数学、物理两科的有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10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人，参加物理、化学两科的有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人，参加数学、化学的有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11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人，而同时参加数学、物理、化学的有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人，求全班人数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 </a:t>
            </a:r>
            <a:r>
              <a:rPr lang="en-US" altLang="zh-CN" sz="2400">
                <a:sym typeface="+mn-ea"/>
              </a:rPr>
              <a:t>  </a:t>
            </a:r>
            <a:endParaRPr lang="en-US" altLang="zh-CN" sz="28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64523" name="矩形 64522" title=""/>
          <p:cNvSpPr/>
          <p:nvPr/>
        </p:nvSpPr>
        <p:spPr>
          <a:xfrm>
            <a:off x="7298690" y="2801620"/>
            <a:ext cx="3834765" cy="2115820"/>
          </a:xfrm>
          <a:prstGeom prst="rect">
            <a:avLst/>
          </a:prstGeom>
          <a:noFill/>
          <a:ln w="12700" cap="flat" cmpd="sng">
            <a:solidFill>
              <a:schemeClr val="accent1">
                <a:shade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26" name="椭圆 64525" title=""/>
          <p:cNvSpPr/>
          <p:nvPr/>
        </p:nvSpPr>
        <p:spPr>
          <a:xfrm>
            <a:off x="8491220" y="2846070"/>
            <a:ext cx="2190750" cy="1294765"/>
          </a:xfrm>
          <a:prstGeom prst="ellipse">
            <a:avLst/>
          </a:prstGeom>
          <a:noFill/>
          <a:ln w="12700" cap="flat" cmpd="sng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27" name="椭圆 64526" title=""/>
          <p:cNvSpPr/>
          <p:nvPr/>
        </p:nvSpPr>
        <p:spPr>
          <a:xfrm>
            <a:off x="7587615" y="2903855"/>
            <a:ext cx="1873250" cy="1512570"/>
          </a:xfrm>
          <a:prstGeom prst="ellipse">
            <a:avLst/>
          </a:prstGeom>
          <a:noFill/>
          <a:ln w="12700" cap="flat" cmpd="sng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28" name="文本框 64527" title=""/>
          <p:cNvSpPr txBox="1"/>
          <p:nvPr/>
        </p:nvSpPr>
        <p:spPr>
          <a:xfrm>
            <a:off x="8124190" y="2903220"/>
            <a:ext cx="3524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endParaRPr lang="en-US" altLang="zh-CN" sz="2400" b="1" i="1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4529" name="文本框 64528" title=""/>
          <p:cNvSpPr txBox="1"/>
          <p:nvPr/>
        </p:nvSpPr>
        <p:spPr>
          <a:xfrm>
            <a:off x="10238105" y="3143250"/>
            <a:ext cx="3689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endParaRPr lang="en-US" altLang="zh-CN" sz="6000" b="1" i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7270115" y="2713990"/>
            <a:ext cx="4032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U</a:t>
            </a:r>
            <a:endParaRPr lang="en-US" altLang="zh-CN" sz="2400" i="1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椭圆 4" title=""/>
          <p:cNvSpPr/>
          <p:nvPr/>
        </p:nvSpPr>
        <p:spPr>
          <a:xfrm>
            <a:off x="8343265" y="3535045"/>
            <a:ext cx="1813560" cy="1303655"/>
          </a:xfrm>
          <a:prstGeom prst="ellipse">
            <a:avLst/>
          </a:prstGeom>
          <a:noFill/>
          <a:ln w="12700" cap="flat" cmpd="sng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9737090" y="4140835"/>
            <a:ext cx="41973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endParaRPr lang="en-US" altLang="zh-CN" sz="2400" b="1" i="1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8660765" y="2916555"/>
            <a:ext cx="568960" cy="570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6</a:t>
            </a:r>
            <a:endParaRPr lang="en-US" altLang="zh-CN" sz="24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文本框 8" title=""/>
          <p:cNvSpPr txBox="1"/>
          <p:nvPr/>
        </p:nvSpPr>
        <p:spPr>
          <a:xfrm>
            <a:off x="9460865" y="3603625"/>
            <a:ext cx="568960" cy="570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8491220" y="3845560"/>
            <a:ext cx="568960" cy="570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7</a:t>
            </a:r>
            <a:endParaRPr lang="en-US" altLang="zh-CN" sz="24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文本框 10" title=""/>
          <p:cNvSpPr txBox="1"/>
          <p:nvPr/>
        </p:nvSpPr>
        <p:spPr>
          <a:xfrm>
            <a:off x="8930005" y="3487420"/>
            <a:ext cx="568960" cy="570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4</a:t>
            </a:r>
            <a:endParaRPr lang="en-US" altLang="zh-CN" sz="24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文本框 11" title=""/>
          <p:cNvSpPr txBox="1"/>
          <p:nvPr/>
        </p:nvSpPr>
        <p:spPr>
          <a:xfrm>
            <a:off x="7823835" y="3274695"/>
            <a:ext cx="519430" cy="570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rgbClr val="00B05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10</a:t>
            </a:r>
            <a:endParaRPr lang="en-US" altLang="zh-CN" sz="2400" b="1">
              <a:solidFill>
                <a:srgbClr val="00B05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4" name="文本框 13" title=""/>
          <p:cNvSpPr txBox="1"/>
          <p:nvPr/>
        </p:nvSpPr>
        <p:spPr>
          <a:xfrm>
            <a:off x="9728200" y="2964180"/>
            <a:ext cx="519430" cy="570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rgbClr val="00B05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12</a:t>
            </a:r>
            <a:endParaRPr lang="en-US" altLang="zh-CN" sz="2400" b="1">
              <a:solidFill>
                <a:srgbClr val="00B05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7" name="文本框 16" title=""/>
          <p:cNvSpPr txBox="1"/>
          <p:nvPr/>
        </p:nvSpPr>
        <p:spPr>
          <a:xfrm>
            <a:off x="9060180" y="4174490"/>
            <a:ext cx="519430" cy="570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rgbClr val="00B05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13</a:t>
            </a:r>
            <a:endParaRPr lang="en-US" altLang="zh-CN" sz="2400" b="1">
              <a:solidFill>
                <a:srgbClr val="00B05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" name="文本框 18" title=""/>
          <p:cNvSpPr txBox="1"/>
          <p:nvPr/>
        </p:nvSpPr>
        <p:spPr>
          <a:xfrm>
            <a:off x="1740535" y="2715260"/>
            <a:ext cx="5441950" cy="2306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venn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图中填上各部分的人数，易知全班人数为：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27+12+3+13=55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；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也可以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建立模型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，由容斥原理得：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(27+25+27)-(10+7+11)+4=55  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5" name="文本框 24" title=""/>
          <p:cNvSpPr txBox="1"/>
          <p:nvPr/>
        </p:nvSpPr>
        <p:spPr>
          <a:xfrm>
            <a:off x="1736090" y="5071110"/>
            <a:ext cx="9218930" cy="1383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将文字语言翻译成图形语言，使得问题简单、明了；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venn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图是解决此类问题常用的方法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此外，统计元素个数有更一般的方法：容斥原理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见课本阅读材料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endParaRPr lang="en-US" altLang="zh-CN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3" grpId="0" animBg="1"/>
      <p:bldP spid="64526" grpId="0" animBg="1"/>
      <p:bldP spid="64527" grpId="0" animBg="1"/>
      <p:bldP spid="64528" grpId="0"/>
      <p:bldP spid="64529" grpId="0"/>
      <p:bldP spid="4" grpId="0"/>
      <p:bldP spid="5" grpId="0" animBg="1"/>
      <p:bldP spid="6" grpId="0"/>
      <p:bldP spid="7" grpId="0"/>
      <p:bldP spid="9" grpId="0"/>
      <p:bldP spid="10" grpId="0"/>
      <p:bldP spid="11" grpId="0"/>
      <p:bldP spid="12" grpId="0"/>
      <p:bldP spid="14" grpId="0"/>
      <p:bldP spid="17" grpId="0"/>
      <p:bldP spid="19" grpId="0" animBg="1"/>
      <p:bldP spid="25" grpId="0" animBg="1"/>
      <p:bldP spid="16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3857625" y="3212465"/>
            <a:ext cx="4432935" cy="2317750"/>
            <a:chOff x="7991" y="3288"/>
            <a:chExt cx="6981" cy="365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228" y="4269"/>
              <a:ext cx="2296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2251" y="3288"/>
              <a:ext cx="2721" cy="11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思维篇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7" name="图片 6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10" name="图片 9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11" name="图片 10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2" name="文本框 1" title=""/>
          <p:cNvSpPr txBox="1"/>
          <p:nvPr/>
        </p:nvSpPr>
        <p:spPr>
          <a:xfrm>
            <a:off x="4411980" y="1056005"/>
            <a:ext cx="4603750" cy="70675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1.3.2 </a:t>
            </a:r>
            <a:r>
              <a:rPr lang="zh-CN" altLang="en-US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补</a:t>
            </a: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集</a:t>
            </a:r>
            <a:endParaRPr lang="zh-CN" altLang="en-US" sz="40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 dir="r"/>
  </p:transition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矩形 7" title=""/>
          <p:cNvSpPr/>
          <p:nvPr/>
        </p:nvSpPr>
        <p:spPr>
          <a:xfrm>
            <a:off x="1357630" y="342900"/>
            <a:ext cx="438150" cy="593915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357630" y="605790"/>
            <a:ext cx="42291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6" name="矩形 15" title=""/>
          <p:cNvSpPr/>
          <p:nvPr/>
        </p:nvSpPr>
        <p:spPr>
          <a:xfrm>
            <a:off x="1360170" y="3086100"/>
            <a:ext cx="422910" cy="10147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8" name="矩形 17" title=""/>
          <p:cNvSpPr/>
          <p:nvPr/>
        </p:nvSpPr>
        <p:spPr>
          <a:xfrm>
            <a:off x="1367790" y="4781550"/>
            <a:ext cx="40767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方法总结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3" name="文本框 12" title=""/>
          <p:cNvSpPr txBox="1"/>
          <p:nvPr/>
        </p:nvSpPr>
        <p:spPr>
          <a:xfrm>
            <a:off x="496872" y="1284605"/>
            <a:ext cx="543258" cy="334518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</a:rPr>
              <a:t> 数形结合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840865" y="378460"/>
            <a:ext cx="9044305" cy="175323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1.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已知全集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不大于20的质数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}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的两个子集，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且满足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∩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240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400" baseline="-250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U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)={3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5}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240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400" baseline="-250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U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)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∩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={7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19}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240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400" baseline="-250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U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)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∩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240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400" baseline="-250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U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)={2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17}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求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  ,  N .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400">
                <a:sym typeface="+mn-ea"/>
              </a:rPr>
              <a:t>  </a:t>
            </a:r>
            <a:endParaRPr lang="en-US" altLang="zh-CN" sz="28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5" name="文本框 24" title=""/>
          <p:cNvSpPr txBox="1"/>
          <p:nvPr/>
        </p:nvSpPr>
        <p:spPr>
          <a:xfrm>
            <a:off x="1837690" y="4782820"/>
            <a:ext cx="9113520" cy="1383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由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venn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图知：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 </a:t>
            </a:r>
            <a:r>
              <a:rPr lang="zh-CN" altLang="en-US" sz="28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、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N</a:t>
            </a:r>
            <a:r>
              <a:rPr lang="zh-CN" altLang="en-US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将全集分成四个部分：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 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∩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N</a:t>
            </a:r>
            <a:r>
              <a:rPr lang="zh-CN" altLang="en-US" sz="2800">
                <a:solidFill>
                  <a:srgbClr val="7030A0"/>
                </a:solidFill>
                <a:latin typeface="宋体" panose="02010600030101010101" pitchFamily="2" charset="-122"/>
                <a:sym typeface="+mn-ea"/>
              </a:rPr>
              <a:t>、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∩</a:t>
            </a:r>
            <a:r>
              <a:rPr lang="en-US" altLang="zh-CN" sz="2800">
                <a:solidFill>
                  <a:srgbClr val="7030A0"/>
                </a:solidFill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28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800" baseline="-2500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U</a:t>
            </a:r>
            <a:r>
              <a:rPr lang="en-US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>
                <a:solidFill>
                  <a:srgbClr val="7030A0"/>
                </a:solidFill>
                <a:latin typeface="宋体" panose="02010600030101010101" pitchFamily="2" charset="-122"/>
                <a:sym typeface="+mn-ea"/>
              </a:rPr>
              <a:t>)</a:t>
            </a:r>
            <a:r>
              <a:rPr lang="zh-CN" altLang="en-US" sz="2800">
                <a:solidFill>
                  <a:srgbClr val="7030A0"/>
                </a:solidFill>
                <a:latin typeface="宋体" panose="02010600030101010101" pitchFamily="2" charset="-122"/>
                <a:sym typeface="+mn-ea"/>
              </a:rPr>
              <a:t>、</a:t>
            </a:r>
            <a:r>
              <a:rPr lang="en-US" altLang="zh-CN" sz="2800">
                <a:solidFill>
                  <a:srgbClr val="7030A0"/>
                </a:solidFill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28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800" baseline="-2500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U</a:t>
            </a:r>
            <a:r>
              <a:rPr lang="en-US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7030A0"/>
                </a:solidFill>
                <a:latin typeface="宋体" panose="02010600030101010101" pitchFamily="2" charset="-122"/>
                <a:sym typeface="+mn-ea"/>
              </a:rPr>
              <a:t>)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∩</a:t>
            </a:r>
            <a:r>
              <a:rPr lang="en-US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>
                <a:solidFill>
                  <a:srgbClr val="7030A0"/>
                </a:solidFill>
                <a:latin typeface="宋体" panose="02010600030101010101" pitchFamily="2" charset="-122"/>
                <a:sym typeface="+mn-ea"/>
              </a:rPr>
              <a:t>、</a:t>
            </a:r>
            <a:r>
              <a:rPr lang="en-US" altLang="zh-CN" sz="2800">
                <a:solidFill>
                  <a:srgbClr val="7030A0"/>
                </a:solidFill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28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800" baseline="-2500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U</a:t>
            </a:r>
            <a:r>
              <a:rPr lang="en-US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7030A0"/>
                </a:solidFill>
                <a:latin typeface="宋体" panose="02010600030101010101" pitchFamily="2" charset="-122"/>
                <a:sym typeface="+mn-ea"/>
              </a:rPr>
              <a:t>)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∩</a:t>
            </a:r>
            <a:r>
              <a:rPr lang="en-US" altLang="zh-CN" sz="2800">
                <a:solidFill>
                  <a:srgbClr val="7030A0"/>
                </a:solidFill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28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800" baseline="-2500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U</a:t>
            </a:r>
            <a:r>
              <a:rPr lang="en-US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>
                <a:solidFill>
                  <a:srgbClr val="7030A0"/>
                </a:solidFill>
                <a:latin typeface="宋体" panose="02010600030101010101" pitchFamily="2" charset="-122"/>
                <a:sym typeface="+mn-ea"/>
              </a:rPr>
              <a:t>)</a:t>
            </a:r>
            <a:r>
              <a:rPr lang="zh-CN" altLang="en-US" sz="2800">
                <a:solidFill>
                  <a:srgbClr val="7030A0"/>
                </a:solidFill>
                <a:latin typeface="宋体" panose="02010600030101010101" pitchFamily="2" charset="-122"/>
                <a:sym typeface="+mn-ea"/>
              </a:rPr>
              <a:t>，</a:t>
            </a:r>
            <a:r>
              <a:rPr lang="zh-CN" altLang="en-US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它们两两交集为空集</a:t>
            </a:r>
            <a:r>
              <a:rPr lang="en-US" altLang="zh-CN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endParaRPr lang="en-US" altLang="zh-CN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64523" name="矩形 64522" title=""/>
          <p:cNvSpPr/>
          <p:nvPr/>
        </p:nvSpPr>
        <p:spPr>
          <a:xfrm>
            <a:off x="7468870" y="2482850"/>
            <a:ext cx="3415665" cy="1485900"/>
          </a:xfrm>
          <a:prstGeom prst="rect">
            <a:avLst/>
          </a:prstGeom>
          <a:noFill/>
          <a:ln w="12700" cap="flat" cmpd="sng">
            <a:solidFill>
              <a:schemeClr val="accent1">
                <a:shade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27" name="椭圆 64526" title=""/>
          <p:cNvSpPr/>
          <p:nvPr/>
        </p:nvSpPr>
        <p:spPr>
          <a:xfrm>
            <a:off x="8027670" y="2928620"/>
            <a:ext cx="1430655" cy="934720"/>
          </a:xfrm>
          <a:prstGeom prst="ellipse">
            <a:avLst/>
          </a:prstGeom>
          <a:noFill/>
          <a:ln w="12700" cap="flat" cmpd="sng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28" name="文本框 64527" title=""/>
          <p:cNvSpPr txBox="1"/>
          <p:nvPr/>
        </p:nvSpPr>
        <p:spPr>
          <a:xfrm>
            <a:off x="7468870" y="2406650"/>
            <a:ext cx="4178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endParaRPr lang="en-US" altLang="zh-CN" sz="2800" b="1" i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" name="文本框 11" title=""/>
          <p:cNvSpPr txBox="1"/>
          <p:nvPr/>
        </p:nvSpPr>
        <p:spPr>
          <a:xfrm>
            <a:off x="8022590" y="3004185"/>
            <a:ext cx="4933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 i="1">
                <a:solidFill>
                  <a:srgbClr val="7030A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M</a:t>
            </a:r>
            <a:endParaRPr lang="en-US" altLang="zh-CN" sz="2800" b="1" i="1">
              <a:solidFill>
                <a:srgbClr val="7030A0"/>
              </a:solidFill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4" name="椭圆 13" title=""/>
          <p:cNvSpPr/>
          <p:nvPr/>
        </p:nvSpPr>
        <p:spPr>
          <a:xfrm>
            <a:off x="8944610" y="2928620"/>
            <a:ext cx="1510030" cy="926465"/>
          </a:xfrm>
          <a:prstGeom prst="ellipse">
            <a:avLst/>
          </a:prstGeom>
          <a:noFill/>
          <a:ln w="12700" cap="flat" cmpd="sng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9734550" y="2879090"/>
            <a:ext cx="4178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800" b="1" i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endParaRPr lang="en-US" altLang="zh-CN" sz="2800" b="1" i="1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8305165" y="3241675"/>
            <a:ext cx="741680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3,5</a:t>
            </a:r>
            <a:endParaRPr lang="en-US" altLang="zh-CN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9415145" y="3241675"/>
            <a:ext cx="915035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7,19</a:t>
            </a:r>
            <a:endParaRPr lang="en-US" altLang="zh-CN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8782685" y="2335530"/>
            <a:ext cx="941705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2,17</a:t>
            </a:r>
            <a:endParaRPr lang="en-US" altLang="zh-CN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8956040" y="2919095"/>
            <a:ext cx="741680" cy="8915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？</a:t>
            </a:r>
            <a:endParaRPr lang="zh-CN" altLang="en-US" sz="40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文本框 8" title=""/>
          <p:cNvSpPr txBox="1"/>
          <p:nvPr/>
        </p:nvSpPr>
        <p:spPr>
          <a:xfrm>
            <a:off x="1836420" y="2349500"/>
            <a:ext cx="5568950" cy="2306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由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全集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2,3,5,7,11,13,17,19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}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及已知，得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∩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N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11,13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}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；</a:t>
            </a:r>
            <a:endParaRPr lang="zh-CN" altLang="en-US"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所以  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 </a:t>
            </a:r>
            <a:r>
              <a:rPr lang="en-US" altLang="zh-CN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 3, 5, </a:t>
            </a:r>
            <a:r>
              <a:rPr lang="en-US" altLang="zh-CN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11,13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}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400" i="1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  N </a:t>
            </a:r>
            <a:r>
              <a:rPr lang="en-US" altLang="zh-CN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 7, 19, </a:t>
            </a:r>
            <a:r>
              <a:rPr lang="en-US" altLang="zh-CN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11,13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}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endParaRPr lang="en-US" altLang="zh-CN" sz="2400" i="1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3" grpId="0" animBg="1"/>
      <p:bldP spid="64527" grpId="0" animBg="1"/>
      <p:bldP spid="64528" grpId="0"/>
      <p:bldP spid="12" grpId="0"/>
      <p:bldP spid="14" grpId="0" animBg="1"/>
      <p:bldP spid="2" grpId="0"/>
      <p:bldP spid="4" grpId="0"/>
      <p:bldP spid="5" grpId="0"/>
      <p:bldP spid="6" grpId="0"/>
      <p:bldP spid="7" grpId="0"/>
      <p:bldP spid="16" grpId="0" animBg="1"/>
      <p:bldP spid="9" grpId="0" animBg="1"/>
      <p:bldP spid="18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矩形 5" title=""/>
          <p:cNvSpPr/>
          <p:nvPr/>
        </p:nvSpPr>
        <p:spPr>
          <a:xfrm>
            <a:off x="1374140" y="534035"/>
            <a:ext cx="438150" cy="563118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395730" y="783590"/>
            <a:ext cx="422910" cy="10147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6" name="矩形 15" title=""/>
          <p:cNvSpPr/>
          <p:nvPr/>
        </p:nvSpPr>
        <p:spPr>
          <a:xfrm>
            <a:off x="1374140" y="2455545"/>
            <a:ext cx="42291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8" name="矩形 17" title=""/>
          <p:cNvSpPr/>
          <p:nvPr/>
        </p:nvSpPr>
        <p:spPr>
          <a:xfrm>
            <a:off x="1389380" y="4554220"/>
            <a:ext cx="40767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方法总结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524177" y="909320"/>
            <a:ext cx="543258" cy="452120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</a:rPr>
              <a:t>补集思想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+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方程思想 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19" name="文本框 18" title=""/>
          <p:cNvSpPr txBox="1"/>
          <p:nvPr/>
        </p:nvSpPr>
        <p:spPr>
          <a:xfrm>
            <a:off x="1864995" y="552450"/>
            <a:ext cx="9046210" cy="138366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2.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若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|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sz="2800" baseline="300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2</a:t>
            </a:r>
            <a:r>
              <a:rPr lang="en-US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ax</a:t>
            </a:r>
            <a:r>
              <a:rPr lang="en-US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+4=0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}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|</a:t>
            </a:r>
            <a:r>
              <a:rPr lang="en-US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sz="2800" baseline="300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2</a:t>
            </a:r>
            <a:r>
              <a:rPr lang="en-US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-4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+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=0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},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 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|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sz="2800" baseline="300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2</a:t>
            </a:r>
            <a:r>
              <a:rPr lang="en-US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+2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+3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=0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}, 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且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中至少有一个不为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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，求实数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的取值范围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 </a:t>
            </a:r>
            <a:r>
              <a:rPr lang="en-US" altLang="zh-CN" sz="2800">
                <a:sym typeface="+mn-ea"/>
              </a:rPr>
              <a:t>   </a:t>
            </a:r>
            <a:endParaRPr lang="en-US" altLang="zh-CN" sz="28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2" name="文本框 21" title=""/>
          <p:cNvSpPr txBox="1"/>
          <p:nvPr/>
        </p:nvSpPr>
        <p:spPr>
          <a:xfrm>
            <a:off x="1877695" y="2059940"/>
            <a:ext cx="9034145" cy="2245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正面情况复杂，利用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补集思想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，我们考虑反面的情况：三个集合都为空集，即相应方程全无实数根；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-16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&lt;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由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16-8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&lt;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得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2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&lt;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&lt;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4;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所以原条件下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</a:rPr>
              <a:t>≤2,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或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</a:rPr>
              <a:t>≥4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4-12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&lt;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  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5" name="文本框 24" title=""/>
          <p:cNvSpPr txBox="1"/>
          <p:nvPr/>
        </p:nvSpPr>
        <p:spPr>
          <a:xfrm>
            <a:off x="1868170" y="4411980"/>
            <a:ext cx="9043670" cy="1753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正难则反，是补集思想的运用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在一个问题正面考虑情况复杂时，往往采用补集的思想，使问题得到简化；根据反面条件求得的参数范围，要通过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求补集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才能得到正面条件下的参数范围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左大括号 2" title=""/>
          <p:cNvSpPr/>
          <p:nvPr/>
        </p:nvSpPr>
        <p:spPr>
          <a:xfrm>
            <a:off x="2828925" y="3124200"/>
            <a:ext cx="125095" cy="933450"/>
          </a:xfrm>
          <a:prstGeom prst="leftBrace">
            <a:avLst/>
          </a:prstGeom>
          <a:ln w="127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16" grpId="0" animBg="1"/>
      <p:bldP spid="18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1338580" y="260350"/>
            <a:ext cx="438150" cy="6247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346200" y="493395"/>
            <a:ext cx="422910" cy="10147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  <a:buNone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  <a:buNone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  <a:buNone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8" name="矩形 17" title=""/>
          <p:cNvSpPr/>
          <p:nvPr/>
        </p:nvSpPr>
        <p:spPr>
          <a:xfrm>
            <a:off x="1338580" y="2415540"/>
            <a:ext cx="42037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498777" y="1000760"/>
            <a:ext cx="543258" cy="433514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补集思想</a:t>
            </a:r>
            <a:r>
              <a:rPr lang="en-US" altLang="zh-CN" sz="2000">
                <a:solidFill>
                  <a:srgbClr val="C00000"/>
                </a:solidFill>
              </a:rPr>
              <a:t>+ </a:t>
            </a:r>
            <a:r>
              <a:rPr lang="zh-CN" altLang="en-US" sz="2000">
                <a:solidFill>
                  <a:srgbClr val="C00000"/>
                </a:solidFill>
              </a:rPr>
              <a:t>对偶思想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1343660" y="5182235"/>
            <a:ext cx="42037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方法总结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7" name="文本框 16" title=""/>
          <p:cNvSpPr txBox="1"/>
          <p:nvPr/>
        </p:nvSpPr>
        <p:spPr>
          <a:xfrm>
            <a:off x="1830070" y="269875"/>
            <a:ext cx="9106535" cy="138366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3</a:t>
            </a:r>
            <a:r>
              <a:rPr lang="en-US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已知集合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6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}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求集合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的所有子集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中所有元素的和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zh-CN" altLang="en-US" sz="2800"/>
          </a:p>
        </p:txBody>
      </p:sp>
      <p:sp>
        <p:nvSpPr>
          <p:cNvPr id="22" name="文本框 21" title=""/>
          <p:cNvSpPr txBox="1"/>
          <p:nvPr/>
        </p:nvSpPr>
        <p:spPr>
          <a:xfrm>
            <a:off x="1833880" y="1793240"/>
            <a:ext cx="9102725" cy="31076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如果正面考虑，子集太多，且元素多少不等；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视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为全集，根据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M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与</a:t>
            </a:r>
            <a:r>
              <a:rPr lang="zh-CN" altLang="en-US" sz="280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800" baseline="-250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U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一一对应原理，我们先进行对偶处理：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每一对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与</a:t>
            </a:r>
            <a:r>
              <a:rPr lang="zh-CN" altLang="en-US" sz="280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800" baseline="-250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U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所含元素之和为：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      1+2+3+4+5+6=21;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然后再考虑有多少对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与</a:t>
            </a:r>
            <a:r>
              <a:rPr lang="zh-CN" altLang="en-US" sz="280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800" baseline="-250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U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2）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共有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64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个子集，故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与</a:t>
            </a:r>
            <a:r>
              <a:rPr lang="zh-CN" altLang="en-US" sz="280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800" baseline="-250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U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对；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所以所有子集中所有元素的和为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21</a:t>
            </a: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  <a:ea typeface="仿宋" panose="02010609060101010101" charset="-122"/>
                <a:cs typeface="仿宋" panose="02010609060101010101" charset="-122"/>
              </a:rPr>
              <a:t>×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32=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672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5" name="文本框 24" title=""/>
          <p:cNvSpPr txBox="1"/>
          <p:nvPr/>
        </p:nvSpPr>
        <p:spPr>
          <a:xfrm>
            <a:off x="1894840" y="5099050"/>
            <a:ext cx="9027795" cy="1383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这里很好地利用了补集的属性：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集合与其补集是成对的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，它们的交集为空集，它们的并集为全集；</a:t>
            </a:r>
            <a:endParaRPr lang="zh-CN" altLang="en-US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" grpId="0" animBg="1"/>
      <p:bldP spid="22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694430" y="1501140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4935220" y="3239135"/>
            <a:ext cx="161925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补集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9" name="文本框 8" title=""/>
          <p:cNvSpPr txBox="1"/>
          <p:nvPr/>
        </p:nvSpPr>
        <p:spPr>
          <a:xfrm>
            <a:off x="4377690" y="4611370"/>
            <a:ext cx="285305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补集的性质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9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4803775" y="3710940"/>
            <a:ext cx="198882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逻辑推理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2806700" y="2621280"/>
            <a:ext cx="1973580" cy="65134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数据分析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6873875" y="4972685"/>
            <a:ext cx="198882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数学建模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2" animBg="1"/>
      <p:bldP spid="10" grpId="2" animBg="1"/>
      <p:bldP spid="5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35490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7" name="文本框 16" title=""/>
          <p:cNvSpPr txBox="1"/>
          <p:nvPr/>
        </p:nvSpPr>
        <p:spPr>
          <a:xfrm>
            <a:off x="2800985" y="5314950"/>
            <a:ext cx="187515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数形结合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8" name="文本框 17" title=""/>
          <p:cNvSpPr txBox="1"/>
          <p:nvPr/>
        </p:nvSpPr>
        <p:spPr>
          <a:xfrm>
            <a:off x="7008495" y="4750435"/>
            <a:ext cx="235966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补集思想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9" name="文本框 18" title=""/>
          <p:cNvSpPr txBox="1"/>
          <p:nvPr/>
        </p:nvSpPr>
        <p:spPr>
          <a:xfrm>
            <a:off x="3776345" y="3443605"/>
            <a:ext cx="187515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方程思想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7942580" y="2797175"/>
            <a:ext cx="187515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对偶思想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2" animBg="1"/>
      <p:bldP spid="19" grpId="2" animBg="1"/>
      <p:bldP spid="18" grpId="2" animBg="1"/>
      <p:bldP spid="4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 title="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 title="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 title="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 title="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 title="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 title="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 title="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 title="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 title="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 title="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 title="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 title="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 title="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 title="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 title="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 title="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 title="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 title="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 title="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 title="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 title="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 title="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 title="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 title="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 dir="r"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709035" y="3181985"/>
            <a:ext cx="4656455" cy="2266950"/>
            <a:chOff x="7696" y="3368"/>
            <a:chExt cx="7333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696" y="4965"/>
              <a:ext cx="2935" cy="1113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知识篇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44" y="4333"/>
              <a:ext cx="2249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32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10" name="图片 9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11" name="图片 10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12" name="图片 1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2" name="文本框 1" title=""/>
          <p:cNvSpPr txBox="1"/>
          <p:nvPr/>
        </p:nvSpPr>
        <p:spPr>
          <a:xfrm>
            <a:off x="4265295" y="1501775"/>
            <a:ext cx="4603750" cy="70675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1.3.2 </a:t>
            </a:r>
            <a:r>
              <a:rPr lang="zh-CN" altLang="en-US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补</a:t>
            </a: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集</a:t>
            </a:r>
            <a:endParaRPr lang="zh-CN" altLang="en-US" sz="40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 dir="r"/>
  </p:transition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407900" y="12001500"/>
            <a:ext cx="342900" cy="241300"/>
          </a:xfrm>
          <a:prstGeom prst="cube">
            <a:avLst/>
          </a:prstGeom>
        </p:spPr>
      </p:pic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矩形 12" title=""/>
          <p:cNvSpPr/>
          <p:nvPr/>
        </p:nvSpPr>
        <p:spPr>
          <a:xfrm>
            <a:off x="1322070" y="894715"/>
            <a:ext cx="453390" cy="56311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7" name="Shape 120" title=""/>
          <p:cNvSpPr/>
          <p:nvPr/>
        </p:nvSpPr>
        <p:spPr>
          <a:xfrm>
            <a:off x="988695" y="424180"/>
            <a:ext cx="166179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补集</a:t>
            </a:r>
            <a:endParaRPr lang="en-US" altLang="zh-CN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8" name="五边形 1" title=""/>
          <p:cNvSpPr/>
          <p:nvPr/>
        </p:nvSpPr>
        <p:spPr>
          <a:xfrm>
            <a:off x="500380" y="3794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矩形 13" title=""/>
          <p:cNvSpPr/>
          <p:nvPr/>
        </p:nvSpPr>
        <p:spPr>
          <a:xfrm>
            <a:off x="1339850" y="1569085"/>
            <a:ext cx="422910" cy="16300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感悟与归纳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4" name="矩形 3" title=""/>
          <p:cNvSpPr/>
          <p:nvPr/>
        </p:nvSpPr>
        <p:spPr>
          <a:xfrm>
            <a:off x="1340485" y="4692650"/>
            <a:ext cx="422275" cy="13220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结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论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9705" name="文本框 29704" title=""/>
          <p:cNvSpPr txBox="1"/>
          <p:nvPr/>
        </p:nvSpPr>
        <p:spPr>
          <a:xfrm>
            <a:off x="1820545" y="894715"/>
            <a:ext cx="9008745" cy="2676525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考察下列集合之间的关系：</a:t>
            </a:r>
            <a:b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</a:b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＝{高一年级的同学}、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＝{高一年级参加军训的同学}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与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＝{高一年级没有参加军训的同学}；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＝{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1,2,3,4,5,6,7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}、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＝{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1,3,5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}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与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＝{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2,4,6,7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}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0422" name="矩形 60421" title=""/>
          <p:cNvSpPr/>
          <p:nvPr/>
        </p:nvSpPr>
        <p:spPr>
          <a:xfrm>
            <a:off x="1820545" y="4067175"/>
            <a:ext cx="9009380" cy="24168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集合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</a:t>
            </a:r>
            <a:r>
              <a:rPr lang="zh-CN" altLang="en-US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是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由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中所有不属于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的元素组成的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;</a:t>
            </a:r>
            <a:endParaRPr lang="zh-CN" altLang="en-US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集合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US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由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中所有不属于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的元素组成的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;</a:t>
            </a:r>
            <a:endParaRPr lang="zh-CN" altLang="en-US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我们称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为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中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的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补集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(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或余集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);</a:t>
            </a:r>
            <a:endParaRPr lang="en-US" altLang="zh-CN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为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中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补集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或余集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.</a:t>
            </a:r>
            <a:endParaRPr lang="zh-CN" altLang="en-US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2"/>
      <p:bldP spid="604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矩形 12" title=""/>
          <p:cNvSpPr/>
          <p:nvPr/>
        </p:nvSpPr>
        <p:spPr>
          <a:xfrm>
            <a:off x="1489710" y="732155"/>
            <a:ext cx="453390" cy="57854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1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1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1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4" name="矩形 13" title=""/>
          <p:cNvSpPr/>
          <p:nvPr/>
        </p:nvSpPr>
        <p:spPr>
          <a:xfrm>
            <a:off x="1520825" y="1188720"/>
            <a:ext cx="422910" cy="16300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补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集的概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念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8" name="Shape 120" title=""/>
          <p:cNvSpPr/>
          <p:nvPr/>
        </p:nvSpPr>
        <p:spPr>
          <a:xfrm>
            <a:off x="988695" y="332740"/>
            <a:ext cx="113855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补集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9" name="五边形 1" title=""/>
          <p:cNvSpPr/>
          <p:nvPr/>
        </p:nvSpPr>
        <p:spPr>
          <a:xfrm>
            <a:off x="500380" y="28797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1551305" y="4617085"/>
            <a:ext cx="422275" cy="10147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图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示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355339" name="Text Box 11" title=""/>
          <p:cNvSpPr txBox="1"/>
          <p:nvPr/>
        </p:nvSpPr>
        <p:spPr>
          <a:xfrm>
            <a:off x="3221990" y="5803900"/>
            <a:ext cx="1180465" cy="4781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100">
                <a:solidFill>
                  <a:srgbClr val="0000FF"/>
                </a:solidFill>
                <a:latin typeface="宋体" panose="02010600030101010101" pitchFamily="2" charset="-122"/>
              </a:rPr>
              <a:t>Venn</a:t>
            </a:r>
            <a:r>
              <a:rPr lang="zh-CN" altLang="en-US" sz="2100">
                <a:solidFill>
                  <a:srgbClr val="0000FF"/>
                </a:solidFill>
                <a:latin typeface="宋体" panose="02010600030101010101" pitchFamily="2" charset="-122"/>
              </a:rPr>
              <a:t>图</a:t>
            </a:r>
            <a:endParaRPr lang="en-US" altLang="zh-CN" sz="21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31746" name="文本框 31745" title=""/>
          <p:cNvSpPr txBox="1"/>
          <p:nvPr/>
        </p:nvSpPr>
        <p:spPr>
          <a:xfrm>
            <a:off x="2007235" y="762635"/>
            <a:ext cx="8920480" cy="2214880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一般地，设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U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是一个集合，且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是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U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中的一个子集， 由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U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中所有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不属于</a:t>
            </a:r>
            <a:r>
              <a:rPr lang="zh-CN" altLang="en-US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的元素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组成的集合，叫做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中集合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A的补集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(或余集)，记作：</a:t>
            </a:r>
            <a:r>
              <a:rPr lang="zh-CN" altLang="en-US" sz="28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rPr>
              <a:t>С</a:t>
            </a:r>
            <a:r>
              <a:rPr lang="en-US" altLang="zh-CN" sz="2800" baseline="-250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rPr>
              <a:t>U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endParaRPr lang="en-US" altLang="zh-CN" sz="2800" i="1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54283" name="AutoShape 15" title=""/>
          <p:cNvSpPr/>
          <p:nvPr/>
        </p:nvSpPr>
        <p:spPr>
          <a:xfrm>
            <a:off x="9681845" y="2521585"/>
            <a:ext cx="2088515" cy="717550"/>
          </a:xfrm>
          <a:prstGeom prst="cloudCallout">
            <a:avLst>
              <a:gd name="adj1" fmla="val -117619"/>
              <a:gd name="adj2" fmla="val -81150"/>
            </a:avLst>
          </a:prstGeom>
          <a:noFill/>
          <a:ln w="9525" cap="flat" cmpd="sng">
            <a:solidFill>
              <a:srgbClr val="00008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zh-CN" altLang="en-US" sz="2100">
                <a:solidFill>
                  <a:srgbClr val="C00000"/>
                </a:solidFill>
                <a:latin typeface="宋体" panose="02010600030101010101" pitchFamily="2" charset="-122"/>
              </a:rPr>
              <a:t>文字语言</a:t>
            </a:r>
            <a:endParaRPr lang="zh-CN" altLang="en-US" sz="21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7" name="AutoShape 15" title=""/>
          <p:cNvSpPr/>
          <p:nvPr/>
        </p:nvSpPr>
        <p:spPr>
          <a:xfrm>
            <a:off x="9709785" y="3578860"/>
            <a:ext cx="2148840" cy="732790"/>
          </a:xfrm>
          <a:prstGeom prst="cloudCallout">
            <a:avLst>
              <a:gd name="adj1" fmla="val -120035"/>
              <a:gd name="adj2" fmla="val -42287"/>
            </a:avLst>
          </a:prstGeom>
          <a:noFill/>
          <a:ln w="9525" cap="flat" cmpd="sng">
            <a:solidFill>
              <a:srgbClr val="00008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zh-CN" altLang="en-US" sz="2100">
                <a:solidFill>
                  <a:srgbClr val="C00000"/>
                </a:solidFill>
                <a:latin typeface="宋体" panose="02010600030101010101" pitchFamily="2" charset="-122"/>
              </a:rPr>
              <a:t>符号语言</a:t>
            </a:r>
            <a:endParaRPr lang="zh-CN" altLang="en-US" sz="21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6" name="AutoShape 15" title=""/>
          <p:cNvSpPr/>
          <p:nvPr/>
        </p:nvSpPr>
        <p:spPr>
          <a:xfrm>
            <a:off x="9676130" y="4968240"/>
            <a:ext cx="2088515" cy="717550"/>
          </a:xfrm>
          <a:prstGeom prst="cloudCallout">
            <a:avLst>
              <a:gd name="adj1" fmla="val -128868"/>
              <a:gd name="adj2" fmla="val 24778"/>
            </a:avLst>
          </a:prstGeom>
          <a:noFill/>
          <a:ln w="9525" cap="flat" cmpd="sng">
            <a:solidFill>
              <a:srgbClr val="00008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zh-CN" altLang="en-US" sz="2100">
                <a:solidFill>
                  <a:srgbClr val="C00000"/>
                </a:solidFill>
                <a:latin typeface="宋体" panose="02010600030101010101" pitchFamily="2" charset="-122"/>
              </a:rPr>
              <a:t>图形语言</a:t>
            </a:r>
            <a:endParaRPr lang="zh-CN" altLang="en-US" sz="210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3500120" y="3137535"/>
                <a:ext cx="4652645" cy="73723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即</a:t>
                </a:r>
                <a:r>
                  <a:rPr lang="en-US" altLang="zh-CN" sz="2800">
                    <a:solidFill>
                      <a:srgbClr val="C00000"/>
                    </a:solidFill>
                    <a:latin typeface="等线" panose="02010600030101010101" charset="-122"/>
                    <a:ea typeface="等线" panose="02010600030101010101" charset="-122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C00000"/>
                    </a:solidFill>
                    <a:latin typeface="等线" panose="02010600030101010101" charset="-122"/>
                    <a:ea typeface="等线" panose="02010600030101010101" charset="-122"/>
                    <a:sym typeface="+mn-ea"/>
                  </a:rPr>
                  <a:t>С</a:t>
                </a:r>
                <a:r>
                  <a:rPr lang="en-US" altLang="zh-CN" sz="2800" baseline="-25000">
                    <a:solidFill>
                      <a:srgbClr val="C00000"/>
                    </a:solidFill>
                    <a:latin typeface="等线" panose="02010600030101010101" charset="-122"/>
                    <a:ea typeface="等线" panose="02010600030101010101" charset="-122"/>
                    <a:sym typeface="+mn-ea"/>
                  </a:rPr>
                  <a:t>U</a:t>
                </a:r>
                <a:r>
                  <a:rPr lang="en-US" altLang="zh-CN" sz="28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28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＝{</a:t>
                </a:r>
                <a:r>
                  <a:rPr lang="zh-CN" altLang="en-US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28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|</a:t>
                </a:r>
                <a:r>
                  <a:rPr lang="zh-CN" altLang="en-US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28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∈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U</a:t>
                </a:r>
                <a:r>
                  <a:rPr lang="en-US" altLang="zh-CN" sz="28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</a:t>
                </a:r>
                <a:r>
                  <a:rPr lang="zh-CN" altLang="en-US" sz="28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且</a:t>
                </a:r>
                <a:r>
                  <a:rPr lang="en-US" altLang="zh-CN" sz="28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</a:t>
                </a:r>
                <a:r>
                  <a:rPr lang="zh-CN" altLang="en-US" sz="2800" b="1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仿宋" panose="02010609060101010101" charset="-122"/>
                          <a:cs typeface="Cambria Math" panose="02040503050406030204" pitchFamily="18" charset="0"/>
                          <a:sym typeface="+mn-ea"/>
                        </a:rPr>
                        <m:t>∉</m:t>
                      </m:r>
                    </m:oMath>
                  </m:oMathPara>
                </a14:m>
                <a:r>
                  <a:rPr lang="en-US" altLang="zh-CN" sz="28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28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}</a:t>
                </a:r>
                <a:endParaRPr lang="zh-CN" altLang="en-US" sz="280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120" y="3137535"/>
                <a:ext cx="4652645" cy="737235"/>
              </a:xfrm>
              <a:prstGeom prst="rect">
                <a:avLst/>
              </a:prstGeom>
              <a:blipFill rotWithShape="1">
                <a:blip r:embed="rId3"/>
                <a:stretch>
                  <a:fillRect b="-2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523" name="矩形 64522" title=""/>
          <p:cNvSpPr/>
          <p:nvPr/>
        </p:nvSpPr>
        <p:spPr>
          <a:xfrm>
            <a:off x="4277360" y="4583430"/>
            <a:ext cx="3415665" cy="1485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accent1">
                <a:shade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27" name="椭圆 64526" title=""/>
          <p:cNvSpPr/>
          <p:nvPr/>
        </p:nvSpPr>
        <p:spPr>
          <a:xfrm>
            <a:off x="4784090" y="4747260"/>
            <a:ext cx="1717675" cy="11588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28" name="文本框 64527" title=""/>
          <p:cNvSpPr txBox="1"/>
          <p:nvPr/>
        </p:nvSpPr>
        <p:spPr>
          <a:xfrm>
            <a:off x="5115560" y="4907915"/>
            <a:ext cx="41783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3200" b="1" i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endParaRPr lang="en-US" altLang="zh-CN" sz="3200" b="1" i="1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6549390" y="4843145"/>
            <a:ext cx="98298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С</a:t>
            </a:r>
            <a:r>
              <a:rPr lang="en-US" altLang="zh-CN" sz="3200" baseline="-250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U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endParaRPr lang="en-US" altLang="zh-CN" sz="3200" b="1" i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4300220" y="4507230"/>
            <a:ext cx="4737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U</a:t>
            </a:r>
            <a:endParaRPr lang="zh-CN" altLang="en-US" sz="3200" i="1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2"/>
      <p:bldP spid="355339" grpId="0"/>
      <p:bldP spid="54283" grpId="0" animBg="1"/>
      <p:bldP spid="17" grpId="0" animBg="1"/>
      <p:bldP spid="16" grpId="0" animBg="1"/>
      <p:bldP spid="3" grpId="0" animBg="1"/>
      <p:bldP spid="64523" grpId="0" animBg="1"/>
      <p:bldP spid="64527" grpId="0" animBg="1"/>
      <p:bldP spid="64528" grpId="0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矩形 8" title=""/>
          <p:cNvSpPr/>
          <p:nvPr/>
        </p:nvSpPr>
        <p:spPr>
          <a:xfrm>
            <a:off x="587375" y="39941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6459220" y="2275205"/>
            <a:ext cx="4226560" cy="17703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800" baseline="-25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="1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{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2,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5，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6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}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80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800" baseline="-25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 b="1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{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1, 3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4, 5, 6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}</a:t>
            </a:r>
            <a:endParaRPr lang="zh-CN" altLang="en-US" sz="2800" b="1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80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800" baseline="-25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800" b="1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</a:t>
            </a:r>
            <a:endParaRPr lang="en-US" altLang="zh-CN" sz="2800" b="1" i="1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313" name="文本框 65537" title=""/>
          <p:cNvSpPr txBox="1"/>
          <p:nvPr/>
        </p:nvSpPr>
        <p:spPr>
          <a:xfrm>
            <a:off x="1365250" y="891540"/>
            <a:ext cx="9320530" cy="1383665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已知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={1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6}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={1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4}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={2} .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求：</a:t>
            </a:r>
            <a:r>
              <a:rPr lang="zh-CN" altLang="en-US" sz="280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800" baseline="-250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800" baseline="-250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zh-CN" altLang="en-US" sz="280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800" baseline="-250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U</a:t>
            </a:r>
            <a:endParaRPr lang="en-US" altLang="zh-CN" sz="2800" b="1" i="1">
              <a:solidFill>
                <a:srgbClr val="0000FF"/>
              </a:solidFill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4819" name="文本框 34818" title=""/>
          <p:cNvSpPr txBox="1"/>
          <p:nvPr/>
        </p:nvSpPr>
        <p:spPr>
          <a:xfrm>
            <a:off x="1365250" y="4298950"/>
            <a:ext cx="9319895" cy="1210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在这里，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中含有我们所要研究的各个集合的全部元素， 我们把它叫做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全集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.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8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矩形 58369" title=""/>
          <p:cNvSpPr/>
          <p:nvPr/>
        </p:nvSpPr>
        <p:spPr>
          <a:xfrm>
            <a:off x="3392170" y="1067118"/>
            <a:ext cx="6069330" cy="319214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①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∩</a:t>
            </a:r>
            <a:r>
              <a:rPr lang="zh-CN" altLang="en-US" sz="280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800" baseline="-250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＝</a:t>
            </a:r>
            <a:r>
              <a:rPr lang="zh-CN" altLang="en-US" sz="2800" b="1" u="sng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      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；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>
              <a:lnSpc>
                <a:spcPct val="180000"/>
              </a:lnSpc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②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∪</a:t>
            </a:r>
            <a:r>
              <a:rPr lang="zh-CN" altLang="en-US" sz="280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800" baseline="-250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＝</a:t>
            </a:r>
            <a:r>
              <a:rPr lang="zh-CN" altLang="en-US" sz="2800" b="1" u="sng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</a:t>
            </a:r>
            <a:r>
              <a:rPr lang="en-US" altLang="zh-CN" sz="2800" b="1" i="1" u="sng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</a:t>
            </a:r>
            <a:r>
              <a:rPr lang="zh-CN" altLang="en-US" sz="2800" b="1" u="sng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；</a:t>
            </a:r>
            <a:r>
              <a:rPr lang="zh-CN" altLang="en-US" sz="2800" b="1" u="sng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       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80000"/>
              </a:lnSpc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③</a:t>
            </a:r>
            <a:r>
              <a:rPr lang="zh-CN" altLang="en-US" sz="280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800" baseline="-250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8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80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800" baseline="-250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＝</a:t>
            </a:r>
            <a:r>
              <a:rPr lang="zh-CN" altLang="en-US" sz="2800" b="1" u="sng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</a:t>
            </a:r>
            <a:r>
              <a:rPr lang="en-US" altLang="zh-CN" sz="2800" b="1" i="1" u="sng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</a:t>
            </a:r>
            <a:r>
              <a:rPr lang="zh-CN" altLang="en-US" sz="2800" b="1" u="sng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.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80000"/>
              </a:lnSpc>
            </a:pPr>
            <a:r>
              <a:rPr lang="en-US" altLang="zh-CN" sz="2800" b="1">
                <a:solidFill>
                  <a:srgbClr val="0000FF"/>
                </a:solidFill>
                <a:latin typeface="Calibri"/>
                <a:ea typeface="黑体" panose="02010609060101010101" pitchFamily="49" charset="-122"/>
                <a:sym typeface="+mn-ea"/>
              </a:rPr>
              <a:t>④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⊆</a:t>
            </a:r>
            <a:r>
              <a:rPr lang="zh-CN" altLang="en-US" sz="280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800" baseline="-250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      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∩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＝</a:t>
            </a:r>
            <a:r>
              <a:rPr lang="zh-CN" altLang="en-US" sz="2800" b="1" u="sng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  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.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矩形 58373" title=""/>
          <p:cNvSpPr/>
          <p:nvPr/>
        </p:nvSpPr>
        <p:spPr>
          <a:xfrm>
            <a:off x="2753360" y="787083"/>
            <a:ext cx="27828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</a:pP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性质：</a:t>
            </a:r>
            <a:endParaRPr lang="zh-CN" altLang="en-US" sz="2800" b="1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左右箭头 9" title=""/>
          <p:cNvSpPr/>
          <p:nvPr/>
        </p:nvSpPr>
        <p:spPr>
          <a:xfrm>
            <a:off x="5228590" y="3730625"/>
            <a:ext cx="758190" cy="2495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 title=""/>
          <p:cNvSpPr/>
          <p:nvPr/>
        </p:nvSpPr>
        <p:spPr>
          <a:xfrm>
            <a:off x="5694680" y="1212533"/>
            <a:ext cx="4762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</a:t>
            </a:r>
            <a:endParaRPr lang="en-US" altLang="zh-CN" sz="2800" b="1" i="1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9" name="矩形 8" title=""/>
          <p:cNvSpPr/>
          <p:nvPr/>
        </p:nvSpPr>
        <p:spPr>
          <a:xfrm>
            <a:off x="6072505" y="2702243"/>
            <a:ext cx="4394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2800" b="1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endParaRPr lang="en-US" altLang="zh-CN" sz="2800" b="1" i="1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7" name="矩形 6" title=""/>
          <p:cNvSpPr/>
          <p:nvPr/>
        </p:nvSpPr>
        <p:spPr>
          <a:xfrm>
            <a:off x="5767705" y="2041843"/>
            <a:ext cx="4394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2800" b="1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U</a:t>
            </a:r>
            <a:endParaRPr lang="en-US" altLang="zh-CN" sz="2800" b="1" i="1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1" name="矩形 10" title=""/>
          <p:cNvSpPr/>
          <p:nvPr/>
        </p:nvSpPr>
        <p:spPr>
          <a:xfrm>
            <a:off x="7421880" y="3579813"/>
            <a:ext cx="4762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</a:t>
            </a:r>
            <a:endParaRPr lang="en-US" altLang="zh-CN" sz="2800" b="1" i="1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64523" name="矩形 64522" title=""/>
          <p:cNvSpPr/>
          <p:nvPr/>
        </p:nvSpPr>
        <p:spPr>
          <a:xfrm>
            <a:off x="4784090" y="4556760"/>
            <a:ext cx="3415665" cy="1485900"/>
          </a:xfrm>
          <a:prstGeom prst="rect">
            <a:avLst/>
          </a:prstGeom>
          <a:noFill/>
          <a:ln w="12700" cap="flat" cmpd="sng">
            <a:solidFill>
              <a:schemeClr val="accent1">
                <a:shade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24" name="矩形 64523" title=""/>
          <p:cNvSpPr/>
          <p:nvPr/>
        </p:nvSpPr>
        <p:spPr>
          <a:xfrm>
            <a:off x="2813685" y="5602605"/>
            <a:ext cx="189357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用Venn图表示</a:t>
            </a:r>
            <a:endParaRPr lang="zh-CN" altLang="en-US" sz="36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4527" name="椭圆 64526" title=""/>
          <p:cNvSpPr/>
          <p:nvPr/>
        </p:nvSpPr>
        <p:spPr>
          <a:xfrm>
            <a:off x="5009515" y="4774565"/>
            <a:ext cx="698500" cy="504190"/>
          </a:xfrm>
          <a:prstGeom prst="ellipse">
            <a:avLst/>
          </a:prstGeom>
          <a:noFill/>
          <a:ln w="12700" cap="flat" cmpd="sng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28" name="文本框 64527" title=""/>
          <p:cNvSpPr txBox="1"/>
          <p:nvPr/>
        </p:nvSpPr>
        <p:spPr>
          <a:xfrm>
            <a:off x="5191125" y="4776470"/>
            <a:ext cx="4178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endParaRPr lang="en-US" altLang="zh-CN" sz="2800" b="1" i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" name="文本框 11" title=""/>
          <p:cNvSpPr txBox="1"/>
          <p:nvPr/>
        </p:nvSpPr>
        <p:spPr>
          <a:xfrm>
            <a:off x="5765800" y="4556760"/>
            <a:ext cx="102425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7030A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С</a:t>
            </a:r>
            <a:r>
              <a:rPr lang="en-US" altLang="zh-CN" baseline="-25000">
                <a:solidFill>
                  <a:srgbClr val="7030A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U</a:t>
            </a:r>
            <a:r>
              <a:rPr lang="en-US" altLang="zh-CN" sz="2800" b="1" i="1">
                <a:solidFill>
                  <a:srgbClr val="7030A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B</a:t>
            </a:r>
            <a:endParaRPr lang="en-US" altLang="zh-CN" sz="2800" b="1" i="1">
              <a:solidFill>
                <a:srgbClr val="7030A0"/>
              </a:solidFill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4" name="椭圆 13" title=""/>
          <p:cNvSpPr/>
          <p:nvPr/>
        </p:nvSpPr>
        <p:spPr>
          <a:xfrm>
            <a:off x="6306185" y="4990465"/>
            <a:ext cx="1510030" cy="926465"/>
          </a:xfrm>
          <a:prstGeom prst="ellipse">
            <a:avLst/>
          </a:prstGeom>
          <a:noFill/>
          <a:ln w="12700" cap="flat" cmpd="sng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 title=""/>
          <p:cNvSpPr txBox="1"/>
          <p:nvPr/>
        </p:nvSpPr>
        <p:spPr>
          <a:xfrm>
            <a:off x="6847205" y="5116830"/>
            <a:ext cx="4178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800" b="1" i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endParaRPr lang="en-US" altLang="zh-CN" sz="2800" b="1" i="1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64523" grpId="0" animBg="1"/>
      <p:bldP spid="64524" grpId="0"/>
      <p:bldP spid="64527" grpId="0" animBg="1"/>
      <p:bldP spid="64528" grpId="0"/>
      <p:bldP spid="12" grpId="0"/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矩形 8" title=""/>
          <p:cNvSpPr/>
          <p:nvPr/>
        </p:nvSpPr>
        <p:spPr>
          <a:xfrm>
            <a:off x="587375" y="39941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6387" name="Text Box 25" title=""/>
          <p:cNvSpPr txBox="1"/>
          <p:nvPr/>
        </p:nvSpPr>
        <p:spPr>
          <a:xfrm>
            <a:off x="1225550" y="1089025"/>
            <a:ext cx="10061575" cy="1383665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aseline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 sz="2800" baseline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已知全集</a:t>
            </a:r>
            <a:r>
              <a:rPr lang="en-US" altLang="zh-CN" sz="2800" i="1" baseline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aseline="0">
                <a:solidFill>
                  <a:srgbClr val="0000FF"/>
                </a:solidFill>
                <a:latin typeface="宋体" panose="02010600030101010101" pitchFamily="2" charset="-122"/>
              </a:rPr>
              <a:t>={1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,</a:t>
            </a:r>
            <a:r>
              <a:rPr lang="en-US" altLang="zh-CN" sz="2800" baseline="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,</a:t>
            </a:r>
            <a:r>
              <a:rPr lang="en-US" altLang="zh-CN" sz="2800" baseline="0">
                <a:solidFill>
                  <a:srgbClr val="0000FF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,</a:t>
            </a:r>
            <a:r>
              <a:rPr lang="en-US" altLang="zh-CN" sz="2800" baseline="0">
                <a:solidFill>
                  <a:srgbClr val="0000FF"/>
                </a:solidFill>
                <a:latin typeface="宋体" panose="02010600030101010101" pitchFamily="2" charset="-122"/>
              </a:rPr>
              <a:t>4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,</a:t>
            </a:r>
            <a:r>
              <a:rPr lang="en-US" altLang="zh-CN" sz="2800" baseline="0">
                <a:solidFill>
                  <a:srgbClr val="0000FF"/>
                </a:solidFill>
                <a:latin typeface="宋体" panose="02010600030101010101" pitchFamily="2" charset="-122"/>
              </a:rPr>
              <a:t>5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,</a:t>
            </a:r>
            <a:r>
              <a:rPr lang="en-US" altLang="zh-CN" sz="2800" baseline="0">
                <a:solidFill>
                  <a:srgbClr val="0000FF"/>
                </a:solidFill>
                <a:latin typeface="宋体" panose="02010600030101010101" pitchFamily="2" charset="-122"/>
              </a:rPr>
              <a:t>6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,</a:t>
            </a:r>
            <a:r>
              <a:rPr lang="en-US" altLang="zh-CN" sz="2800" baseline="0">
                <a:solidFill>
                  <a:srgbClr val="0000FF"/>
                </a:solidFill>
                <a:latin typeface="宋体" panose="02010600030101010101" pitchFamily="2" charset="-122"/>
              </a:rPr>
              <a:t>7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,</a:t>
            </a:r>
            <a:r>
              <a:rPr lang="en-US" altLang="zh-CN" sz="2800" baseline="0">
                <a:solidFill>
                  <a:srgbClr val="0000FF"/>
                </a:solidFill>
                <a:latin typeface="宋体" panose="02010600030101010101" pitchFamily="2" charset="-122"/>
              </a:rPr>
              <a:t>8}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,</a:t>
            </a:r>
            <a:r>
              <a:rPr lang="en-US" altLang="zh-CN" sz="2800" i="1" baseline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0">
                <a:solidFill>
                  <a:srgbClr val="0000FF"/>
                </a:solidFill>
                <a:latin typeface="宋体" panose="02010600030101010101" pitchFamily="2" charset="-122"/>
              </a:rPr>
              <a:t>={1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,</a:t>
            </a:r>
            <a:r>
              <a:rPr lang="en-US" altLang="zh-CN" sz="2800" baseline="0">
                <a:solidFill>
                  <a:srgbClr val="0000FF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,</a:t>
            </a:r>
            <a:r>
              <a:rPr lang="en-US" altLang="zh-CN" sz="2800" baseline="0">
                <a:solidFill>
                  <a:srgbClr val="0000FF"/>
                </a:solidFill>
                <a:latin typeface="宋体" panose="02010600030101010101" pitchFamily="2" charset="-122"/>
              </a:rPr>
              <a:t>5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,</a:t>
            </a:r>
            <a:r>
              <a:rPr lang="en-US" altLang="zh-CN" sz="2800" baseline="0">
                <a:solidFill>
                  <a:srgbClr val="0000FF"/>
                </a:solidFill>
                <a:latin typeface="宋体" panose="02010600030101010101" pitchFamily="2" charset="-122"/>
              </a:rPr>
              <a:t>7}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,</a:t>
            </a:r>
            <a:r>
              <a:rPr lang="en-US" altLang="zh-CN" sz="2800" i="1" baseline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CN" sz="2800" baseline="0">
                <a:solidFill>
                  <a:srgbClr val="0000FF"/>
                </a:solidFill>
                <a:latin typeface="宋体" panose="02010600030101010101" pitchFamily="2" charset="-122"/>
              </a:rPr>
              <a:t>={5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,</a:t>
            </a:r>
            <a:r>
              <a:rPr lang="en-US" altLang="zh-CN" sz="2800" baseline="0">
                <a:solidFill>
                  <a:srgbClr val="0000FF"/>
                </a:solidFill>
                <a:latin typeface="宋体" panose="02010600030101010101" pitchFamily="2" charset="-122"/>
              </a:rPr>
              <a:t>6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,</a:t>
            </a:r>
            <a:r>
              <a:rPr lang="en-US" altLang="zh-CN" sz="2800" baseline="0">
                <a:solidFill>
                  <a:srgbClr val="0000FF"/>
                </a:solidFill>
                <a:latin typeface="宋体" panose="02010600030101010101" pitchFamily="2" charset="-122"/>
              </a:rPr>
              <a:t>7}.</a:t>
            </a:r>
            <a:r>
              <a:rPr lang="zh-CN" altLang="en-US" sz="2800" baseline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求</a:t>
            </a:r>
            <a:r>
              <a:rPr lang="en-US" altLang="zh-CN" sz="2800" baseline="0">
                <a:solidFill>
                  <a:srgbClr val="0000FF"/>
                </a:solidFill>
                <a:latin typeface="宋体" panose="02010600030101010101" pitchFamily="2" charset="-122"/>
              </a:rPr>
              <a:t>:(</a:t>
            </a:r>
            <a:r>
              <a:rPr lang="zh-CN" altLang="en-US" sz="280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800" baseline="-250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U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∩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280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800" baseline="-250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U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), </a:t>
            </a:r>
            <a:r>
              <a:rPr lang="zh-CN" altLang="en-US" sz="280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800" baseline="-250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U</a:t>
            </a:r>
            <a:r>
              <a:rPr lang="en-US" altLang="zh-CN" sz="2800" baseline="0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i="1" baseline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0">
                <a:solidFill>
                  <a:srgbClr val="0000FF"/>
                </a:solidFill>
                <a:latin typeface="宋体" panose="02010600030101010101" pitchFamily="2" charset="-122"/>
              </a:rPr>
              <a:t>∪</a:t>
            </a:r>
            <a:r>
              <a:rPr lang="en-US" altLang="zh-CN" sz="2800" i="1" baseline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0">
                <a:solidFill>
                  <a:srgbClr val="0000FF"/>
                </a:solidFill>
                <a:latin typeface="宋体" panose="02010600030101010101" pitchFamily="2" charset="-122"/>
              </a:rPr>
              <a:t>).</a:t>
            </a:r>
            <a:endParaRPr lang="en-US" altLang="zh-CN" sz="2800" baseline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805940" y="2736850"/>
            <a:ext cx="879602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280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800" baseline="-25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U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∩</a:t>
            </a:r>
            <a:r>
              <a:rPr lang="en-US" altLang="zh-CN" sz="280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280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800" baseline="-25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U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)={2,4,6,8}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∩</a:t>
            </a:r>
            <a:r>
              <a:rPr lang="en-US" altLang="zh-CN" sz="280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{1,2,3,4,8}=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{2,4,8}</a:t>
            </a:r>
            <a:endParaRPr lang="en-US" altLang="zh-CN" sz="2800">
              <a:solidFill>
                <a:srgbClr val="C00000"/>
              </a:solidFill>
              <a:latin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800" baseline="-25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U</a:t>
            </a:r>
            <a:r>
              <a:rPr lang="en-US" altLang="zh-CN" sz="280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∪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)=</a:t>
            </a:r>
            <a:r>
              <a:rPr lang="zh-CN" altLang="en-US" sz="280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800" baseline="-25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U</a:t>
            </a:r>
            <a:r>
              <a:rPr lang="en-US" altLang="zh-CN" sz="280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{1,3,5,6,7}=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{2,4,8}</a:t>
            </a:r>
            <a:endParaRPr lang="en-US" altLang="zh-CN" sz="2800">
              <a:solidFill>
                <a:srgbClr val="FF0000"/>
              </a:solidFill>
              <a:latin typeface="宋体" panose="02010600030101010101" pitchFamily="2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4204970" y="4229100"/>
            <a:ext cx="4460240" cy="650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280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800" baseline="-25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U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∩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280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800" baseline="-25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U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)=</a:t>
            </a:r>
            <a:r>
              <a:rPr lang="zh-CN" altLang="en-US" sz="280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800" baseline="-25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U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∪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)</a:t>
            </a:r>
            <a:endParaRPr lang="en-US" altLang="zh-CN" sz="2800">
              <a:solidFill>
                <a:srgbClr val="FF0000"/>
              </a:solidFill>
              <a:latin typeface="宋体" panose="02010600030101010101" pitchFamily="2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2043430" y="5107940"/>
            <a:ext cx="5332730" cy="650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请你猜猜看：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280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800" baseline="-250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U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∪(</a:t>
            </a:r>
            <a:r>
              <a:rPr lang="zh-CN" altLang="en-US" sz="280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800" baseline="-250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U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)=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？</a:t>
            </a:r>
            <a:endParaRPr lang="zh-CN" altLang="en-US" sz="2800">
              <a:solidFill>
                <a:srgbClr val="FF0000"/>
              </a:solidFill>
              <a:latin typeface="宋体" panose="02010600030101010101" pitchFamily="2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618230" y="3257550"/>
            <a:ext cx="4469130" cy="2266950"/>
            <a:chOff x="7991" y="3368"/>
            <a:chExt cx="7038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956" y="4253"/>
              <a:ext cx="2842" cy="1113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C0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8" name="图片 7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9" name="图片 8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3" name="文本框 2" title=""/>
          <p:cNvSpPr txBox="1"/>
          <p:nvPr/>
        </p:nvSpPr>
        <p:spPr>
          <a:xfrm>
            <a:off x="4210050" y="1254760"/>
            <a:ext cx="4603750" cy="70675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1.3.2 </a:t>
            </a:r>
            <a:r>
              <a:rPr lang="zh-CN" altLang="en-US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补</a:t>
            </a: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集</a:t>
            </a:r>
            <a:endParaRPr lang="zh-CN" altLang="en-US" sz="40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 dir="r"/>
  </p:transition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1" name="文本框 20" title=""/>
              <p:cNvSpPr txBox="1"/>
              <p:nvPr/>
            </p:nvSpPr>
            <p:spPr>
              <a:xfrm>
                <a:off x="1830705" y="1277620"/>
                <a:ext cx="9135745" cy="1437005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</a:t>
                </a:r>
                <a:r>
                  <a:rPr lang="en-US" altLang="zh-CN" sz="24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(2)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已知全集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U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{ (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x, y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)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 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| 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x, y</a:t>
                </a:r>
                <a:r>
                  <a:rPr lang="en-US" altLang="zh-CN" sz="2400">
                    <a:solidFill>
                      <a:srgbClr val="0000FF"/>
                    </a:solidFill>
                    <a:latin typeface="微软雅黑" panose="020b0503020204020204" charset="-122"/>
                    <a:ea typeface="微软雅黑"/>
                    <a:sym typeface="+mn-ea"/>
                  </a:rPr>
                  <a:t>∈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R}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，集合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M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{ (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x, y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)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 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|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Cambria Math" panose="02040503050406030204" pitchFamily="18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Cambria Math" panose="02040503050406030204" pitchFamily="18" charset="0"/>
                              <a:sym typeface="+mn-ea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Cambria Math" panose="02040503050406030204" pitchFamily="18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Cambria Math" panose="02040503050406030204" pitchFamily="18" charset="0"/>
                              <a:sym typeface="+mn-ea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Cambria Math" panose="02040503050406030204" pitchFamily="18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Cambria Math" panose="02040503050406030204" pitchFamily="18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Cambria Math" panose="02040503050406030204" pitchFamily="18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=1}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endParaRPr lang="en-US" altLang="zh-CN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{ (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x, y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)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 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|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y</a:t>
                </a:r>
                <a:r>
                  <a:rPr lang="en-US" altLang="zh-CN" sz="24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≠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x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+1}.  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则</a:t>
                </a:r>
                <a:r>
                  <a:rPr lang="en-US" altLang="zh-CN" sz="2400">
                    <a:solidFill>
                      <a:srgbClr val="0000FF"/>
                    </a:solidFill>
                    <a:latin typeface="宋体" panose="02010600030101010101" pitchFamily="2" charset="-122"/>
                    <a:sym typeface="+mn-ea"/>
                  </a:rPr>
                  <a:t>(</a:t>
                </a:r>
                <a:r>
                  <a:rPr lang="zh-CN" altLang="en-US" sz="2400">
                    <a:solidFill>
                      <a:srgbClr val="0000FF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  <a:cs typeface="Times New Roman" panose="02020603050405020304" pitchFamily="18" charset="0"/>
                    <a:sym typeface="+mn-ea"/>
                  </a:rPr>
                  <a:t>С</a:t>
                </a:r>
                <a:r>
                  <a:rPr lang="en-US" altLang="zh-CN" sz="2400" baseline="-25000">
                    <a:solidFill>
                      <a:srgbClr val="0000FF"/>
                    </a:solidFill>
                    <a:latin typeface="楷体" panose="02010609060101010101" charset="-122"/>
                    <a:ea typeface="楷体" panose="02010609060101010101" charset="-122"/>
                    <a:sym typeface="+mn-ea"/>
                  </a:rPr>
                  <a:t>U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altLang="zh-CN" sz="2400">
                    <a:solidFill>
                      <a:srgbClr val="0000FF"/>
                    </a:solidFill>
                    <a:latin typeface="宋体" panose="02010600030101010101" pitchFamily="2" charset="-122"/>
                    <a:sym typeface="+mn-ea"/>
                  </a:rPr>
                  <a:t>)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∩</a:t>
                </a:r>
                <a:r>
                  <a:rPr lang="en-US" altLang="zh-CN" sz="2400">
                    <a:solidFill>
                      <a:srgbClr val="0000FF"/>
                    </a:solidFill>
                    <a:latin typeface="宋体" panose="02010600030101010101" pitchFamily="2" charset="-122"/>
                    <a:sym typeface="+mn-ea"/>
                  </a:rPr>
                  <a:t>(</a:t>
                </a:r>
                <a:r>
                  <a:rPr lang="zh-CN" altLang="en-US" sz="2400">
                    <a:solidFill>
                      <a:srgbClr val="0000FF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  <a:cs typeface="Times New Roman" panose="02020603050405020304" pitchFamily="18" charset="0"/>
                    <a:sym typeface="+mn-ea"/>
                  </a:rPr>
                  <a:t>С</a:t>
                </a:r>
                <a:r>
                  <a:rPr lang="en-US" altLang="zh-CN" sz="2400" baseline="-25000">
                    <a:solidFill>
                      <a:srgbClr val="0000FF"/>
                    </a:solidFill>
                    <a:latin typeface="楷体" panose="02010609060101010101" charset="-122"/>
                    <a:ea typeface="楷体" panose="02010609060101010101" charset="-122"/>
                    <a:sym typeface="+mn-ea"/>
                  </a:rPr>
                  <a:t>U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en-US" altLang="zh-CN" sz="2400">
                    <a:solidFill>
                      <a:srgbClr val="0000FF"/>
                    </a:solidFill>
                    <a:latin typeface="宋体" panose="02010600030101010101" pitchFamily="2" charset="-122"/>
                    <a:sym typeface="+mn-ea"/>
                  </a:rPr>
                  <a:t>)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:r>
                  <a:rPr lang="en-US" altLang="zh-CN" sz="2400" u="sng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      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.</a:t>
                </a:r>
                <a:r>
                  <a:rPr lang="en-US" altLang="zh-CN" sz="2400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lang="en-US" altLang="zh-CN" sz="2400"/>
                  <a:t> </a:t>
                </a:r>
                <a:endParaRPr lang="zh-CN" altLang="en-US" sz="240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705" y="1277620"/>
                <a:ext cx="9135745" cy="1437005"/>
              </a:xfrm>
              <a:prstGeom prst="rect">
                <a:avLst/>
              </a:prstGeom>
              <a:blipFill rotWithShape="1">
                <a:blip r:embed="rId2"/>
                <a:stretch>
                  <a:fillRect b="-1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 title=""/>
          <p:cNvSpPr/>
          <p:nvPr/>
        </p:nvSpPr>
        <p:spPr>
          <a:xfrm>
            <a:off x="1338580" y="260350"/>
            <a:ext cx="438150" cy="6247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342390" y="622935"/>
            <a:ext cx="422910" cy="163004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8" name="矩形 17" title=""/>
          <p:cNvSpPr/>
          <p:nvPr/>
        </p:nvSpPr>
        <p:spPr>
          <a:xfrm>
            <a:off x="1369060" y="5097780"/>
            <a:ext cx="40767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方法总结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507667" y="1312545"/>
            <a:ext cx="543258" cy="442722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数据分析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+ 逻辑推理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16" name="文本框 15" title=""/>
          <p:cNvSpPr txBox="1"/>
          <p:nvPr/>
        </p:nvSpPr>
        <p:spPr>
          <a:xfrm>
            <a:off x="1830070" y="295910"/>
            <a:ext cx="9135745" cy="119888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.(1)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已知全集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，集合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| 1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≤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x 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&lt;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5}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| 2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&lt; x &lt;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8}. 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则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240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400" baseline="-250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U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)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∩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   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 </a:t>
            </a:r>
            <a:r>
              <a:rPr lang="en-US" altLang="zh-CN" sz="2400">
                <a:sym typeface="+mn-ea"/>
              </a:rPr>
              <a:t>  </a:t>
            </a:r>
            <a:r>
              <a:rPr lang="en-US" altLang="zh-CN" sz="2400"/>
              <a:t>  </a:t>
            </a:r>
            <a:endParaRPr lang="zh-CN" altLang="en-US" sz="2400"/>
          </a:p>
        </p:txBody>
      </p:sp>
      <p:sp>
        <p:nvSpPr>
          <p:cNvPr id="22" name="文本框 21" title=""/>
          <p:cNvSpPr txBox="1"/>
          <p:nvPr/>
        </p:nvSpPr>
        <p:spPr>
          <a:xfrm>
            <a:off x="1831340" y="2952750"/>
            <a:ext cx="9136380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(1)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借助于数轴分析：</a:t>
            </a:r>
            <a:r>
              <a:rPr lang="zh-CN" altLang="en-US" sz="240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400" baseline="-250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U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A=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|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 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&lt;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或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≥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5}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r>
              <a:rPr lang="en-US" altLang="zh-CN" sz="240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240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400" baseline="-25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U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)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∩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 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| 5</a:t>
            </a:r>
            <a:r>
              <a:rPr lang="en-US" altLang="zh-CN" sz="2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≤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 </a:t>
            </a:r>
            <a:r>
              <a:rPr lang="en-US" altLang="zh-CN" sz="2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&lt;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8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}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23" name="矩形 22" title=""/>
          <p:cNvSpPr/>
          <p:nvPr/>
        </p:nvSpPr>
        <p:spPr>
          <a:xfrm>
            <a:off x="1348740" y="3185795"/>
            <a:ext cx="42037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4" name="文本框 23" title=""/>
          <p:cNvSpPr txBox="1"/>
          <p:nvPr/>
        </p:nvSpPr>
        <p:spPr>
          <a:xfrm>
            <a:off x="1828800" y="3789680"/>
            <a:ext cx="9136380" cy="1198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 (2)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、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均为点集；其中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表示直线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+1(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charset="-122"/>
                <a:sym typeface="+mn-ea"/>
              </a:rPr>
              <a:t>≠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上点的集合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(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去掉点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(2,3))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表示平面内除直线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+1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外所有点的集合；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结合图形知，</a:t>
            </a:r>
            <a:r>
              <a:rPr lang="en-US" altLang="zh-CN" sz="240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240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400" baseline="-25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U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)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∩</a:t>
            </a:r>
            <a:r>
              <a:rPr lang="en-US" altLang="zh-CN" sz="240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240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  <a:sym typeface="+mn-ea"/>
              </a:rPr>
              <a:t>С</a:t>
            </a:r>
            <a:r>
              <a:rPr lang="en-US" altLang="zh-CN" sz="2400" baseline="-25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U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)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 (2, 3)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}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5" name="文本框 24" title=""/>
          <p:cNvSpPr txBox="1"/>
          <p:nvPr/>
        </p:nvSpPr>
        <p:spPr>
          <a:xfrm>
            <a:off x="1832610" y="5222240"/>
            <a:ext cx="9132570" cy="119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１．分析数集的运算时，可借助于数轴；</a:t>
            </a:r>
            <a:endParaRPr lang="zh-CN" altLang="en-US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２．分析点集之间的关系时，宜在直角坐标系上进行；</a:t>
            </a:r>
            <a:endParaRPr lang="zh-CN" altLang="en-US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３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</a:rPr>
              <a:t>．</a:t>
            </a:r>
            <a:r>
              <a:rPr lang="en-US" altLang="zh-CN" sz="240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(2)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</a:rPr>
              <a:t>中分母不为零是本题的核心条件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400">
              <a:solidFill>
                <a:srgbClr val="7030A0"/>
              </a:solidFill>
              <a:latin typeface="Times New Roman" panose="02020603050405020304" pitchFamily="18" charset="0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3" grpId="0" animBg="1"/>
      <p:bldP spid="18" grpId="0" animBg="1"/>
      <p:bldP spid="25" grpId="0" animBg="1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7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202</Paragraphs>
  <Slides>20</Slides>
  <Notes>4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baseType="lpstr" size="36">
      <vt:lpstr>Arial</vt:lpstr>
      <vt:lpstr>微软雅黑</vt:lpstr>
      <vt:lpstr>Wingdings</vt:lpstr>
      <vt:lpstr>Calibri Light</vt:lpstr>
      <vt:lpstr>Calibri</vt:lpstr>
      <vt:lpstr>仿宋</vt:lpstr>
      <vt:lpstr>黑体</vt:lpstr>
      <vt:lpstr>华文彩云</vt:lpstr>
      <vt:lpstr>方正姚体</vt:lpstr>
      <vt:lpstr>幼圆</vt:lpstr>
      <vt:lpstr>Times New Roman</vt:lpstr>
      <vt:lpstr>宋体</vt:lpstr>
      <vt:lpstr>等线</vt:lpstr>
      <vt:lpstr>楷体</vt:lpstr>
      <vt:lpstr>Symbol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2023-06-07T14:35:43.154</cp:lastPrinted>
  <dcterms:created xsi:type="dcterms:W3CDTF">2023-06-07T14:35:43Z</dcterms:created>
  <dcterms:modified xsi:type="dcterms:W3CDTF">2023-06-07T06:35:44Z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