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546" r:id="rId6"/>
    <p:sldId id="547" r:id="rId7"/>
    <p:sldId id="320" r:id="rId8"/>
    <p:sldId id="549" r:id="rId9"/>
    <p:sldId id="617" r:id="rId10"/>
    <p:sldId id="618" r:id="rId11"/>
    <p:sldId id="619" r:id="rId12"/>
    <p:sldId id="646" r:id="rId13"/>
    <p:sldId id="648" r:id="rId14"/>
    <p:sldId id="649" r:id="rId15"/>
    <p:sldId id="705" r:id="rId16"/>
    <p:sldId id="650" r:id="rId17"/>
    <p:sldId id="706" r:id="rId18"/>
    <p:sldId id="287" r:id="rId19"/>
    <p:sldId id="353" r:id="rId20"/>
    <p:sldId id="603" r:id="rId21"/>
    <p:sldId id="598" r:id="rId22"/>
    <p:sldId id="652" r:id="rId23"/>
    <p:sldId id="688" r:id="rId24"/>
    <p:sldId id="681" r:id="rId25"/>
    <p:sldId id="692" r:id="rId26"/>
    <p:sldId id="278" r:id="rId27"/>
    <p:sldId id="694" r:id="rId28"/>
    <p:sldId id="693" r:id="rId29"/>
    <p:sldId id="689" r:id="rId30"/>
    <p:sldId id="690" r:id="rId31"/>
    <p:sldId id="691" r:id="rId32"/>
    <p:sldId id="330" r:id="rId33"/>
    <p:sldId id="331" r:id="rId34"/>
    <p:sldId id="332" r:id="rId35"/>
    <p:sldId id="285" r:id="rId36"/>
    <p:sldId id="319" r:id="rId37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83"/>
        <p:guide pos="38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slide" Target="slides/slide33.xml" /><Relationship Id="rId37" Type="http://schemas.openxmlformats.org/officeDocument/2006/relationships/slide" Target="slides/slide34.xml" /><Relationship Id="rId38" Type="http://schemas.openxmlformats.org/officeDocument/2006/relationships/tags" Target="tags/tag88.xml" /><Relationship Id="rId39" Type="http://schemas.openxmlformats.org/officeDocument/2006/relationships/presProps" Target="presProps.xml" /><Relationship Id="rId4" Type="http://schemas.openxmlformats.org/officeDocument/2006/relationships/slide" Target="slides/slide1.xml" /><Relationship Id="rId40" Type="http://schemas.openxmlformats.org/officeDocument/2006/relationships/viewProps" Target="viewProps.xml" /><Relationship Id="rId41" Type="http://schemas.openxmlformats.org/officeDocument/2006/relationships/theme" Target="theme/theme1.xml" /><Relationship Id="rId42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57.xml" /><Relationship Id="rId14" Type="http://schemas.openxmlformats.org/officeDocument/2006/relationships/tags" Target="../tags/tag58.xml" /><Relationship Id="rId15" Type="http://schemas.openxmlformats.org/officeDocument/2006/relationships/tags" Target="../tags/tag59.xml" /><Relationship Id="rId16" Type="http://schemas.openxmlformats.org/officeDocument/2006/relationships/tags" Target="../tags/tag60.xml" /><Relationship Id="rId17" Type="http://schemas.openxmlformats.org/officeDocument/2006/relationships/tags" Target="../tags/tag61.xml" /><Relationship Id="rId18" Type="http://schemas.openxmlformats.org/officeDocument/2006/relationships/image" Target="file:///D:\qq&#25991;&#20214;\712321467\Image\C2C\Image2\%7b75232B38-A165-1FB7-499C-2E1C792CACB5%7d.png" TargetMode="External" /><Relationship Id="rId19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2.png" /><Relationship Id="rId21" Type="http://schemas.openxmlformats.org/officeDocument/2006/relationships/tags" Target="../tags/tag62.xml" /><Relationship Id="rId22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3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6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0.png" /><Relationship Id="rId4" Type="http://schemas.openxmlformats.org/officeDocument/2006/relationships/image" Target="../media/image11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8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9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jpe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jpe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image" Target="../media/image15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2.xml" /><Relationship Id="rId11" Type="http://schemas.openxmlformats.org/officeDocument/2006/relationships/tags" Target="../tags/tag73.xml" /><Relationship Id="rId12" Type="http://schemas.openxmlformats.org/officeDocument/2006/relationships/tags" Target="../tags/tag74.xml" /><Relationship Id="rId13" Type="http://schemas.openxmlformats.org/officeDocument/2006/relationships/tags" Target="../tags/tag75.xml" /><Relationship Id="rId14" Type="http://schemas.openxmlformats.org/officeDocument/2006/relationships/tags" Target="../tags/tag76.xml" /><Relationship Id="rId15" Type="http://schemas.openxmlformats.org/officeDocument/2006/relationships/tags" Target="../tags/tag77.xml" /><Relationship Id="rId16" Type="http://schemas.openxmlformats.org/officeDocument/2006/relationships/tags" Target="../tags/tag78.xml" /><Relationship Id="rId17" Type="http://schemas.openxmlformats.org/officeDocument/2006/relationships/tags" Target="../tags/tag79.xml" /><Relationship Id="rId18" Type="http://schemas.openxmlformats.org/officeDocument/2006/relationships/tags" Target="../tags/tag80.xml" /><Relationship Id="rId19" Type="http://schemas.openxmlformats.org/officeDocument/2006/relationships/tags" Target="../tags/tag81.xml" /><Relationship Id="rId2" Type="http://schemas.openxmlformats.org/officeDocument/2006/relationships/tags" Target="../tags/tag64.xml" /><Relationship Id="rId20" Type="http://schemas.openxmlformats.org/officeDocument/2006/relationships/tags" Target="../tags/tag82.xml" /><Relationship Id="rId21" Type="http://schemas.openxmlformats.org/officeDocument/2006/relationships/tags" Target="../tags/tag83.xml" /><Relationship Id="rId22" Type="http://schemas.openxmlformats.org/officeDocument/2006/relationships/tags" Target="../tags/tag84.xml" /><Relationship Id="rId23" Type="http://schemas.openxmlformats.org/officeDocument/2006/relationships/tags" Target="../tags/tag85.xml" /><Relationship Id="rId24" Type="http://schemas.openxmlformats.org/officeDocument/2006/relationships/tags" Target="../tags/tag86.xml" /><Relationship Id="rId25" Type="http://schemas.openxmlformats.org/officeDocument/2006/relationships/tags" Target="../tags/tag87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73325" y="868680"/>
            <a:ext cx="745109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第一章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集合与常用逻辑用语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89000" y="2355215"/>
            <a:ext cx="1035558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1.5.2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全称量词与存在量词的否定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rcRect b="21322"/>
          <a:stretch>
            <a:fillRect/>
          </a:stretch>
        </p:blipFill>
        <p:spPr>
          <a:xfrm>
            <a:off x="4081145" y="5058410"/>
            <a:ext cx="4314190" cy="1584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文本框 9" title=""/>
          <p:cNvSpPr txBox="1"/>
          <p:nvPr/>
        </p:nvSpPr>
        <p:spPr>
          <a:xfrm>
            <a:off x="1659255" y="3632200"/>
            <a:ext cx="9266555" cy="138366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原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 baseline="300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2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+3</a:t>
            </a:r>
            <a:r>
              <a:rPr 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≠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０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； </a:t>
            </a:r>
            <a:endParaRPr sz="2800">
              <a:solidFill>
                <a:srgbClr val="0000FF"/>
              </a:solidFill>
              <a:ea typeface="仿宋" panose="0201060906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     (</a:t>
            </a: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否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 baseline="300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2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+3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０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.</a:t>
            </a:r>
            <a:endParaRPr lang="zh-CN" altLang="en-US" sz="2800">
              <a:solidFill>
                <a:srgbClr val="7030A0"/>
              </a:solidFill>
              <a:ea typeface="仿宋" panose="02010609060101010101" charset="-122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658620" y="2211705"/>
            <a:ext cx="9267190" cy="138366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(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原</a:t>
            </a:r>
            <a:r>
              <a:rPr 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)</a:t>
            </a:r>
            <a:r>
              <a:rPr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每一个平行四边形都不是菱形；</a:t>
            </a:r>
            <a:r>
              <a:rPr 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     </a:t>
            </a:r>
            <a:endParaRPr lang="en-US" sz="28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    (</a:t>
            </a:r>
            <a:r>
              <a:rPr lang="zh-CN" alt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否</a:t>
            </a:r>
            <a:r>
              <a:rPr 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)</a:t>
            </a:r>
            <a:r>
              <a:rPr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有些平行四边形是菱形</a:t>
            </a:r>
            <a:r>
              <a:rPr lang="en-US"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en-US" sz="28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  <p:sp>
        <p:nvSpPr>
          <p:cNvPr id="13" name="矩形 12" title=""/>
          <p:cNvSpPr/>
          <p:nvPr/>
        </p:nvSpPr>
        <p:spPr>
          <a:xfrm>
            <a:off x="1167765" y="185420"/>
            <a:ext cx="45339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149350" y="1172845"/>
            <a:ext cx="422910" cy="2861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较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与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感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悟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168400" y="5427345"/>
            <a:ext cx="422275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论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9705" name="文本框 29704" title=""/>
          <p:cNvSpPr txBox="1"/>
          <p:nvPr/>
        </p:nvSpPr>
        <p:spPr>
          <a:xfrm>
            <a:off x="1659255" y="791210"/>
            <a:ext cx="9267825" cy="138366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ea typeface="仿宋" panose="02010609060101010101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</a:rPr>
              <a:t>原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</a:rPr>
              <a:t>)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存在一个实数</a:t>
            </a:r>
            <a:r>
              <a:rPr lang="zh-CN" sz="2800">
                <a:solidFill>
                  <a:srgbClr val="0000FF"/>
                </a:solidFill>
                <a:ea typeface="仿宋" panose="02010609060101010101" charset="-122"/>
              </a:rPr>
              <a:t>它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的绝对值是正数； </a:t>
            </a:r>
            <a:endParaRPr sz="2800">
              <a:solidFill>
                <a:srgbClr val="0000FF"/>
              </a:solidFill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     (</a:t>
            </a:r>
            <a:r>
              <a:rPr lang="zh-CN" alt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否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)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所有实数的绝对值都不是正数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.</a:t>
            </a:r>
            <a:endParaRPr sz="2800">
              <a:solidFill>
                <a:srgbClr val="7030A0"/>
              </a:solidFill>
              <a:ea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8042910" y="3658235"/>
            <a:ext cx="57721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真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8569325" y="4278630"/>
            <a:ext cx="57721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假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530590" y="2904490"/>
            <a:ext cx="57721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真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8032115" y="836930"/>
            <a:ext cx="57721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真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8042910" y="2237740"/>
            <a:ext cx="57721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假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8540750" y="1467485"/>
            <a:ext cx="57721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假</a:t>
            </a:r>
            <a:endParaRPr lang="zh-CN" altLang="en-US" sz="2800" b="1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 title=""/>
          <p:cNvSpPr txBox="1"/>
          <p:nvPr/>
        </p:nvSpPr>
        <p:spPr>
          <a:xfrm>
            <a:off x="1659255" y="241935"/>
            <a:ext cx="926655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对照以下各组命题及其否定的真假：</a:t>
            </a:r>
            <a:r>
              <a:rPr sz="28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</a:t>
            </a:r>
            <a:endParaRPr lang="zh-CN" altLang="en-US" sz="2800">
              <a:solidFill>
                <a:srgbClr val="7030A0"/>
              </a:solidFill>
              <a:ea typeface="仿宋" panose="02010609060101010101" charset="-122"/>
            </a:endParaRPr>
          </a:p>
        </p:txBody>
      </p:sp>
      <p:sp>
        <p:nvSpPr>
          <p:cNvPr id="15" name="文本框 14" title=""/>
          <p:cNvSpPr txBox="1"/>
          <p:nvPr/>
        </p:nvSpPr>
        <p:spPr>
          <a:xfrm>
            <a:off x="1658620" y="5331460"/>
            <a:ext cx="9267190" cy="121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　一个命题和它的否定不能同时为真命题，也不能同时为假命题，只能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一真一假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6" grpId="0"/>
      <p:bldP spid="3" grpId="0"/>
      <p:bldP spid="4" grpId="0"/>
      <p:bldP spid="5" grpId="2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3314" name="Group 2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056130" y="1212215"/>
          <a:ext cx="7171055" cy="5455920"/>
        </p:xfrm>
        <a:graphic>
          <a:graphicData uri="http://schemas.openxmlformats.org/drawingml/2006/table">
            <a:tbl>
              <a:tblPr/>
              <a:tblGrid>
                <a:gridCol w="607060"/>
                <a:gridCol w="1395730"/>
                <a:gridCol w="1564005"/>
                <a:gridCol w="551815"/>
                <a:gridCol w="561340"/>
                <a:gridCol w="490220"/>
                <a:gridCol w="464820"/>
                <a:gridCol w="534670"/>
                <a:gridCol w="513715"/>
                <a:gridCol w="487680"/>
              </a:tblGrid>
              <a:tr h="1615440">
                <a:tc>
                  <a:txBody>
                    <a:bodyPr vert="horz" wrap="square"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关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键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词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大于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小于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都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至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少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有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三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个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至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多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有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一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个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存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在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于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有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5440">
                <a:tc>
                  <a:txBody>
                    <a:bodyPr vert="horz" wrap="square"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4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否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4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定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不大于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(</a:t>
                      </a:r>
                      <a:r>
                        <a:rPr lang="zh-CN" altLang="en-US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小于等于</a:t>
                      </a:r>
                      <a:r>
                        <a:rPr lang="en-US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不小于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(</a:t>
                      </a:r>
                      <a:r>
                        <a:rPr lang="zh-CN" altLang="en-US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大于等于</a:t>
                      </a:r>
                      <a:r>
                        <a:rPr lang="en-US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不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是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不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都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是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342900" marR="0" lvl="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至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多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有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两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个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至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少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有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两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个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不</a:t>
                      </a:r>
                      <a:endParaRPr lang="zh-CN" altLang="zh-CN" sz="2000" b="1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存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在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于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20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a:t>无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 title=""/>
          <p:cNvSpPr txBox="1"/>
          <p:nvPr/>
        </p:nvSpPr>
        <p:spPr>
          <a:xfrm>
            <a:off x="593725" y="426085"/>
            <a:ext cx="4163060" cy="570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自然语言中常见的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否定词</a:t>
            </a:r>
            <a:endParaRPr lang="zh-CN" altLang="en-US" sz="2400" u="heavy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437890" y="5113655"/>
            <a:ext cx="271462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思维易堵点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7524115" y="5103495"/>
            <a:ext cx="2760345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思维易堵点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8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直角上箭头 5" title=""/>
          <p:cNvSpPr/>
          <p:nvPr/>
        </p:nvSpPr>
        <p:spPr>
          <a:xfrm>
            <a:off x="6184265" y="4467860"/>
            <a:ext cx="344805" cy="991870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上箭头 7" title=""/>
          <p:cNvSpPr/>
          <p:nvPr/>
        </p:nvSpPr>
        <p:spPr>
          <a:xfrm flipH="1">
            <a:off x="7119620" y="4457700"/>
            <a:ext cx="363855" cy="991870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文本框 18" title=""/>
          <p:cNvSpPr txBox="1"/>
          <p:nvPr/>
        </p:nvSpPr>
        <p:spPr>
          <a:xfrm>
            <a:off x="955675" y="2806065"/>
            <a:ext cx="5960745" cy="2889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069975" y="674370"/>
            <a:ext cx="354203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疏通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易堵点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举例：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550920" y="1905635"/>
            <a:ext cx="213868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①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b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3550920" y="2990215"/>
            <a:ext cx="2494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C00000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②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不是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3550920" y="3937000"/>
            <a:ext cx="2494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C00000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③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不是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b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3550920" y="4820285"/>
            <a:ext cx="2938780" cy="521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C00000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④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不是</a:t>
            </a:r>
            <a:r>
              <a:rPr 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b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不是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右箭头 12" title=""/>
          <p:cNvSpPr/>
          <p:nvPr/>
        </p:nvSpPr>
        <p:spPr>
          <a:xfrm>
            <a:off x="2863215" y="2238375"/>
            <a:ext cx="485140" cy="16192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 title=""/>
          <p:cNvSpPr/>
          <p:nvPr/>
        </p:nvSpPr>
        <p:spPr>
          <a:xfrm>
            <a:off x="3042920" y="3218815"/>
            <a:ext cx="530860" cy="1972310"/>
          </a:xfrm>
          <a:prstGeom prst="leftBrace">
            <a:avLst>
              <a:gd name="adj1" fmla="val 8333"/>
              <a:gd name="adj2" fmla="val 49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 title=""/>
          <p:cNvSpPr txBox="1"/>
          <p:nvPr/>
        </p:nvSpPr>
        <p:spPr>
          <a:xfrm>
            <a:off x="1240790" y="2063750"/>
            <a:ext cx="1484630" cy="510181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都是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文本框 15" title=""/>
          <p:cNvSpPr txBox="1"/>
          <p:nvPr/>
        </p:nvSpPr>
        <p:spPr>
          <a:xfrm>
            <a:off x="1214755" y="3929380"/>
            <a:ext cx="1706245" cy="51018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不都是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7346950" y="4787900"/>
            <a:ext cx="1516380" cy="51018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都不是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右箭头 17" title=""/>
          <p:cNvSpPr/>
          <p:nvPr/>
        </p:nvSpPr>
        <p:spPr>
          <a:xfrm flipH="1">
            <a:off x="6697345" y="5005705"/>
            <a:ext cx="441960" cy="15113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 title=""/>
          <p:cNvSpPr/>
          <p:nvPr/>
        </p:nvSpPr>
        <p:spPr>
          <a:xfrm>
            <a:off x="3982720" y="1846580"/>
            <a:ext cx="1630045" cy="944245"/>
          </a:xfrm>
          <a:prstGeom prst="wedgeEllipseCallout">
            <a:avLst>
              <a:gd name="adj1" fmla="val 179333"/>
              <a:gd name="adj2" fmla="val -454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 title=""/>
          <p:cNvSpPr txBox="1"/>
          <p:nvPr/>
        </p:nvSpPr>
        <p:spPr>
          <a:xfrm>
            <a:off x="7767320" y="1412875"/>
            <a:ext cx="119062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集合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标注 4" title=""/>
          <p:cNvSpPr/>
          <p:nvPr/>
        </p:nvSpPr>
        <p:spPr>
          <a:xfrm>
            <a:off x="4010660" y="2940685"/>
            <a:ext cx="2506980" cy="2620010"/>
          </a:xfrm>
          <a:prstGeom prst="wedgeRectCallout">
            <a:avLst>
              <a:gd name="adj1" fmla="val 97492"/>
              <a:gd name="adj2" fmla="val -345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 title=""/>
          <p:cNvSpPr txBox="1"/>
          <p:nvPr/>
        </p:nvSpPr>
        <p:spPr>
          <a:xfrm>
            <a:off x="7700645" y="2990215"/>
            <a:ext cx="157924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集合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baseline="-25000">
                <a:solidFill>
                  <a:srgbClr val="0000FF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下箭头 11" title=""/>
          <p:cNvSpPr/>
          <p:nvPr/>
        </p:nvSpPr>
        <p:spPr>
          <a:xfrm>
            <a:off x="8182610" y="2128520"/>
            <a:ext cx="288290" cy="79692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12700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 title=""/>
          <p:cNvSpPr txBox="1"/>
          <p:nvPr/>
        </p:nvSpPr>
        <p:spPr>
          <a:xfrm>
            <a:off x="7820025" y="2181225"/>
            <a:ext cx="148399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否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定</a:t>
            </a:r>
            <a:endParaRPr lang="zh-CN" altLang="en-US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 animBg="1"/>
      <p:bldP spid="9" grpId="0"/>
      <p:bldP spid="8" grpId="0"/>
      <p:bldP spid="10" grpId="0" animBg="1"/>
      <p:bldP spid="17" grpId="0" animBg="1"/>
      <p:bldP spid="18" grpId="0" animBg="1"/>
      <p:bldP spid="14" grpId="0" animBg="1"/>
      <p:bldP spid="16" grpId="0" animBg="1"/>
      <p:bldP spid="12" grpId="0" animBg="1"/>
      <p:bldP spid="2" grpId="0" animBg="1"/>
      <p:bldP spid="4" grpId="0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 title=""/>
          <p:cNvSpPr txBox="1"/>
          <p:nvPr/>
        </p:nvSpPr>
        <p:spPr>
          <a:xfrm>
            <a:off x="1662430" y="2421255"/>
            <a:ext cx="9280525" cy="73723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的否定：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661795" y="1591945"/>
            <a:ext cx="928116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命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题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自然数都是正整数；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587375" y="7264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069975" y="674370"/>
            <a:ext cx="370713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疏通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易堵点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举例：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19" title=""/>
          <p:cNvSpPr txBox="1"/>
          <p:nvPr/>
        </p:nvSpPr>
        <p:spPr>
          <a:xfrm>
            <a:off x="6435725" y="468630"/>
            <a:ext cx="4614545" cy="1529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归纳：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命题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：至多有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否定：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4" name="组合 33" title=""/>
          <p:cNvGrpSpPr/>
          <p:nvPr/>
        </p:nvGrpSpPr>
        <p:grpSpPr>
          <a:xfrm>
            <a:off x="2885440" y="3087370"/>
            <a:ext cx="6405880" cy="676910"/>
            <a:chOff x="4544" y="4862"/>
            <a:chExt cx="10088" cy="1066"/>
          </a:xfrm>
        </p:grpSpPr>
        <p:sp>
          <p:nvSpPr>
            <p:cNvPr id="2" name="文本框 1"/>
            <p:cNvSpPr txBox="1"/>
            <p:nvPr/>
          </p:nvSpPr>
          <p:spPr>
            <a:xfrm>
              <a:off x="4544" y="4887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0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4786" y="5136"/>
              <a:ext cx="98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777" y="507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642" y="5077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571" y="5077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532" y="5077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20" y="5077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503" y="507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469" y="5077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398" y="5081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2327" y="508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383" y="4872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6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448" y="4900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321" y="4862"/>
              <a:ext cx="681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7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405" y="4888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4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381" y="4904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3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438" y="4894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429" y="4887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5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249" y="4872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8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6" name="组合 35" title=""/>
          <p:cNvGrpSpPr/>
          <p:nvPr/>
        </p:nvGrpSpPr>
        <p:grpSpPr>
          <a:xfrm>
            <a:off x="2880360" y="4799330"/>
            <a:ext cx="6405880" cy="676910"/>
            <a:chOff x="4544" y="4862"/>
            <a:chExt cx="10088" cy="1066"/>
          </a:xfrm>
        </p:grpSpPr>
        <p:sp>
          <p:nvSpPr>
            <p:cNvPr id="37" name="文本框 36"/>
            <p:cNvSpPr txBox="1"/>
            <p:nvPr/>
          </p:nvSpPr>
          <p:spPr>
            <a:xfrm>
              <a:off x="4544" y="4887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0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4786" y="5136"/>
              <a:ext cx="98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4777" y="507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642" y="5077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571" y="5077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532" y="5077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520" y="5077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9503" y="507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0469" y="5077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1398" y="5081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327" y="5080"/>
              <a:ext cx="120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383" y="4872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6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448" y="4900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1321" y="4862"/>
              <a:ext cx="681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7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405" y="4888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4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381" y="4904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3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438" y="4894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429" y="4887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5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2249" y="4872"/>
              <a:ext cx="714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8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57" name="左大括号 56" title=""/>
          <p:cNvSpPr/>
          <p:nvPr/>
        </p:nvSpPr>
        <p:spPr>
          <a:xfrm rot="5400000">
            <a:off x="6841490" y="783590"/>
            <a:ext cx="420370" cy="44380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 title=""/>
          <p:cNvSpPr txBox="1"/>
          <p:nvPr/>
        </p:nvSpPr>
        <p:spPr>
          <a:xfrm>
            <a:off x="5787390" y="2106930"/>
            <a:ext cx="2579370" cy="51408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至少有三个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9" name="左大括号 58" title=""/>
          <p:cNvSpPr/>
          <p:nvPr/>
        </p:nvSpPr>
        <p:spPr>
          <a:xfrm rot="5400000">
            <a:off x="3444875" y="2404745"/>
            <a:ext cx="401320" cy="12147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 title=""/>
          <p:cNvSpPr txBox="1"/>
          <p:nvPr/>
        </p:nvSpPr>
        <p:spPr>
          <a:xfrm>
            <a:off x="2473325" y="2183765"/>
            <a:ext cx="2579370" cy="51018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至多有两个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1" name="左大括号 60" title=""/>
          <p:cNvSpPr/>
          <p:nvPr/>
        </p:nvSpPr>
        <p:spPr>
          <a:xfrm rot="5400000" flipH="1">
            <a:off x="3159760" y="5300345"/>
            <a:ext cx="343535" cy="6426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 title=""/>
          <p:cNvSpPr txBox="1"/>
          <p:nvPr/>
        </p:nvSpPr>
        <p:spPr>
          <a:xfrm>
            <a:off x="2132330" y="5793740"/>
            <a:ext cx="2579370" cy="51018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至多有一个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3" name="左大括号 62" title=""/>
          <p:cNvSpPr/>
          <p:nvPr/>
        </p:nvSpPr>
        <p:spPr>
          <a:xfrm rot="5400000">
            <a:off x="6517005" y="2199640"/>
            <a:ext cx="461645" cy="50882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 title=""/>
          <p:cNvSpPr txBox="1"/>
          <p:nvPr/>
        </p:nvSpPr>
        <p:spPr>
          <a:xfrm>
            <a:off x="5274310" y="4052570"/>
            <a:ext cx="2579370" cy="51018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至少有两个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60" grpId="0" animBg="1"/>
      <p:bldP spid="59" grpId="0" animBg="1"/>
      <p:bldP spid="62" grpId="0" animBg="1"/>
      <p:bldP spid="61" grpId="0" animBg="1"/>
      <p:bldP spid="64" grpId="0" animBg="1"/>
      <p:bldP spid="63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 title=""/>
          <p:cNvSpPr txBox="1"/>
          <p:nvPr/>
        </p:nvSpPr>
        <p:spPr>
          <a:xfrm>
            <a:off x="1662430" y="2421255"/>
            <a:ext cx="9280525" cy="73723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M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的否定：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661795" y="1591945"/>
            <a:ext cx="928116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命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题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中至少有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个元素；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587375" y="72644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682750" y="4450715"/>
            <a:ext cx="9280525" cy="73723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N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的否定：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682115" y="3621405"/>
            <a:ext cx="928116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命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题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中至多有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个元素；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10" name="文本框 9" title=""/>
          <p:cNvSpPr txBox="1"/>
          <p:nvPr/>
        </p:nvSpPr>
        <p:spPr>
          <a:xfrm>
            <a:off x="1130300" y="1384935"/>
            <a:ext cx="9785985" cy="706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1.5.2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全称量词与存在量词的否定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375410" y="299085"/>
            <a:ext cx="438150" cy="6185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69060" y="813435"/>
            <a:ext cx="42291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提炼方法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16525" y="1009650"/>
            <a:ext cx="543290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逻辑推理</a:t>
            </a:r>
            <a:r>
              <a:rPr lang="en-US" altLang="zh-CN" sz="2000">
                <a:solidFill>
                  <a:srgbClr val="C00000"/>
                </a:solidFill>
              </a:rPr>
              <a:t> + </a:t>
            </a:r>
            <a:r>
              <a:rPr lang="zh-CN" altLang="en-US" sz="2000">
                <a:solidFill>
                  <a:srgbClr val="C00000"/>
                </a:solidFill>
              </a:rPr>
              <a:t>数据分析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375410" y="3997325"/>
            <a:ext cx="42037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正误辨析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862455" y="1186180"/>
                <a:ext cx="9036050" cy="645160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 </a:t>
                </a:r>
                <a:r>
                  <a:rPr lang="zh-CN" altLang="en-US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正解：</a:t>
                </a:r>
                <a:r>
                  <a:rPr lang="en-US" altLang="zh-CN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 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对任意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一个实数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，都有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455" y="1186180"/>
                <a:ext cx="9036050" cy="645160"/>
              </a:xfrm>
              <a:prstGeom prst="rect">
                <a:avLst/>
              </a:prstGeom>
              <a:blipFill rotWithShape="1">
                <a:blip r:embed="rId2"/>
                <a:stretch>
                  <a:fillRect l="-70" t="-984" r="-70" b="-984"/>
                </a:stretch>
              </a:blipFill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1864995" y="360045"/>
                <a:ext cx="9032875" cy="6451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 1.</a:t>
                </a:r>
                <a:r>
                  <a:rPr lang="zh-CN" altLang="en-US" sz="2400" b="1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命题</a:t>
                </a:r>
                <a:r>
                  <a:rPr lang="en-US" altLang="zh-CN" sz="2400" b="1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zh-CN" altLang="en-US" sz="2400" b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：</a:t>
                </a:r>
                <a:r>
                  <a:rPr lang="en-US" sz="2400" b="1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“</a:t>
                </a:r>
                <a:r>
                  <a:rPr lang="zh-CN" altLang="en-US" sz="2400" b="1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存在一个实数</a:t>
                </a:r>
                <a:r>
                  <a:rPr lang="en-US" altLang="zh-CN" sz="2400" b="1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400" b="1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，使得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400" b="1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，写出命题</a:t>
                </a:r>
                <a:r>
                  <a:rPr lang="en-US" altLang="zh-CN" sz="2400" b="1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zh-CN" altLang="en-US" sz="2400" b="1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的否定</a:t>
                </a:r>
                <a:r>
                  <a:rPr lang="en-US" altLang="zh-CN" sz="2400" b="1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endParaRPr lang="zh-CN" altLang="en-US" sz="2400" b="1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95" y="360045"/>
                <a:ext cx="9032875" cy="645160"/>
              </a:xfrm>
              <a:prstGeom prst="rect">
                <a:avLst/>
              </a:prstGeom>
              <a:blipFill rotWithShape="1">
                <a:blip r:embed="rId3"/>
                <a:stretch>
                  <a:fillRect l="-56" t="-787" r="-49" b="-689"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1870075" y="3581400"/>
            <a:ext cx="903351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指出以下否定错在何处：</a:t>
            </a:r>
            <a:endParaRPr lang="zh-CN" altLang="en-US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1866900" y="2015490"/>
            <a:ext cx="9036050" cy="645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方法：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sym typeface="+mn-ea"/>
              </a:rPr>
              <a:t>①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互换</a:t>
            </a:r>
            <a:r>
              <a:rPr lang="en-US" sz="24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         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sym typeface="+mn-ea"/>
              </a:rPr>
              <a:t>②</a:t>
            </a:r>
            <a:r>
              <a:rPr lang="en-US" sz="24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否定结论</a:t>
            </a:r>
            <a:r>
              <a:rPr lang="en-US" sz="24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 </a:t>
            </a:r>
            <a:endParaRPr lang="en-US" sz="2400">
              <a:solidFill>
                <a:srgbClr val="0000FF"/>
              </a:solidFill>
              <a:ea typeface="仿宋" panose="02010609060101010101" charset="-122"/>
              <a:sym typeface="+mn-ea"/>
            </a:endParaRPr>
          </a:p>
        </p:txBody>
      </p:sp>
      <p:sp>
        <p:nvSpPr>
          <p:cNvPr id="11" name="下箭头 10" title=""/>
          <p:cNvSpPr/>
          <p:nvPr/>
        </p:nvSpPr>
        <p:spPr>
          <a:xfrm>
            <a:off x="3589020" y="492760"/>
            <a:ext cx="1035050" cy="1692275"/>
          </a:xfrm>
          <a:prstGeom prst="downArrow">
            <a:avLst/>
          </a:prstGeom>
          <a:solidFill>
            <a:schemeClr val="accent3">
              <a:lumMod val="20000"/>
              <a:lumOff val="80000"/>
              <a:alpha val="6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 title=""/>
          <p:cNvSpPr/>
          <p:nvPr/>
        </p:nvSpPr>
        <p:spPr>
          <a:xfrm>
            <a:off x="6536055" y="500380"/>
            <a:ext cx="1035050" cy="1692275"/>
          </a:xfrm>
          <a:prstGeom prst="downArrow">
            <a:avLst/>
          </a:prstGeom>
          <a:solidFill>
            <a:schemeClr val="accent3">
              <a:lumMod val="20000"/>
              <a:lumOff val="80000"/>
              <a:alpha val="4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 title=""/>
          <p:cNvSpPr txBox="1"/>
          <p:nvPr/>
        </p:nvSpPr>
        <p:spPr>
          <a:xfrm>
            <a:off x="1867535" y="4422140"/>
            <a:ext cx="9036050" cy="645160"/>
          </a:xfrm>
          <a:prstGeom prst="rect">
            <a:avLst/>
          </a:prstGeom>
          <a:noFill/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错解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sz="24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存在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一个实数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，使得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Cambria Math" panose="02040503050406030204" charset="0"/>
                <a:sym typeface="+mn-ea"/>
              </a:rPr>
              <a:t>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4" name="文本框 13" title=""/>
          <p:cNvSpPr txBox="1"/>
          <p:nvPr/>
        </p:nvSpPr>
        <p:spPr>
          <a:xfrm>
            <a:off x="1862455" y="5280660"/>
            <a:ext cx="9036050" cy="645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错解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sz="24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对任意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一个实数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，都有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&lt;2 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3" grpId="0" animBg="1"/>
      <p:bldP spid="13" grpId="0" animBg="1"/>
      <p:bldP spid="14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655445" y="1651000"/>
                <a:ext cx="9287510" cy="1383665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</a:t>
                </a:r>
                <a:r>
                  <a:rPr lang="en-US" altLang="zh-CN" sz="28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(A)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∀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x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∉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</a:t>
                </a:r>
                <a:r>
                  <a:rPr lang="en-US" altLang="zh-CN" sz="28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(B)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∀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∉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x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∉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</a:t>
                </a:r>
                <a:r>
                  <a:rPr lang="en-US" altLang="zh-CN" sz="28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(C)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28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   (D)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x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∉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445" y="1651000"/>
                <a:ext cx="9287510" cy="1383665"/>
              </a:xfrm>
              <a:prstGeom prst="rect">
                <a:avLst/>
              </a:prstGeom>
              <a:blipFill rotWithShape="1">
                <a:blip r:embed="rId2"/>
                <a:stretch>
                  <a:fillRect l="-68" t="-459" r="-68" b="-459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 title=""/>
          <p:cNvSpPr txBox="1"/>
          <p:nvPr/>
        </p:nvSpPr>
        <p:spPr>
          <a:xfrm>
            <a:off x="1656715" y="238760"/>
            <a:ext cx="9285605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设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Z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是奇数集，集合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是偶数集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若命题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: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的否定为(   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51890" y="207010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53160" y="855980"/>
            <a:ext cx="422910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73480" y="5488940"/>
            <a:ext cx="407670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0" y="907415"/>
            <a:ext cx="543260" cy="45827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数据分析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55700" y="3517900"/>
            <a:ext cx="42037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r>
              <a:rPr lang="en-US" altLang="zh-CN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 </a:t>
            </a:r>
            <a:endParaRPr lang="en-US" altLang="zh-CN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en-US" altLang="zh-CN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662430" y="3171825"/>
            <a:ext cx="9290685" cy="203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选（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D</a:t>
            </a: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）</a:t>
            </a:r>
            <a:endParaRPr lang="zh-CN" altLang="en-US" sz="2800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原命题是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全称量词命题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，否定时量词变为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存在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，结论由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属于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变为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不属于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3" name="文本框 32" title=""/>
          <p:cNvSpPr txBox="1"/>
          <p:nvPr/>
        </p:nvSpPr>
        <p:spPr>
          <a:xfrm>
            <a:off x="1654810" y="5330825"/>
            <a:ext cx="9280525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全称量词命题否定的两个方面：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①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∀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∃</a:t>
            </a:r>
            <a:r>
              <a:rPr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互换</a:t>
            </a: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②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否定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原命题的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结论</a:t>
            </a:r>
            <a:r>
              <a:rPr 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 title=""/>
          <p:cNvSpPr txBox="1"/>
          <p:nvPr/>
        </p:nvSpPr>
        <p:spPr>
          <a:xfrm>
            <a:off x="1662430" y="879475"/>
            <a:ext cx="9280525" cy="230695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(A)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，关于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的方程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+1=0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有实数解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(B)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，关于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的方程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+1=0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没有实数解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(C)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，关于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的方程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+1=0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没有实数解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(D)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，关于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的方程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+1=0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有实数解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661795" y="227965"/>
            <a:ext cx="928116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命题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7030A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，关于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的方程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+1=0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有实数解，则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的否定为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  ) 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51890" y="209550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73480" y="858520"/>
            <a:ext cx="422910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73480" y="5582920"/>
            <a:ext cx="407670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0" y="907415"/>
            <a:ext cx="543260" cy="45827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数据分析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51890" y="3656965"/>
            <a:ext cx="42037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652270" y="3215005"/>
            <a:ext cx="9290685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选</a:t>
            </a:r>
            <a:r>
              <a:rPr lang="en-US" altLang="zh-CN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C</a:t>
            </a: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对全称量词命题加以否定时，只能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否定原命题的结论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，而不是否定原命题的条件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(A)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(B)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两选项将原命题的条件也加以否定了，故都不正确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3" name="文本框 32" title=""/>
          <p:cNvSpPr txBox="1"/>
          <p:nvPr/>
        </p:nvSpPr>
        <p:spPr>
          <a:xfrm>
            <a:off x="1662430" y="5550535"/>
            <a:ext cx="9280525" cy="105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全称量词命题与存在量词命题否定的两个方面：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①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∀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∃</a:t>
            </a:r>
            <a:r>
              <a:rPr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互换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②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否定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原命题的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结论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25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130300" y="1384935"/>
            <a:ext cx="9785985" cy="706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1.5.2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全称量词与存在量词的否定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662430" y="1905635"/>
                <a:ext cx="9280525" cy="2360930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(A)</a:t>
                </a:r>
                <a:r>
                  <a:rPr lang="en-US" altLang="zh-CN" sz="24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x, y</a:t>
                </a:r>
                <a:r>
                  <a:rPr lang="en-US" altLang="zh-CN" sz="24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40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4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&gt;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𝑥𝑦</m:t>
                          </m:r>
                        </m:e>
                      </m:rad>
                    </m:oMath>
                  </m:oMathPara>
                </a14:m>
                <a:endParaRPr lang="zh-CN" altLang="en-US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(B)</a:t>
                </a:r>
                <a:r>
                  <a:rPr lang="en-US" altLang="zh-CN" sz="24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x, y</a:t>
                </a:r>
                <a:r>
                  <a:rPr lang="en-US" altLang="zh-CN" sz="24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40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4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𝑥𝑦</m:t>
                          </m:r>
                        </m:e>
                      </m:rad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endPara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(C)</a:t>
                </a:r>
                <a:r>
                  <a:rPr lang="en-US" altLang="zh-CN" sz="24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x, y</a:t>
                </a:r>
                <a:r>
                  <a:rPr lang="en-US" altLang="zh-CN" sz="240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&lt;0</a:t>
                </a:r>
                <a:r>
                  <a:rPr lang="zh-CN" altLang="en-US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4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&gt;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𝑥𝑦</m:t>
                          </m:r>
                        </m:e>
                      </m:rad>
                    </m:oMath>
                  </m:oMathPara>
                </a14:m>
                <a:endParaRPr lang="zh-CN" altLang="en-US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(D)</a:t>
                </a:r>
                <a:r>
                  <a:rPr lang="en-US" altLang="zh-CN" sz="24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x, y</a:t>
                </a:r>
                <a:r>
                  <a:rPr lang="en-US" altLang="zh-CN" sz="240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&lt;0</a:t>
                </a:r>
                <a:r>
                  <a:rPr lang="zh-CN" altLang="en-US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4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𝑥𝑦</m:t>
                          </m:r>
                        </m:e>
                      </m:rad>
                    </m:oMath>
                  </m:oMathPara>
                </a14:m>
                <a:endPara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30" y="1905635"/>
                <a:ext cx="9280525" cy="2360930"/>
              </a:xfrm>
              <a:prstGeom prst="rect">
                <a:avLst/>
              </a:prstGeom>
              <a:blipFill rotWithShape="1">
                <a:blip r:embed="rId3"/>
                <a:stretch>
                  <a:fillRect l="-68" t="-269" r="-68" b="-269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1661795" y="1254125"/>
                <a:ext cx="9281160" cy="6584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zh-CN" altLang="en-US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命题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“</a:t>
                </a:r>
                <a:r>
                  <a:rPr lang="en-US" altLang="zh-CN" sz="240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∀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x, y</a:t>
                </a:r>
                <a:r>
                  <a:rPr lang="en-US" altLang="zh-CN" sz="2400">
                    <a:solidFill>
                      <a:srgbClr val="7030A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&lt;0</a:t>
                </a:r>
                <a:r>
                  <a:rPr lang="zh-CN" altLang="en-US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4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𝑥𝑦</m:t>
                          </m:r>
                        </m:e>
                      </m:rad>
                    </m:oMath>
                  </m:oMathPara>
                </a14:m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”</a:t>
                </a:r>
                <a:r>
                  <a:rPr lang="zh-CN" altLang="en-US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的否定为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   )  </a:t>
                </a:r>
                <a:endParaRPr lang="en-US" altLang="zh-CN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795" y="1254125"/>
                <a:ext cx="9281160" cy="658495"/>
              </a:xfrm>
              <a:prstGeom prst="rect">
                <a:avLst/>
              </a:prstGeom>
              <a:blipFill rotWithShape="1">
                <a:blip r:embed="rId4"/>
                <a:stretch>
                  <a:fillRect l="-55" t="-771" r="-48" b="-675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 title=""/>
          <p:cNvSpPr/>
          <p:nvPr/>
        </p:nvSpPr>
        <p:spPr>
          <a:xfrm>
            <a:off x="1652270" y="4241165"/>
            <a:ext cx="9290685" cy="645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选</a:t>
            </a:r>
            <a:r>
              <a:rPr lang="en-US" altLang="zh-CN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C</a:t>
            </a: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文本框 8" title=""/>
          <p:cNvSpPr txBox="1"/>
          <p:nvPr/>
        </p:nvSpPr>
        <p:spPr>
          <a:xfrm>
            <a:off x="1652270" y="177800"/>
            <a:ext cx="928116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4.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写出下列命题的否定：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51890" y="147320"/>
            <a:ext cx="444500" cy="6492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73480" y="654050"/>
            <a:ext cx="42291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73480" y="5457190"/>
            <a:ext cx="407670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0" y="907415"/>
            <a:ext cx="543260" cy="45827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数据分析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51890" y="2955925"/>
            <a:ext cx="42037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652270" y="942975"/>
            <a:ext cx="9281795" cy="138366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正数的立方根都是正数；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末位是0的整数可以被5整除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652270" y="2391410"/>
            <a:ext cx="9290685" cy="119888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这是一个省略了全称量词的命题；可以补充为：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所有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正数的立方根都是正数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，故其否定为：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存在正数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0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,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使得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0</a:t>
            </a:r>
            <a:r>
              <a:rPr lang="en-US" altLang="zh-CN" sz="24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≤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0</a:t>
            </a:r>
            <a:r>
              <a:rPr lang="en-US" altLang="zh-CN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 b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642745" y="3609975"/>
            <a:ext cx="9290685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这是一个省略了全称量词的命题；可以补充为：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所有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末位是0的整数都可以被5整除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，故其否定为：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存在末位是0的整数不可以被5整除.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1643380" y="5415280"/>
            <a:ext cx="929068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有些全称量词命题，由于语言简省的原因，没有出现量词；在写这样命题的否定时，可以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先将其补充完整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，再写否定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8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 title=""/>
          <p:cNvSpPr txBox="1"/>
          <p:nvPr/>
        </p:nvSpPr>
        <p:spPr>
          <a:xfrm>
            <a:off x="1662430" y="974090"/>
            <a:ext cx="9280525" cy="267652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(A)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∈N</a:t>
            </a:r>
            <a:r>
              <a:rPr lang="en-US" altLang="zh-CN" sz="2800" baseline="300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(B)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∈N</a:t>
            </a:r>
            <a:r>
              <a:rPr lang="en-US" altLang="zh-CN" sz="2800" baseline="300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(C)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∈N</a:t>
            </a:r>
            <a:r>
              <a:rPr lang="en-US" altLang="zh-CN" sz="2800" baseline="300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2800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(D)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∈N</a:t>
            </a:r>
            <a:r>
              <a:rPr lang="en-US" altLang="zh-CN" sz="2800" baseline="300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661795" y="201295"/>
            <a:ext cx="928116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5.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∈N</a:t>
            </a:r>
            <a:r>
              <a:rPr lang="en-US" altLang="zh-CN" sz="2800" baseline="300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，使得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的否定为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  )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51890" y="209550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73480" y="858520"/>
            <a:ext cx="422910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73480" y="5547360"/>
            <a:ext cx="407670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0" y="907415"/>
            <a:ext cx="543260" cy="477520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数据分析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51890" y="4030345"/>
            <a:ext cx="42037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652270" y="3723005"/>
            <a:ext cx="9290685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选</a:t>
            </a:r>
            <a:r>
              <a:rPr lang="en-US" altLang="zh-CN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D</a:t>
            </a: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对全称量词命题加以否定时，只能否定原命题的结论，而不是否定原命题的条件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(A)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(B)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两选项将原命题的条件也加以否定了，故都不正确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3" name="文本框 32" title=""/>
          <p:cNvSpPr txBox="1"/>
          <p:nvPr/>
        </p:nvSpPr>
        <p:spPr>
          <a:xfrm>
            <a:off x="1644650" y="5514340"/>
            <a:ext cx="9280525" cy="1050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全称量词命题与存在量词命题否定的两个方面：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①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∀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∃</a:t>
            </a:r>
            <a:r>
              <a:rPr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互换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</a:t>
            </a:r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②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否定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原命题的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结论</a:t>
            </a:r>
            <a:r>
              <a:rPr 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25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 title=""/>
          <p:cNvSpPr txBox="1"/>
          <p:nvPr/>
        </p:nvSpPr>
        <p:spPr>
          <a:xfrm>
            <a:off x="1662430" y="1896110"/>
            <a:ext cx="9280525" cy="230695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(A)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∀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∈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,∃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∈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*</a:t>
            </a:r>
            <a:r>
              <a:rPr lang="zh-CN" sz="24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,使得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sz="24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&lt;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(B)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∀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∈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,∀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∈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*</a:t>
            </a:r>
            <a:r>
              <a:rPr lang="zh-CN" sz="24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,使得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sz="24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&lt;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endParaRPr lang="en-US" sz="2400">
              <a:solidFill>
                <a:srgbClr val="0000FF"/>
              </a:solidFill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(C)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∃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∈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,∃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∈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*</a:t>
            </a:r>
            <a:r>
              <a:rPr lang="zh-CN" sz="24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,使得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sz="24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&lt;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endParaRPr lang="en-US" sz="2400">
              <a:solidFill>
                <a:srgbClr val="0000FF"/>
              </a:solidFill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(D)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∃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∈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,∀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∈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*</a:t>
            </a:r>
            <a:r>
              <a:rPr lang="zh-CN" sz="24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,使得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sz="240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&lt;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aseline="3000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661795" y="1254125"/>
            <a:ext cx="928116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命题“∀</a:t>
            </a:r>
            <a:r>
              <a:rPr 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</a:t>
            </a:r>
            <a:r>
              <a:rPr lang="zh-CN" sz="2400" b="1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,∃</a:t>
            </a:r>
            <a:r>
              <a:rPr 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</a:t>
            </a:r>
            <a:r>
              <a:rPr lang="zh-CN" sz="2400" b="1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b="1" baseline="300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</a:t>
            </a:r>
            <a:r>
              <a:rPr lang="zh-CN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,使得</a:t>
            </a:r>
            <a:r>
              <a:rPr 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≥</a:t>
            </a:r>
            <a:r>
              <a:rPr 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="1" baseline="300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”的否定形式是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   )  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662430" y="4295775"/>
            <a:ext cx="9290685" cy="64516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选</a:t>
            </a:r>
            <a:r>
              <a:rPr lang="en-US" altLang="zh-CN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C</a:t>
            </a: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3857625" y="32124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130300" y="1384935"/>
            <a:ext cx="9785985" cy="706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1.5.2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全称量词与存在量词的否定</a:t>
            </a: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325" y="5868035"/>
            <a:ext cx="44450" cy="5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 title=""/>
          <p:cNvSpPr txBox="1"/>
          <p:nvPr/>
        </p:nvSpPr>
        <p:spPr>
          <a:xfrm>
            <a:off x="1652270" y="302260"/>
            <a:ext cx="928116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下列命题的否定为假命题的是(　　)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51890" y="209550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73480" y="858520"/>
            <a:ext cx="422910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73480" y="5236210"/>
            <a:ext cx="407670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51890" y="3310255"/>
            <a:ext cx="42037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652270" y="1053465"/>
            <a:ext cx="9281795" cy="1814830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indent="0"/>
            <a:r>
              <a:rPr lang="en-US" sz="2800" b="0">
                <a:solidFill>
                  <a:srgbClr val="C00000"/>
                </a:solidFill>
                <a:latin typeface="Times New Roman" panose="02020603050405020304" pitchFamily="18" charset="0"/>
                <a:ea typeface="微软雅黑"/>
              </a:rPr>
              <a:t>  A</a:t>
            </a:r>
            <a:r>
              <a:rPr lang="zh-CN" sz="2800" b="0">
                <a:solidFill>
                  <a:srgbClr val="C00000"/>
                </a:solidFill>
                <a:ea typeface="微软雅黑"/>
              </a:rPr>
              <a:t>．</a:t>
            </a:r>
            <a:r>
              <a:rPr lang="en-US" sz="2800" b="0">
                <a:solidFill>
                  <a:srgbClr val="0000FF"/>
                </a:solidFill>
                <a:latin typeface="MS Mincho" charset="0"/>
              </a:rPr>
              <a:t>∃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x</a:t>
            </a:r>
            <a:r>
              <a:rPr lang="en-US" sz="2800" b="0">
                <a:solidFill>
                  <a:srgbClr val="0000FF"/>
                </a:solidFill>
                <a:latin typeface="宋体" panose="02010600030101010101" pitchFamily="2" charset="-122"/>
              </a:rPr>
              <a:t>∈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Z</a:t>
            </a:r>
            <a:r>
              <a:rPr lang="zh-CN" sz="2800" b="0">
                <a:solidFill>
                  <a:srgbClr val="0000FF"/>
                </a:solidFill>
                <a:ea typeface="微软雅黑"/>
              </a:rPr>
              <a:t>，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1&lt; 4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x 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&lt; 3    </a:t>
            </a:r>
            <a:endParaRPr lang="en-US" sz="2800" b="0">
              <a:solidFill>
                <a:srgbClr val="0000FF"/>
              </a:solidFill>
              <a:latin typeface="Times New Roman" panose="02020603050405020304" pitchFamily="18" charset="0"/>
              <a:ea typeface="微软雅黑"/>
            </a:endParaRPr>
          </a:p>
          <a:p>
            <a:pPr indent="0"/>
            <a:r>
              <a:rPr lang="en-US" sz="2800" b="0">
                <a:solidFill>
                  <a:srgbClr val="C00000"/>
                </a:solidFill>
                <a:latin typeface="Times New Roman" panose="02020603050405020304" pitchFamily="18" charset="0"/>
                <a:ea typeface="微软雅黑"/>
              </a:rPr>
              <a:t>  B．</a:t>
            </a:r>
            <a:r>
              <a:rPr lang="en-US" sz="2800" b="0">
                <a:solidFill>
                  <a:srgbClr val="0000FF"/>
                </a:solidFill>
                <a:latin typeface="MS Mincho" charset="0"/>
              </a:rPr>
              <a:t>∃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x</a:t>
            </a:r>
            <a:r>
              <a:rPr lang="en-US" sz="2800" b="0">
                <a:solidFill>
                  <a:srgbClr val="0000FF"/>
                </a:solidFill>
                <a:latin typeface="宋体" panose="02010600030101010101" pitchFamily="2" charset="-122"/>
              </a:rPr>
              <a:t>∈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Z</a:t>
            </a:r>
            <a:r>
              <a:rPr lang="zh-CN" sz="2800" b="0">
                <a:solidFill>
                  <a:srgbClr val="0000FF"/>
                </a:solidFill>
                <a:ea typeface="微软雅黑"/>
              </a:rPr>
              <a:t>，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5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x</a:t>
            </a:r>
            <a:r>
              <a:rPr lang="zh-CN" sz="2800" b="0">
                <a:solidFill>
                  <a:srgbClr val="0000FF"/>
                </a:solidFill>
                <a:ea typeface="微软雅黑"/>
              </a:rPr>
              <a:t>＋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1</a:t>
            </a:r>
            <a:r>
              <a:rPr lang="zh-CN" sz="2800" b="0">
                <a:solidFill>
                  <a:srgbClr val="0000FF"/>
                </a:solidFill>
                <a:ea typeface="微软雅黑"/>
              </a:rPr>
              <a:t>＝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0</a:t>
            </a:r>
            <a:endParaRPr lang="en-US" sz="2800" b="0">
              <a:solidFill>
                <a:srgbClr val="0000FF"/>
              </a:solidFill>
              <a:latin typeface="Times New Roman" panose="02020603050405020304" pitchFamily="18" charset="0"/>
              <a:ea typeface="微软雅黑"/>
            </a:endParaRPr>
          </a:p>
          <a:p>
            <a:pPr indent="0"/>
            <a:r>
              <a:rPr lang="en-US" sz="2800" b="0">
                <a:solidFill>
                  <a:srgbClr val="C00000"/>
                </a:solidFill>
                <a:latin typeface="Times New Roman" panose="02020603050405020304" pitchFamily="18" charset="0"/>
                <a:ea typeface="微软雅黑"/>
              </a:rPr>
              <a:t>  C．</a:t>
            </a:r>
            <a:r>
              <a:rPr lang="en-US" sz="2800" b="0">
                <a:solidFill>
                  <a:srgbClr val="0000FF"/>
                </a:solidFill>
                <a:latin typeface="MS Mincho" charset="0"/>
              </a:rPr>
              <a:t>∀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x</a:t>
            </a:r>
            <a:r>
              <a:rPr lang="en-US" sz="2800" b="0">
                <a:solidFill>
                  <a:srgbClr val="0000FF"/>
                </a:solidFill>
                <a:latin typeface="宋体" panose="02010600030101010101" pitchFamily="2" charset="-122"/>
              </a:rPr>
              <a:t>∈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R</a:t>
            </a:r>
            <a:r>
              <a:rPr lang="zh-CN" sz="2800" b="0">
                <a:solidFill>
                  <a:srgbClr val="0000FF"/>
                </a:solidFill>
                <a:ea typeface="微软雅黑"/>
              </a:rPr>
              <a:t>，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x</a:t>
            </a:r>
            <a:r>
              <a:rPr lang="en-US" sz="2800" b="0" baseline="300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2</a:t>
            </a:r>
            <a:r>
              <a:rPr lang="zh-CN" sz="2800" b="0">
                <a:solidFill>
                  <a:srgbClr val="0000FF"/>
                </a:solidFill>
                <a:ea typeface="微软雅黑"/>
              </a:rPr>
              <a:t>－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1</a:t>
            </a:r>
            <a:r>
              <a:rPr lang="zh-CN" sz="2800" b="0">
                <a:solidFill>
                  <a:srgbClr val="0000FF"/>
                </a:solidFill>
                <a:ea typeface="微软雅黑"/>
              </a:rPr>
              <a:t>＝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0    </a:t>
            </a:r>
            <a:endParaRPr lang="en-US" sz="2800" b="0">
              <a:solidFill>
                <a:srgbClr val="0000FF"/>
              </a:solidFill>
              <a:latin typeface="Times New Roman" panose="02020603050405020304" pitchFamily="18" charset="0"/>
              <a:ea typeface="微软雅黑"/>
            </a:endParaRPr>
          </a:p>
          <a:p>
            <a:pPr indent="0"/>
            <a:r>
              <a:rPr lang="en-US" sz="2800" b="0">
                <a:solidFill>
                  <a:srgbClr val="C00000"/>
                </a:solidFill>
                <a:latin typeface="Times New Roman" panose="02020603050405020304" pitchFamily="18" charset="0"/>
                <a:ea typeface="微软雅黑"/>
              </a:rPr>
              <a:t>  D．</a:t>
            </a:r>
            <a:r>
              <a:rPr lang="en-US" sz="2800" b="0">
                <a:solidFill>
                  <a:srgbClr val="0000FF"/>
                </a:solidFill>
                <a:latin typeface="MS Mincho" charset="0"/>
              </a:rPr>
              <a:t>∃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x</a:t>
            </a:r>
            <a:r>
              <a:rPr lang="en-US" sz="2800" b="0">
                <a:solidFill>
                  <a:srgbClr val="0000FF"/>
                </a:solidFill>
                <a:latin typeface="宋体" panose="02010600030101010101" pitchFamily="2" charset="-122"/>
              </a:rPr>
              <a:t>∈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R</a:t>
            </a:r>
            <a:r>
              <a:rPr lang="zh-CN" sz="2800" b="0">
                <a:solidFill>
                  <a:srgbClr val="0000FF"/>
                </a:solidFill>
                <a:ea typeface="微软雅黑"/>
              </a:rPr>
              <a:t>，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x</a:t>
            </a:r>
            <a:r>
              <a:rPr lang="en-US" sz="2800" b="0" baseline="300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2</a:t>
            </a:r>
            <a:r>
              <a:rPr lang="zh-CN" sz="2800" b="0">
                <a:solidFill>
                  <a:srgbClr val="0000FF"/>
                </a:solidFill>
                <a:ea typeface="微软雅黑"/>
              </a:rPr>
              <a:t>＋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3</a:t>
            </a:r>
            <a:r>
              <a:rPr lang="en-US" sz="2800" b="0" i="1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x</a:t>
            </a:r>
            <a:r>
              <a:rPr lang="zh-CN" sz="2800" b="0">
                <a:solidFill>
                  <a:srgbClr val="0000FF"/>
                </a:solidFill>
                <a:ea typeface="微软雅黑"/>
              </a:rPr>
              <a:t>＋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2</a:t>
            </a:r>
            <a:r>
              <a:rPr lang="zh-CN" sz="2800" b="0">
                <a:solidFill>
                  <a:srgbClr val="0000FF"/>
                </a:solidFill>
                <a:ea typeface="微软雅黑"/>
              </a:rPr>
              <a:t>＝</a:t>
            </a:r>
            <a:r>
              <a:rPr lang="en-US" sz="2800" b="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</a:rPr>
              <a:t>0</a:t>
            </a:r>
            <a:endParaRPr lang="en-US" altLang="en-US" sz="2800" b="0">
              <a:solidFill>
                <a:srgbClr val="0000FF"/>
              </a:solidFill>
              <a:latin typeface="Times New Roman" panose="02020603050405020304" pitchFamily="18" charset="0"/>
              <a:ea typeface="微软雅黑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652270" y="3215005"/>
            <a:ext cx="9290685" cy="175323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选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D</a:t>
            </a:r>
            <a:endParaRPr lang="en-US" altLang="zh-CN" sz="2400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已知命题的否定为假，则原命题为真；故只需从中选出真命题即可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选项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A.B.C.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均为假命题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,D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为真命题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3" name="文本框 32" title=""/>
          <p:cNvSpPr txBox="1"/>
          <p:nvPr/>
        </p:nvSpPr>
        <p:spPr>
          <a:xfrm>
            <a:off x="1649730" y="5324475"/>
            <a:ext cx="9280525" cy="1050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命题与命题的否定</a:t>
            </a:r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一真一假</a:t>
            </a:r>
            <a:r>
              <a:rPr lang="en-US" altLang="zh-CN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知道其中一个的真假，也就知道了另一个的真假.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74645" y="918210"/>
            <a:ext cx="543260" cy="371411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转化与化归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5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325" y="5788025"/>
            <a:ext cx="44450" cy="5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 title=""/>
          <p:cNvSpPr txBox="1"/>
          <p:nvPr/>
        </p:nvSpPr>
        <p:spPr>
          <a:xfrm>
            <a:off x="1652905" y="275590"/>
            <a:ext cx="9281160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写出下列命题的否定：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51890" y="209550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73480" y="725170"/>
            <a:ext cx="42291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73480" y="5472430"/>
            <a:ext cx="407670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51890" y="3079115"/>
            <a:ext cx="42037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652270" y="996315"/>
            <a:ext cx="9281795" cy="1383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(1)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a，b，c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中至少有一个负数；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∀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∈R，方程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zh-CN" altLang="en-US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＋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＝0恰有一解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652270" y="2506980"/>
            <a:ext cx="9290685" cy="286131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量词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至少有一个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的否定是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至多有零个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，即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一个也没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；故原命题的否定为：</a:t>
            </a:r>
            <a:r>
              <a:rPr lang="zh-CN" alt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a，b，c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全为非负数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量词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恰有一解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的否定是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零个或至少两个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；本题中方程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最高次也就二次，故原命题的否定为：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sz="2400">
                <a:solidFill>
                  <a:srgbClr val="FF0000"/>
                </a:solidFill>
                <a:latin typeface="MS Mincho" charset="0"/>
                <a:sym typeface="+mn-ea"/>
              </a:rPr>
              <a:t>∃</a:t>
            </a:r>
            <a:r>
              <a:rPr lang="zh-CN" alt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zh-CN" alt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∈R，方程</a:t>
            </a:r>
            <a:r>
              <a:rPr lang="zh-CN" alt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zh-CN" altLang="en-US" sz="24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＋</a:t>
            </a:r>
            <a:r>
              <a:rPr lang="zh-CN" alt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＝0无解或有两解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3" name="文本框 32" title=""/>
          <p:cNvSpPr txBox="1"/>
          <p:nvPr/>
        </p:nvSpPr>
        <p:spPr>
          <a:xfrm>
            <a:off x="1649730" y="5493385"/>
            <a:ext cx="9293860" cy="1050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命题与命题的否定</a:t>
            </a:r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一真一假</a:t>
            </a:r>
            <a:r>
              <a:rPr lang="en-US" altLang="zh-CN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知道其中一个的真假，也就知道了另一个的真假.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找命题所含内容的反面，用到了补集思想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74647" y="918210"/>
            <a:ext cx="543258" cy="48469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转化与化归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补集思想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5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 title=""/>
          <p:cNvSpPr/>
          <p:nvPr/>
        </p:nvSpPr>
        <p:spPr>
          <a:xfrm>
            <a:off x="1286510" y="147320"/>
            <a:ext cx="438150" cy="6492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294130" y="923925"/>
            <a:ext cx="422910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286510" y="5628005"/>
            <a:ext cx="407670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788160" y="1635760"/>
                <a:ext cx="9138920" cy="151003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   </a:t>
                </a:r>
                <a:r>
                  <a:rPr lang="en-US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(2)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若命题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“</a:t>
                </a:r>
                <a:r>
                  <a:rPr lang="en-US" altLang="zh-CN" sz="28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”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的否定是真命题，则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𝑝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化简的结果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是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.</a:t>
                </a:r>
                <a:endParaRPr lang="zh-CN" altLang="en-US" sz="28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60" y="1635760"/>
                <a:ext cx="9138920" cy="1510030"/>
              </a:xfrm>
              <a:prstGeom prst="rect">
                <a:avLst/>
              </a:prstGeom>
              <a:blipFill rotWithShape="1">
                <a:blip r:embed="rId2"/>
                <a:stretch>
                  <a:fillRect l="-69" t="-421" r="-69" b="-421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797050" y="222250"/>
                <a:ext cx="9138285" cy="1383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sz="24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 </a:t>
                </a:r>
                <a:r>
                  <a:rPr lang="en-US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3.(1)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“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∀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”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的否定是真命题，则实数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 </a:t>
                </a:r>
                <a:endPara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的取值范围是</a:t>
                </a:r>
                <a:r>
                  <a:rPr lang="zh-CN" altLang="en-US" sz="2800" u="sng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 </a:t>
                </a:r>
                <a:r>
                  <a:rPr lang="en-US" altLang="zh-CN" sz="2800" u="sng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+mn-ea"/>
                  </a:rPr>
                  <a:t>   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黑体" panose="02010609060101010101" pitchFamily="49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黑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050" y="222250"/>
                <a:ext cx="9138285" cy="1383665"/>
              </a:xfrm>
              <a:prstGeom prst="rect">
                <a:avLst/>
              </a:prstGeom>
              <a:blipFill rotWithShape="1">
                <a:blip r:embed="rId3"/>
                <a:stretch>
                  <a:fillRect l="-56" t="-367" r="-49" b="-321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1779270" y="5739765"/>
            <a:ext cx="9138285" cy="82994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命题与命题的否定</a:t>
            </a:r>
            <a:r>
              <a:rPr lang="zh-CN" altLang="en-US" sz="24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一真一假</a:t>
            </a:r>
            <a:r>
              <a:rPr lang="en-US" altLang="zh-CN" sz="2400" b="1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根据其中之一的真假可知另一个的真假，为我们做进一步的推理增添了一条路径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294130" y="3790315"/>
            <a:ext cx="40767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796415" y="3230245"/>
                <a:ext cx="9130665" cy="24149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“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∀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”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的否定：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“</a:t>
                </a:r>
                <a:r>
                  <a:rPr lang="en-US" altLang="zh-CN" sz="24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”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，是真命</a:t>
                </a:r>
                <a:endParaRPr lang="zh-CN" altLang="en-US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 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题，即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≤(-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max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=0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；所以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≤0</a:t>
                </a:r>
                <a:endParaRPr lang="zh-CN" altLang="en-US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“</a:t>
                </a:r>
                <a:r>
                  <a:rPr lang="en-US" altLang="zh-CN" sz="24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-2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”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的否定：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“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∀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-2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0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”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是真命题，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 </a:t>
                </a:r>
                <a:endParaRPr lang="en-US" altLang="zh-CN" sz="2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    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4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2-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endParaRPr lang="en-US" altLang="zh-CN" sz="24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15" y="3230245"/>
                <a:ext cx="9130665" cy="2414905"/>
              </a:xfrm>
              <a:prstGeom prst="rect">
                <a:avLst/>
              </a:prstGeom>
              <a:blipFill rotWithShape="1">
                <a:blip r:embed="rId4"/>
                <a:stretch>
                  <a:fillRect l="-70" t="-263" r="-70" b="-263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 title=""/>
          <p:cNvSpPr txBox="1"/>
          <p:nvPr/>
        </p:nvSpPr>
        <p:spPr>
          <a:xfrm>
            <a:off x="474645" y="918210"/>
            <a:ext cx="543260" cy="48469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转化与化归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极端思想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 title=""/>
          <p:cNvSpPr/>
          <p:nvPr/>
        </p:nvSpPr>
        <p:spPr>
          <a:xfrm>
            <a:off x="1286510" y="297180"/>
            <a:ext cx="438150" cy="6247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296670" y="895350"/>
            <a:ext cx="42291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306830" y="5386070"/>
            <a:ext cx="407670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74645" y="918210"/>
            <a:ext cx="543260" cy="48469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转化与化归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极端思想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50" name="文本框 49" title=""/>
          <p:cNvSpPr txBox="1"/>
          <p:nvPr/>
        </p:nvSpPr>
        <p:spPr>
          <a:xfrm>
            <a:off x="1790700" y="322580"/>
            <a:ext cx="9114155" cy="1198880"/>
          </a:xfrm>
          <a:prstGeom prst="rect">
            <a:avLst/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4.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[-1,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&gt;-1),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&gt;1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是假命题，则实数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围是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799590" y="1551305"/>
            <a:ext cx="9105900" cy="1198880"/>
          </a:xfrm>
          <a:prstGeom prst="rect">
            <a:avLst/>
          </a:prstGeom>
          <a:solidFill>
            <a:schemeClr val="bg2">
              <a:lumMod val="95000"/>
              <a:alpha val="9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[-1,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&gt;-1),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&lt;1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是假命题，则实数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围是</a:t>
            </a:r>
            <a:r>
              <a:rPr lang="zh-CN" altLang="en-US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276350" y="3381375"/>
            <a:ext cx="40767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797050" y="2868930"/>
            <a:ext cx="9108440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[-1,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&gt;-1),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&gt;1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是假命题，其否定：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“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[-1,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&gt;-1),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是真命题；所以，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[-1,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&gt;-1),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&lt;1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是假命题，其否定：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[-1,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&gt;-1),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是真命题，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所以，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799590" y="5293995"/>
            <a:ext cx="9103995" cy="119888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原命题假，则其否定为真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 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（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）中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原命题否定真，利用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极端思想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，区间内的最大值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也小于等于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（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）中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原命题否定真，利用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极端思想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，只需区间内的最大值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大于等于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即可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 title=""/>
          <p:cNvSpPr/>
          <p:nvPr/>
        </p:nvSpPr>
        <p:spPr>
          <a:xfrm>
            <a:off x="1286510" y="261620"/>
            <a:ext cx="438150" cy="6247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296670" y="1046480"/>
            <a:ext cx="422910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 title=""/>
          <p:cNvSpPr/>
          <p:nvPr/>
        </p:nvSpPr>
        <p:spPr>
          <a:xfrm>
            <a:off x="1280160" y="5137150"/>
            <a:ext cx="41719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474647" y="918210"/>
            <a:ext cx="543258" cy="456311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分类讨论</a:t>
            </a:r>
            <a:r>
              <a:rPr lang="en-US" altLang="zh-CN" sz="2000">
                <a:solidFill>
                  <a:srgbClr val="C00000"/>
                </a:solidFill>
              </a:rPr>
              <a:t> + </a:t>
            </a:r>
            <a:r>
              <a:rPr lang="zh-CN" altLang="en-US" sz="2000">
                <a:solidFill>
                  <a:srgbClr val="C00000"/>
                </a:solidFill>
              </a:rPr>
              <a:t>极端思想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790700" y="323850"/>
            <a:ext cx="9088120" cy="1383665"/>
          </a:xfrm>
          <a:prstGeom prst="rect">
            <a:avLst/>
          </a:prstGeom>
          <a:solidFill>
            <a:schemeClr val="accent4">
              <a:lumMod val="20000"/>
              <a:lumOff val="80000"/>
              <a:alpha val="9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5.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R,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y=ax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恒成立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是真命题，则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的取值范围是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790700" y="1770380"/>
            <a:ext cx="9088120" cy="1383665"/>
          </a:xfrm>
          <a:prstGeom prst="rect">
            <a:avLst/>
          </a:prstGeom>
          <a:solidFill>
            <a:schemeClr val="bg2">
              <a:alpha val="9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已知命题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≥1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2x+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&gt;5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是假命题，则实数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的取值范围是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285240" y="3728085"/>
            <a:ext cx="407670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779270" y="3461385"/>
            <a:ext cx="910844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1,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不符！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+mn-ea"/>
              </a:rPr>
              <a:t>≠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时，原命题真的充要条件是：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0,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16-16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0,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1;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综上，得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.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则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2x+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&gt;5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是省略了量词的全称量词命题，其否定：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“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则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2x+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是真命题，所以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799590" y="5187315"/>
            <a:ext cx="9103995" cy="119888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（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）中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二次系数含有字母，需要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讨论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；二次函数值恒大于零，判别式为负；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（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）中原命题是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省略了量词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的命题，需要补充完整后再给出它的否定；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0422" name="对角圆角矩形 60421" title=""/>
          <p:cNvSpPr/>
          <p:nvPr/>
        </p:nvSpPr>
        <p:spPr>
          <a:xfrm>
            <a:off x="1246505" y="370840"/>
            <a:ext cx="9698990" cy="5712895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一般地，对一个命题进行否定，就可以得到一个新的命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题，这一新命题称为原命题的否定．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例如，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</a:rPr>
              <a:t>56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是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</a:rPr>
              <a:t>7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的倍数” 的</a:t>
            </a:r>
            <a:r>
              <a:rPr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否定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为 “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56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不是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7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的倍数”，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“空集是集合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＝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{1,2,3}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的真子集”的</a:t>
            </a:r>
            <a:r>
              <a:rPr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否定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为“空集不是集合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＝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{1,2,3}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的真子集”．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下面，我们学习利用存在量词对全称量词命题进行否定，以及利用全称量词对存在量词命题进行否定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. 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694430" y="1501140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2200275" y="2610485"/>
            <a:ext cx="534670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全称量词命题的否定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247005" y="3864610"/>
            <a:ext cx="5511800" cy="64670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存在量词命题的否定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246755" y="5119370"/>
            <a:ext cx="478599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常见否定词的对应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5891530" y="4376420"/>
            <a:ext cx="218059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559685" y="2933065"/>
            <a:ext cx="2245360" cy="64674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5490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1821180" y="5205095"/>
            <a:ext cx="298323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5065395" y="3543935"/>
            <a:ext cx="33572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3357245" y="4366260"/>
            <a:ext cx="3450590" cy="64670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711315" y="265747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极端思想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2" animBg="1"/>
      <p:bldP spid="19" grpId="2" animBg="1"/>
      <p:bldP spid="18" grpId="2" animBg="1"/>
      <p:bldP spid="3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344400" y="118491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 title=""/>
          <p:cNvSpPr/>
          <p:nvPr/>
        </p:nvSpPr>
        <p:spPr>
          <a:xfrm>
            <a:off x="1167765" y="185420"/>
            <a:ext cx="45339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149350" y="746125"/>
            <a:ext cx="422910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较与感悟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188720" y="3796665"/>
            <a:ext cx="42227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9705" name="文本框 29704" title=""/>
              <p:cNvSpPr txBox="1"/>
              <p:nvPr/>
            </p:nvSpPr>
            <p:spPr>
              <a:xfrm>
                <a:off x="1659255" y="232410"/>
                <a:ext cx="9267825" cy="2245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sz="2800">
                    <a:solidFill>
                      <a:srgbClr val="7030A0"/>
                    </a:solidFill>
                    <a:ea typeface="仿宋" panose="02010609060101010101" charset="-122"/>
                  </a:rPr>
                  <a:t>写出下列命题的否定： </a:t>
                </a:r>
                <a:endParaRPr sz="2800">
                  <a:solidFill>
                    <a:srgbClr val="7030A0"/>
                  </a:solidFill>
                  <a:ea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sz="2800">
                    <a:solidFill>
                      <a:srgbClr val="0000FF"/>
                    </a:solidFill>
                    <a:ea typeface="仿宋" panose="02010609060101010101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ea typeface="仿宋" panose="02010609060101010101" charset="-122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</a:rPr>
                  <a:t>）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</a:rPr>
                  <a:t>所有的矩形都是平行四边形； </a:t>
                </a:r>
                <a:endParaRPr sz="2800">
                  <a:solidFill>
                    <a:srgbClr val="0000FF"/>
                  </a:solidFill>
                  <a:ea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sz="2800">
                    <a:solidFill>
                      <a:srgbClr val="0000FF"/>
                    </a:solidFill>
                    <a:ea typeface="仿宋" panose="02010609060101010101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ea typeface="仿宋" panose="02010609060101010101" charset="-122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</a:rPr>
                  <a:t>）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</a:rPr>
                  <a:t>每一个素数都是奇数； </a:t>
                </a:r>
                <a:endParaRPr sz="2800">
                  <a:solidFill>
                    <a:srgbClr val="0000FF"/>
                  </a:solidFill>
                  <a:ea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sz="2800">
                    <a:solidFill>
                      <a:srgbClr val="0000FF"/>
                    </a:solidFill>
                    <a:ea typeface="仿宋" panose="02010609060101010101" charset="-122"/>
                  </a:rPr>
                  <a:t>（</a:t>
                </a:r>
                <a:r>
                  <a:rPr lang="en-US" altLang="zh-CN" sz="2800">
                    <a:solidFill>
                      <a:srgbClr val="0000FF"/>
                    </a:solidFill>
                    <a:ea typeface="仿宋" panose="02010609060101010101" charset="-122"/>
                  </a:rPr>
                  <a:t>3</a:t>
                </a:r>
                <a:r>
                  <a:rPr lang="zh-CN" altLang="en-US" sz="2800">
                    <a:solidFill>
                      <a:srgbClr val="0000FF"/>
                    </a:solidFill>
                    <a:ea typeface="仿宋" panose="02010609060101010101" charset="-122"/>
                  </a:rPr>
                  <a:t>）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ea"/>
                  </a:rPr>
                  <a:t>∀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</a:rPr>
                  <a:t>． </a:t>
                </a:r>
                <a:endParaRPr sz="2800">
                  <a:solidFill>
                    <a:srgbClr val="0000FF"/>
                  </a:solidFill>
                  <a:ea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sz="2800">
                    <a:solidFill>
                      <a:srgbClr val="7030A0"/>
                    </a:solidFill>
                    <a:ea typeface="仿宋" panose="02010609060101010101" charset="-122"/>
                  </a:rPr>
                  <a:t>它们与原命题在形式上有什么变化？</a:t>
                </a:r>
                <a:endParaRPr sz="2800">
                  <a:solidFill>
                    <a:srgbClr val="7030A0"/>
                  </a:solidFill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29705" name="文本框 297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55" y="232410"/>
                <a:ext cx="9267825" cy="2245360"/>
              </a:xfrm>
              <a:prstGeom prst="rect">
                <a:avLst/>
              </a:prstGeom>
              <a:blipFill rotWithShape="1">
                <a:blip r:embed="rId2"/>
                <a:stretch>
                  <a:fillRect l="-55" t="-226" r="-48" b="-198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0422" name="矩形 60421" title=""/>
              <p:cNvSpPr/>
              <p:nvPr/>
            </p:nvSpPr>
            <p:spPr>
              <a:xfrm>
                <a:off x="1659255" y="2519680"/>
                <a:ext cx="9276715" cy="39693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sz="2400">
                    <a:solidFill>
                      <a:srgbClr val="7030A0"/>
                    </a:solidFill>
                    <a:ea typeface="仿宋" panose="02010609060101010101" charset="-122"/>
                  </a:rPr>
                  <a:t>   (1)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的否定</a:t>
                </a:r>
                <a:r>
                  <a:rPr lang="en-US" sz="2400">
                    <a:solidFill>
                      <a:srgbClr val="7030A0"/>
                    </a:solidFill>
                    <a:ea typeface="仿宋" panose="02010609060101010101" charset="-122"/>
                  </a:rPr>
                  <a:t>: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 “</a:t>
                </a:r>
                <a:r>
                  <a:rPr lang="zh-CN" sz="2400">
                    <a:solidFill>
                      <a:srgbClr val="7030A0"/>
                    </a:solidFill>
                    <a:ea typeface="仿宋" panose="02010609060101010101" charset="-122"/>
                  </a:rPr>
                  <a:t>不是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所有的矩形都是平行四边形”，</a:t>
                </a:r>
                <a:endParaRPr sz="2400">
                  <a:solidFill>
                    <a:srgbClr val="7030A0"/>
                  </a:solidFill>
                  <a:ea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 </a:t>
                </a:r>
                <a:r>
                  <a:rPr lang="en-US" sz="2400">
                    <a:solidFill>
                      <a:srgbClr val="7030A0"/>
                    </a:solidFill>
                    <a:ea typeface="仿宋" panose="02010609060101010101" charset="-122"/>
                  </a:rPr>
                  <a:t>         </a:t>
                </a:r>
                <a:r>
                  <a:rPr lang="zh-CN" sz="2400">
                    <a:solidFill>
                      <a:srgbClr val="7030A0"/>
                    </a:solidFill>
                    <a:ea typeface="仿宋" panose="02010609060101010101" charset="-122"/>
                  </a:rPr>
                  <a:t>即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 </a:t>
                </a:r>
                <a:r>
                  <a:rPr lang="en-US" sz="2400">
                    <a:solidFill>
                      <a:srgbClr val="7030A0"/>
                    </a:solidFill>
                    <a:ea typeface="仿宋" panose="02010609060101010101" charset="-122"/>
                  </a:rPr>
                  <a:t>“</a:t>
                </a:r>
                <a:r>
                  <a:rPr sz="2400">
                    <a:solidFill>
                      <a:srgbClr val="C00000"/>
                    </a:solidFill>
                    <a:ea typeface="仿宋" panose="02010609060101010101" charset="-122"/>
                  </a:rPr>
                  <a:t>存在一个矩形不是平行四边形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”；</a:t>
                </a:r>
                <a:endParaRPr sz="2400">
                  <a:solidFill>
                    <a:srgbClr val="7030A0"/>
                  </a:solidFill>
                  <a:ea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sz="2400">
                    <a:solidFill>
                      <a:srgbClr val="7030A0"/>
                    </a:solidFill>
                    <a:ea typeface="仿宋" panose="02010609060101010101" charset="-122"/>
                    <a:sym typeface="+mn-ea"/>
                  </a:rPr>
                  <a:t>  (2)</a:t>
                </a:r>
                <a:r>
                  <a:rPr lang="en-US" sz="2400">
                    <a:solidFill>
                      <a:srgbClr val="7030A0"/>
                    </a:solidFill>
                    <a:ea typeface="仿宋" panose="02010609060101010101" charset="-122"/>
                  </a:rPr>
                  <a:t>的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否定</a:t>
                </a:r>
                <a:r>
                  <a:rPr lang="zh-CN" sz="2400">
                    <a:solidFill>
                      <a:srgbClr val="7030A0"/>
                    </a:solidFill>
                    <a:ea typeface="仿宋" panose="02010609060101010101" charset="-122"/>
                  </a:rPr>
                  <a:t>：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 “</a:t>
                </a:r>
                <a:r>
                  <a:rPr lang="zh-CN" sz="2400">
                    <a:solidFill>
                      <a:srgbClr val="7030A0"/>
                    </a:solidFill>
                    <a:ea typeface="仿宋" panose="02010609060101010101" charset="-122"/>
                  </a:rPr>
                  <a:t>不是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每一个素数都是奇数”，</a:t>
                </a:r>
                <a:endParaRPr sz="2400">
                  <a:solidFill>
                    <a:srgbClr val="7030A0"/>
                  </a:solidFill>
                  <a:ea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 </a:t>
                </a:r>
                <a:r>
                  <a:rPr lang="en-US" sz="2400">
                    <a:solidFill>
                      <a:srgbClr val="7030A0"/>
                    </a:solidFill>
                    <a:ea typeface="仿宋" panose="02010609060101010101" charset="-122"/>
                  </a:rPr>
                  <a:t>         </a:t>
                </a:r>
                <a:r>
                  <a:rPr lang="zh-CN" altLang="en-US" sz="2400">
                    <a:solidFill>
                      <a:srgbClr val="7030A0"/>
                    </a:solidFill>
                    <a:ea typeface="仿宋" panose="02010609060101010101" charset="-122"/>
                  </a:rPr>
                  <a:t>即</a:t>
                </a:r>
                <a:r>
                  <a:rPr lang="en-US" altLang="zh-CN" sz="2400">
                    <a:solidFill>
                      <a:srgbClr val="7030A0"/>
                    </a:solidFill>
                    <a:ea typeface="仿宋" panose="02010609060101010101" charset="-122"/>
                  </a:rPr>
                  <a:t>“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 </a:t>
                </a:r>
                <a:r>
                  <a:rPr sz="2400">
                    <a:solidFill>
                      <a:srgbClr val="C00000"/>
                    </a:solidFill>
                    <a:ea typeface="仿宋" panose="02010609060101010101" charset="-122"/>
                  </a:rPr>
                  <a:t>存在一个素数不是奇数</a:t>
                </a:r>
                <a:r>
                  <a:rPr lang="en-US" sz="2400">
                    <a:solidFill>
                      <a:srgbClr val="7030A0"/>
                    </a:solidFill>
                    <a:ea typeface="仿宋" panose="02010609060101010101" charset="-122"/>
                  </a:rPr>
                  <a:t>”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；</a:t>
                </a:r>
                <a:endParaRPr sz="2400">
                  <a:solidFill>
                    <a:srgbClr val="7030A0"/>
                  </a:solidFill>
                  <a:ea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 </a:t>
                </a:r>
                <a:r>
                  <a:rPr lang="en-US" sz="2400">
                    <a:solidFill>
                      <a:srgbClr val="7030A0"/>
                    </a:solidFill>
                    <a:ea typeface="仿宋" panose="02010609060101010101" charset="-122"/>
                    <a:sym typeface="+mn-ea"/>
                  </a:rPr>
                  <a:t> (3)</a:t>
                </a:r>
                <a:r>
                  <a:rPr lang="en-US" sz="2400">
                    <a:solidFill>
                      <a:srgbClr val="7030A0"/>
                    </a:solidFill>
                    <a:ea typeface="仿宋" panose="02010609060101010101" charset="-122"/>
                  </a:rPr>
                  <a:t>的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否定</a:t>
                </a:r>
                <a:r>
                  <a:rPr lang="zh-CN" sz="2400">
                    <a:solidFill>
                      <a:srgbClr val="7030A0"/>
                    </a:solidFill>
                    <a:ea typeface="仿宋" panose="02010609060101010101" charset="-122"/>
                  </a:rPr>
                  <a:t>：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 “</a:t>
                </a:r>
                <a:r>
                  <a:rPr lang="zh-CN" sz="2400">
                    <a:solidFill>
                      <a:srgbClr val="7030A0"/>
                    </a:solidFill>
                    <a:ea typeface="仿宋" panose="02010609060101010101" charset="-122"/>
                  </a:rPr>
                  <a:t>不是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所有的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4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+x</a:t>
                </a:r>
                <a:r>
                  <a:rPr lang="en-US" altLang="zh-CN" sz="24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400">
                    <a:solidFill>
                      <a:srgbClr val="7030A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”，</a:t>
                </a:r>
                <a:endParaRPr sz="2400">
                  <a:solidFill>
                    <a:srgbClr val="7030A0"/>
                  </a:solidFill>
                  <a:ea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</a:rPr>
                  <a:t> </a:t>
                </a:r>
                <a:r>
                  <a:rPr lang="en-US" sz="2400">
                    <a:solidFill>
                      <a:srgbClr val="7030A0"/>
                    </a:solidFill>
                    <a:ea typeface="仿宋" panose="02010609060101010101" charset="-122"/>
                  </a:rPr>
                  <a:t>         </a:t>
                </a:r>
                <a:r>
                  <a:rPr lang="zh-CN" sz="2400">
                    <a:solidFill>
                      <a:srgbClr val="7030A0"/>
                    </a:solidFill>
                    <a:ea typeface="仿宋" panose="02010609060101010101" charset="-122"/>
                  </a:rPr>
                  <a:t>即</a:t>
                </a:r>
                <a:r>
                  <a:rPr sz="2400">
                    <a:solidFill>
                      <a:srgbClr val="7030A0"/>
                    </a:solidFill>
                    <a:ea typeface="仿宋" panose="02010609060101010101" charset="-122"/>
                    <a:sym typeface="+mn-ea"/>
                  </a:rPr>
                  <a:t> “</a:t>
                </a:r>
                <a:r>
                  <a:rPr lang="en-US" altLang="zh-CN" sz="2400">
                    <a:solidFill>
                      <a:srgbClr val="C00000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∃</a:t>
                </a:r>
                <a:r>
                  <a:rPr lang="en-US" altLang="zh-CN" sz="24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4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24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24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sz="2400">
                    <a:solidFill>
                      <a:srgbClr val="C00000"/>
                    </a:solidFill>
                    <a:ea typeface="仿宋" panose="02010609060101010101" charset="-122"/>
                  </a:rPr>
                  <a:t>＜</a:t>
                </a:r>
                <a:r>
                  <a:rPr lang="en-US" sz="24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0</a:t>
                </a:r>
                <a:r>
                  <a:rPr lang="en-US" sz="2400">
                    <a:solidFill>
                      <a:srgbClr val="7030A0"/>
                    </a:solidFill>
                    <a:ea typeface="仿宋" panose="02010609060101010101" charset="-122"/>
                  </a:rPr>
                  <a:t>”</a:t>
                </a:r>
                <a:endParaRPr lang="en-US" sz="2400">
                  <a:solidFill>
                    <a:srgbClr val="7030A0"/>
                  </a:solidFill>
                  <a:ea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en-US" altLang="zh-CN" sz="2400">
                  <a:solidFill>
                    <a:srgbClr val="FF0000"/>
                  </a:solidFill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60422" name="矩形 604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55" y="2519680"/>
                <a:ext cx="9276715" cy="3969385"/>
              </a:xfrm>
              <a:prstGeom prst="rect">
                <a:avLst/>
              </a:prstGeom>
              <a:blipFill rotWithShape="1">
                <a:blip r:embed="rId3"/>
                <a:stretch>
                  <a:fillRect l="-68" t="-160" r="-68" b="-160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659255" y="5967730"/>
            <a:ext cx="926846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原命题均为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全称量词命题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，否定后全为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存在量词命题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  <p:bldP spid="60422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988695" y="271780"/>
            <a:ext cx="31381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全称量词的否定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705" name="文本框 29704" title=""/>
          <p:cNvSpPr txBox="1"/>
          <p:nvPr/>
        </p:nvSpPr>
        <p:spPr>
          <a:xfrm>
            <a:off x="1398905" y="1304925"/>
            <a:ext cx="9008745" cy="276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全称量词命题：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  </a:t>
            </a:r>
            <a:endParaRPr lang="en-US" sz="2800">
              <a:solidFill>
                <a:srgbClr val="C00000"/>
              </a:solidFill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它 的 否  定：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 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¬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</a:t>
            </a:r>
            <a:endParaRPr lang="en-US" altLang="zh-CN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832350" y="4272915"/>
            <a:ext cx="201930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全称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量词命题</a:t>
            </a:r>
            <a:endParaRPr lang="en-US" altLang="zh-CN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下箭头 3" title=""/>
          <p:cNvSpPr/>
          <p:nvPr/>
        </p:nvSpPr>
        <p:spPr>
          <a:xfrm>
            <a:off x="4611370" y="2013585"/>
            <a:ext cx="158115" cy="796925"/>
          </a:xfrm>
          <a:prstGeom prst="downArrow">
            <a:avLst/>
          </a:prstGeom>
          <a:solidFill>
            <a:schemeClr val="accent6"/>
          </a:solidFill>
          <a:ln w="12700" cmpd="sng">
            <a:solidFill>
              <a:srgbClr val="E419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 title=""/>
          <p:cNvSpPr/>
          <p:nvPr/>
        </p:nvSpPr>
        <p:spPr>
          <a:xfrm>
            <a:off x="6625590" y="2013585"/>
            <a:ext cx="153035" cy="796925"/>
          </a:xfrm>
          <a:prstGeom prst="downArrow">
            <a:avLst/>
          </a:prstGeom>
          <a:solidFill>
            <a:schemeClr val="accent6"/>
          </a:solidFill>
          <a:ln w="12700" cmpd="sng">
            <a:solidFill>
              <a:srgbClr val="E419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 title=""/>
          <p:cNvSpPr txBox="1"/>
          <p:nvPr/>
        </p:nvSpPr>
        <p:spPr>
          <a:xfrm>
            <a:off x="4832350" y="5683250"/>
            <a:ext cx="201930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存在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量词命题</a:t>
            </a:r>
            <a:endParaRPr lang="en-US" altLang="zh-CN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0" name="下箭头 9" title=""/>
          <p:cNvSpPr/>
          <p:nvPr/>
        </p:nvSpPr>
        <p:spPr>
          <a:xfrm>
            <a:off x="5605780" y="4889500"/>
            <a:ext cx="506095" cy="79692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12700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 title=""/>
          <p:cNvSpPr txBox="1"/>
          <p:nvPr/>
        </p:nvSpPr>
        <p:spPr>
          <a:xfrm>
            <a:off x="5316220" y="4942205"/>
            <a:ext cx="148399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否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定</a:t>
            </a:r>
            <a:endParaRPr lang="zh-CN" altLang="en-US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256665" y="1599565"/>
            <a:ext cx="9501505" cy="203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(1)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所有能被３整除的整数都是奇数； 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(2)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每一个四边形的四个顶点在同一个圆上； 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(3)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对任意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Z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的个位数字不等于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256665" y="1073150"/>
            <a:ext cx="950150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写出下列全称量词命题的否定：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257300" y="4318635"/>
            <a:ext cx="950087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否定：</a:t>
            </a:r>
            <a:r>
              <a:rPr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一个能被３整除的整数不是奇数</a:t>
            </a:r>
            <a:r>
              <a:rPr 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sz="2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否定</a:t>
            </a:r>
            <a:r>
              <a:rPr sz="2800"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：</a:t>
            </a:r>
            <a:r>
              <a:rPr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一个四边形，它的四个顶点不在同一个圆上</a:t>
            </a:r>
            <a:r>
              <a:rPr 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sz="2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否定：</a:t>
            </a:r>
            <a:r>
              <a:rPr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</a:t>
            </a:r>
            <a:r>
              <a:rPr lang="en-US" altLang="zh-CN" sz="2800" i="1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Z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sz="2800" i="1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sz="2800" baseline="30000"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２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的个位数字等</a:t>
            </a:r>
            <a:r>
              <a:rPr 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于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</a:t>
            </a:r>
            <a:endParaRPr lang="zh-CN" altLang="en-US" sz="2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矩形 12" title=""/>
          <p:cNvSpPr/>
          <p:nvPr/>
        </p:nvSpPr>
        <p:spPr>
          <a:xfrm>
            <a:off x="1167765" y="185420"/>
            <a:ext cx="453390" cy="64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" name="矩形 13" title=""/>
          <p:cNvSpPr/>
          <p:nvPr/>
        </p:nvSpPr>
        <p:spPr>
          <a:xfrm>
            <a:off x="1149350" y="746125"/>
            <a:ext cx="422910" cy="1630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比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较与感悟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198880" y="3380105"/>
            <a:ext cx="42227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9705" name="文本框 29704" title=""/>
          <p:cNvSpPr txBox="1"/>
          <p:nvPr/>
        </p:nvSpPr>
        <p:spPr>
          <a:xfrm>
            <a:off x="1659255" y="191770"/>
            <a:ext cx="9267825" cy="2245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sz="2800">
                <a:solidFill>
                  <a:srgbClr val="7030A0"/>
                </a:solidFill>
                <a:ea typeface="仿宋" panose="02010609060101010101" charset="-122"/>
              </a:rPr>
              <a:t>写出下列命题的否定： </a:t>
            </a:r>
            <a:endParaRPr sz="2800">
              <a:solidFill>
                <a:srgbClr val="7030A0"/>
              </a:solidFill>
              <a:ea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sz="2800">
                <a:solidFill>
                  <a:srgbClr val="7030A0"/>
                </a:solidFill>
                <a:ea typeface="仿宋" panose="02010609060101010101" charset="-122"/>
              </a:rPr>
              <a:t> 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</a:rPr>
              <a:t> (1)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存在一个实数的绝对值是正数； </a:t>
            </a:r>
            <a:endParaRPr sz="2800">
              <a:solidFill>
                <a:srgbClr val="0000FF"/>
              </a:solidFill>
              <a:ea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sz="2800">
                <a:solidFill>
                  <a:srgbClr val="0000FF"/>
                </a:solidFill>
                <a:ea typeface="仿宋" panose="02010609060101010101" charset="-122"/>
              </a:rPr>
              <a:t>  (2)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有些平行四边形是菱形； </a:t>
            </a:r>
            <a:endParaRPr sz="2800">
              <a:solidFill>
                <a:srgbClr val="0000FF"/>
              </a:solidFill>
              <a:ea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sz="2800">
                <a:solidFill>
                  <a:srgbClr val="0000FF"/>
                </a:solidFill>
                <a:ea typeface="仿宋" panose="02010609060101010101" charset="-122"/>
              </a:rPr>
              <a:t>  (3)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2800" baseline="30000">
                <a:solidFill>
                  <a:srgbClr val="0000FF"/>
                </a:solidFill>
                <a:ea typeface="仿宋" panose="02010609060101010101" charset="-122"/>
              </a:rPr>
              <a:t>2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+3</a:t>
            </a:r>
            <a:r>
              <a:rPr lang="en-US" sz="2800">
                <a:solidFill>
                  <a:srgbClr val="0000FF"/>
                </a:solidFill>
                <a:ea typeface="仿宋" panose="02010609060101010101" charset="-122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０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．   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r>
              <a:rPr sz="2800">
                <a:solidFill>
                  <a:srgbClr val="7030A0"/>
                </a:solidFill>
                <a:ea typeface="仿宋" panose="02010609060101010101" charset="-122"/>
              </a:rPr>
              <a:t>它们与原命题在形式上有什么变化？</a:t>
            </a:r>
            <a:endParaRPr sz="2800">
              <a:solidFill>
                <a:srgbClr val="7030A0"/>
              </a:solidFill>
              <a:ea typeface="仿宋" panose="02010609060101010101" charset="-122"/>
            </a:endParaRPr>
          </a:p>
        </p:txBody>
      </p:sp>
      <p:sp>
        <p:nvSpPr>
          <p:cNvPr id="60422" name="矩形 60421" title=""/>
          <p:cNvSpPr/>
          <p:nvPr/>
        </p:nvSpPr>
        <p:spPr>
          <a:xfrm>
            <a:off x="1659255" y="2468880"/>
            <a:ext cx="9276715" cy="3969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400">
                <a:solidFill>
                  <a:srgbClr val="7030A0"/>
                </a:solidFill>
                <a:ea typeface="仿宋" panose="02010609060101010101" charset="-122"/>
              </a:rPr>
              <a:t>   (1)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的否定</a:t>
            </a:r>
            <a:r>
              <a:rPr lang="en-US" sz="2400">
                <a:solidFill>
                  <a:srgbClr val="7030A0"/>
                </a:solidFill>
                <a:ea typeface="仿宋" panose="02010609060101010101" charset="-122"/>
              </a:rPr>
              <a:t>: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 “不存在一个实数，它的绝对值是正数”，</a:t>
            </a:r>
            <a:endParaRPr sz="2400">
              <a:solidFill>
                <a:srgbClr val="7030A0"/>
              </a:solidFill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 </a:t>
            </a:r>
            <a:r>
              <a:rPr lang="en-US" sz="2400">
                <a:solidFill>
                  <a:srgbClr val="7030A0"/>
                </a:solidFill>
                <a:ea typeface="仿宋" panose="02010609060101010101" charset="-122"/>
              </a:rPr>
              <a:t>         </a:t>
            </a:r>
            <a:r>
              <a:rPr lang="zh-CN" sz="2400">
                <a:solidFill>
                  <a:srgbClr val="7030A0"/>
                </a:solidFill>
                <a:ea typeface="仿宋" panose="02010609060101010101" charset="-122"/>
              </a:rPr>
              <a:t>即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 </a:t>
            </a:r>
            <a:r>
              <a:rPr lang="en-US" sz="2400">
                <a:solidFill>
                  <a:srgbClr val="7030A0"/>
                </a:solidFill>
                <a:ea typeface="仿宋" panose="02010609060101010101" charset="-122"/>
              </a:rPr>
              <a:t>“</a:t>
            </a:r>
            <a:r>
              <a:rPr sz="2400">
                <a:solidFill>
                  <a:srgbClr val="C00000"/>
                </a:solidFill>
                <a:ea typeface="仿宋" panose="02010609060101010101" charset="-122"/>
              </a:rPr>
              <a:t>所有实数的绝对值都不是正数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”；</a:t>
            </a:r>
            <a:endParaRPr sz="2400">
              <a:solidFill>
                <a:srgbClr val="7030A0"/>
              </a:solidFill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 </a:t>
            </a:r>
            <a:r>
              <a:rPr 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(2)</a:t>
            </a:r>
            <a:r>
              <a:rPr lang="en-US" sz="2400">
                <a:solidFill>
                  <a:srgbClr val="7030A0"/>
                </a:solidFill>
                <a:ea typeface="仿宋" panose="02010609060101010101" charset="-122"/>
              </a:rPr>
              <a:t>的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否定</a:t>
            </a:r>
            <a:r>
              <a:rPr lang="zh-CN" sz="2400">
                <a:solidFill>
                  <a:srgbClr val="7030A0"/>
                </a:solidFill>
                <a:ea typeface="仿宋" panose="02010609060101010101" charset="-122"/>
              </a:rPr>
              <a:t>：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 “没有一个平行四边形是菱形”，</a:t>
            </a:r>
            <a:endParaRPr sz="2400">
              <a:solidFill>
                <a:srgbClr val="7030A0"/>
              </a:solidFill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 </a:t>
            </a:r>
            <a:r>
              <a:rPr lang="en-US" sz="2400">
                <a:solidFill>
                  <a:srgbClr val="7030A0"/>
                </a:solidFill>
                <a:ea typeface="仿宋" panose="02010609060101010101" charset="-122"/>
              </a:rPr>
              <a:t>         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</a:rPr>
              <a:t>即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</a:rPr>
              <a:t>“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 </a:t>
            </a:r>
            <a:r>
              <a:rPr sz="2400">
                <a:solidFill>
                  <a:srgbClr val="C00000"/>
                </a:solidFill>
                <a:ea typeface="仿宋" panose="02010609060101010101" charset="-122"/>
              </a:rPr>
              <a:t>每一个平行四边形都不是菱形</a:t>
            </a:r>
            <a:r>
              <a:rPr lang="en-US" sz="2400">
                <a:solidFill>
                  <a:srgbClr val="7030A0"/>
                </a:solidFill>
                <a:ea typeface="仿宋" panose="02010609060101010101" charset="-122"/>
              </a:rPr>
              <a:t>”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；</a:t>
            </a:r>
            <a:endParaRPr sz="2400">
              <a:solidFill>
                <a:srgbClr val="7030A0"/>
              </a:solidFill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  </a:t>
            </a:r>
            <a:r>
              <a:rPr 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(3)</a:t>
            </a:r>
            <a:r>
              <a:rPr lang="en-US" sz="2400">
                <a:solidFill>
                  <a:srgbClr val="7030A0"/>
                </a:solidFill>
                <a:ea typeface="仿宋" panose="02010609060101010101" charset="-122"/>
              </a:rPr>
              <a:t>的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否定</a:t>
            </a:r>
            <a:r>
              <a:rPr lang="zh-CN" sz="2400">
                <a:solidFill>
                  <a:srgbClr val="7030A0"/>
                </a:solidFill>
                <a:ea typeface="仿宋" panose="02010609060101010101" charset="-122"/>
              </a:rPr>
              <a:t>：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 “不存在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7030A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，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aseline="300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2</a:t>
            </a: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-2</a:t>
            </a:r>
            <a:r>
              <a:rPr lang="en-US" altLang="zh-CN" sz="24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+3</a:t>
            </a:r>
            <a:r>
              <a:rPr 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０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”，</a:t>
            </a:r>
            <a:endParaRPr sz="2400">
              <a:solidFill>
                <a:srgbClr val="7030A0"/>
              </a:solidFill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sz="2400">
                <a:solidFill>
                  <a:srgbClr val="7030A0"/>
                </a:solidFill>
                <a:ea typeface="仿宋" panose="02010609060101010101" charset="-122"/>
              </a:rPr>
              <a:t> </a:t>
            </a:r>
            <a:r>
              <a:rPr lang="en-US" sz="2400">
                <a:solidFill>
                  <a:srgbClr val="7030A0"/>
                </a:solidFill>
                <a:ea typeface="仿宋" panose="02010609060101010101" charset="-122"/>
              </a:rPr>
              <a:t>         </a:t>
            </a:r>
            <a:r>
              <a:rPr lang="zh-CN" sz="2400">
                <a:solidFill>
                  <a:srgbClr val="7030A0"/>
                </a:solidFill>
                <a:ea typeface="仿宋" panose="02010609060101010101" charset="-122"/>
              </a:rPr>
              <a:t>即</a:t>
            </a:r>
            <a:r>
              <a:rPr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“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aseline="300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2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-2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+3</a:t>
            </a:r>
            <a:r>
              <a:rPr lang="en-US" sz="2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≠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０</a:t>
            </a:r>
            <a:r>
              <a:rPr lang="en-US" sz="2400">
                <a:solidFill>
                  <a:srgbClr val="7030A0"/>
                </a:solidFill>
                <a:ea typeface="仿宋" panose="02010609060101010101" charset="-122"/>
              </a:rPr>
              <a:t>”</a:t>
            </a:r>
            <a:endParaRPr lang="en-US" sz="2400">
              <a:solidFill>
                <a:srgbClr val="7030A0"/>
              </a:solidFill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400">
              <a:solidFill>
                <a:srgbClr val="FF0000"/>
              </a:solidFill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659890" y="5967730"/>
            <a:ext cx="9275445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原命题均为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存在量词命题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，否定后全为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全称量词命题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  <p:bldP spid="60422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988695" y="271780"/>
            <a:ext cx="313817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存在量词的否定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705" name="文本框 29704" title=""/>
          <p:cNvSpPr txBox="1"/>
          <p:nvPr/>
        </p:nvSpPr>
        <p:spPr>
          <a:xfrm>
            <a:off x="1354455" y="1294130"/>
            <a:ext cx="9008745" cy="276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存在量词命题：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  </a:t>
            </a:r>
            <a:endParaRPr lang="en-US" sz="2800">
              <a:solidFill>
                <a:srgbClr val="C00000"/>
              </a:solidFill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它 的 否  定：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  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¬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</a:t>
            </a:r>
            <a:endParaRPr lang="en-US" altLang="zh-CN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832350" y="4272915"/>
            <a:ext cx="201930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存在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量词命题</a:t>
            </a:r>
            <a:endParaRPr lang="en-US" altLang="zh-CN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下箭头 3" title=""/>
          <p:cNvSpPr/>
          <p:nvPr/>
        </p:nvSpPr>
        <p:spPr>
          <a:xfrm>
            <a:off x="4611370" y="2013585"/>
            <a:ext cx="158115" cy="796925"/>
          </a:xfrm>
          <a:prstGeom prst="downArrow">
            <a:avLst/>
          </a:prstGeom>
          <a:solidFill>
            <a:schemeClr val="accent6"/>
          </a:solidFill>
          <a:ln w="12700" cmpd="sng">
            <a:solidFill>
              <a:srgbClr val="E419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 title=""/>
          <p:cNvSpPr/>
          <p:nvPr/>
        </p:nvSpPr>
        <p:spPr>
          <a:xfrm>
            <a:off x="6625590" y="2013585"/>
            <a:ext cx="153035" cy="796925"/>
          </a:xfrm>
          <a:prstGeom prst="downArrow">
            <a:avLst/>
          </a:prstGeom>
          <a:solidFill>
            <a:schemeClr val="accent6"/>
          </a:solidFill>
          <a:ln w="12700" cmpd="sng">
            <a:solidFill>
              <a:srgbClr val="E419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 title=""/>
          <p:cNvSpPr txBox="1"/>
          <p:nvPr/>
        </p:nvSpPr>
        <p:spPr>
          <a:xfrm>
            <a:off x="4832350" y="5683250"/>
            <a:ext cx="201930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全称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量词命题</a:t>
            </a:r>
            <a:endParaRPr lang="en-US" altLang="zh-CN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0" name="下箭头 9" title=""/>
          <p:cNvSpPr/>
          <p:nvPr/>
        </p:nvSpPr>
        <p:spPr>
          <a:xfrm>
            <a:off x="5605780" y="4889500"/>
            <a:ext cx="506095" cy="79692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12700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 title=""/>
          <p:cNvSpPr txBox="1"/>
          <p:nvPr/>
        </p:nvSpPr>
        <p:spPr>
          <a:xfrm>
            <a:off x="5316220" y="4942205"/>
            <a:ext cx="148399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否</a:t>
            </a:r>
            <a:r>
              <a:rPr lang="en-US" altLang="zh-CN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定</a:t>
            </a:r>
            <a:endParaRPr lang="zh-CN" altLang="en-US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 title=""/>
          <p:cNvSpPr txBox="1"/>
          <p:nvPr/>
        </p:nvSpPr>
        <p:spPr>
          <a:xfrm>
            <a:off x="1256665" y="1599565"/>
            <a:ext cx="9501505" cy="2030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(1)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∃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sz="2800">
                <a:solidFill>
                  <a:srgbClr val="0000FF"/>
                </a:solidFill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x+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０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 </a:t>
            </a:r>
            <a:endParaRPr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(2)有的三角形是等边三角形； 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(3)有一个偶数是素数．</a:t>
            </a:r>
            <a:endParaRPr 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256665" y="1073150"/>
            <a:ext cx="950150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写出下列存在量词命题的否定：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257300" y="4318635"/>
            <a:ext cx="950087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否定：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∀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sz="2800">
                <a:solidFill>
                  <a:schemeClr val="tx2"/>
                </a:solidFill>
                <a:ea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x+</a:t>
            </a:r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2&gt;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０</a:t>
            </a:r>
            <a:r>
              <a:rPr lang="en-US" sz="280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r>
              <a:rPr sz="280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sz="280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否定</a:t>
            </a:r>
            <a:r>
              <a:rPr sz="2800"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：</a:t>
            </a:r>
            <a:r>
              <a:rPr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所有的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三角形都不是等边三角形</a:t>
            </a:r>
            <a:r>
              <a:rPr 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sz="2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否定：</a:t>
            </a:r>
            <a:r>
              <a:rPr sz="28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任意一个</a:t>
            </a:r>
            <a:r>
              <a:rPr sz="2800">
                <a:ea typeface="仿宋" panose="02010609060101010101" charset="-122"/>
                <a:sym typeface="+mn-ea"/>
              </a:rPr>
              <a:t>偶数都不是素数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cb9f690b-a1a2-4ac9-b658-5e93ebb783f0}"/>
  <p:tag name="TABLE_ENDDRAG_ORIGIN_RECT" val="564*282"/>
  <p:tag name="TABLE_ENDDRAG_RECT" val="85*86*564*282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344</Paragraphs>
  <Slides>34</Slides>
  <Notes>9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baseType="lpstr" size="50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方正姚体</vt:lpstr>
      <vt:lpstr>幼圆</vt:lpstr>
      <vt:lpstr>等线</vt:lpstr>
      <vt:lpstr>宋体</vt:lpstr>
      <vt:lpstr>Cambria Math</vt:lpstr>
      <vt:lpstr>MS Mincho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2023-06-09T10:16:00.848</cp:lastPrinted>
  <dcterms:created xsi:type="dcterms:W3CDTF">2023-06-09T10:16:00Z</dcterms:created>
  <dcterms:modified xsi:type="dcterms:W3CDTF">2023-06-09T02:16:01Z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