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1681" r:id="rId6"/>
    <p:sldId id="1682" r:id="rId7"/>
    <p:sldId id="1500" r:id="rId8"/>
    <p:sldId id="1683" r:id="rId9"/>
    <p:sldId id="1706" r:id="rId10"/>
    <p:sldId id="1534" r:id="rId11"/>
    <p:sldId id="1707" r:id="rId12"/>
    <p:sldId id="1781" r:id="rId13"/>
    <p:sldId id="1733" r:id="rId14"/>
    <p:sldId id="1758" r:id="rId15"/>
    <p:sldId id="1708" r:id="rId16"/>
    <p:sldId id="1186" r:id="rId17"/>
    <p:sldId id="1709" r:id="rId18"/>
    <p:sldId id="1776" r:id="rId19"/>
    <p:sldId id="1777" r:id="rId20"/>
    <p:sldId id="1778" r:id="rId21"/>
    <p:sldId id="1779" r:id="rId22"/>
    <p:sldId id="1782" r:id="rId23"/>
    <p:sldId id="1799" r:id="rId24"/>
    <p:sldId id="1800" r:id="rId25"/>
    <p:sldId id="1775" r:id="rId26"/>
    <p:sldId id="1807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88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8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9.wmf" /><Relationship Id="rId5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11.wmf" /><Relationship Id="rId5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tags" Target="../tags/tag6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函数的单调性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431925" y="1534795"/>
                <a:ext cx="9328150" cy="1913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有单调递减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区间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能否说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是单调递减函数？为什么？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5" y="1534795"/>
                <a:ext cx="9328150" cy="1913255"/>
              </a:xfrm>
              <a:prstGeom prst="rect">
                <a:avLst/>
              </a:prstGeom>
              <a:blipFill rotWithShape="1">
                <a:blip r:embed="rId2"/>
                <a:stretch>
                  <a:fillRect l="-68" t="-332" r="-68" b="-332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4680585" y="3973830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31925" y="663575"/>
            <a:ext cx="127825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思考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53515" y="958850"/>
            <a:ext cx="916749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根据定义证明以下各命题：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48875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函数的单调性的证明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453515" y="1729740"/>
                <a:ext cx="9167495" cy="14001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在定义域上是增函数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在定义域上是减函数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15" y="1729740"/>
                <a:ext cx="9167495" cy="1400175"/>
              </a:xfrm>
              <a:prstGeom prst="rect">
                <a:avLst/>
              </a:prstGeom>
              <a:blipFill rotWithShape="1">
                <a:blip r:embed="rId2"/>
                <a:stretch>
                  <a:fillRect l="-55" t="-363" r="-48" b="-3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53515" y="3285490"/>
                <a:ext cx="9167495" cy="30422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证明：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定义域为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[0, +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).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  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∈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[0, +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，且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，有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ra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0 ,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所以，函数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在定义域上是增函数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15" y="3285490"/>
                <a:ext cx="9167495" cy="3042285"/>
              </a:xfrm>
              <a:prstGeom prst="rect">
                <a:avLst/>
              </a:prstGeom>
              <a:blipFill rotWithShape="1">
                <a:blip r:embed="rId3"/>
                <a:stretch>
                  <a:fillRect l="-55" t="-167" r="-48" b="-1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 title=""/>
          <p:cNvSpPr txBox="1"/>
          <p:nvPr/>
        </p:nvSpPr>
        <p:spPr>
          <a:xfrm>
            <a:off x="9787255" y="3712210"/>
            <a:ext cx="809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取点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9797415" y="4270375"/>
            <a:ext cx="809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作差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9787255" y="4828540"/>
            <a:ext cx="809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变形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9787255" y="5386705"/>
            <a:ext cx="809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定号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9787255" y="5868035"/>
            <a:ext cx="8096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结论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左箭头 12" title=""/>
          <p:cNvSpPr/>
          <p:nvPr/>
        </p:nvSpPr>
        <p:spPr>
          <a:xfrm>
            <a:off x="7942580" y="3892550"/>
            <a:ext cx="1844675" cy="762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 title=""/>
          <p:cNvSpPr/>
          <p:nvPr/>
        </p:nvSpPr>
        <p:spPr>
          <a:xfrm>
            <a:off x="5742940" y="4422775"/>
            <a:ext cx="4054475" cy="762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 title=""/>
          <p:cNvSpPr/>
          <p:nvPr/>
        </p:nvSpPr>
        <p:spPr>
          <a:xfrm>
            <a:off x="5247640" y="4897755"/>
            <a:ext cx="4549775" cy="7810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 title=""/>
          <p:cNvSpPr/>
          <p:nvPr/>
        </p:nvSpPr>
        <p:spPr>
          <a:xfrm>
            <a:off x="7942580" y="5539105"/>
            <a:ext cx="1844675" cy="762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箭头 16" title=""/>
          <p:cNvSpPr/>
          <p:nvPr/>
        </p:nvSpPr>
        <p:spPr>
          <a:xfrm>
            <a:off x="9299575" y="6031865"/>
            <a:ext cx="497840" cy="9715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8" grpId="0" animBg="1"/>
      <p:bldP spid="14" grpId="0" animBg="1"/>
      <p:bldP spid="9" grpId="0" animBg="1"/>
      <p:bldP spid="15" grpId="0" animBg="1"/>
      <p:bldP spid="10" grpId="0" animBg="1"/>
      <p:bldP spid="16" grpId="0" animBg="1"/>
      <p:bldP spid="11" grpId="0" animBg="1"/>
      <p:bldP spid="1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80185" y="692150"/>
            <a:ext cx="916749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根据定义证明以下各命题：</a:t>
            </a:r>
            <a:endParaRPr lang="en-US" altLang="zh-CN" sz="28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488759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函数的单调性的证明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480185" y="1471930"/>
                <a:ext cx="9167495" cy="14001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在定义域上是增函数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在定义域上是减函数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85" y="1471930"/>
                <a:ext cx="9167495" cy="1400175"/>
              </a:xfrm>
              <a:prstGeom prst="rect">
                <a:avLst/>
              </a:prstGeom>
              <a:blipFill rotWithShape="1">
                <a:blip r:embed="rId2"/>
                <a:stretch>
                  <a:fillRect l="-55" t="-363" r="-48" b="-3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80185" y="3018790"/>
                <a:ext cx="9167495" cy="34651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证明：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定义域为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  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∈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，且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，有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      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)[(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]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及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0 ,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所以，函数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在定义域上是减函数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85" y="3018790"/>
                <a:ext cx="9167495" cy="3465195"/>
              </a:xfrm>
              <a:prstGeom prst="rect">
                <a:avLst/>
              </a:prstGeom>
              <a:blipFill rotWithShape="1">
                <a:blip r:embed="rId3"/>
                <a:stretch>
                  <a:fillRect l="-55" t="-147" r="-48" b="-12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973455" y="999490"/>
                <a:ext cx="10011410" cy="7029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根据定义证明函数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在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[1, +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上是增函数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55" y="999490"/>
                <a:ext cx="10011410" cy="702945"/>
              </a:xfrm>
              <a:prstGeom prst="rect">
                <a:avLst/>
              </a:prstGeom>
              <a:blipFill rotWithShape="1">
                <a:blip r:embed="rId2"/>
                <a:stretch>
                  <a:fillRect l="-51" t="-6143" r="-44" b="-632"/>
                </a:stretch>
              </a:blipFill>
              <a:ln w="95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25021" t="46528" r="33333" b="10843"/>
          <a:stretch>
            <a:fillRect/>
          </a:stretch>
        </p:blipFill>
        <p:spPr>
          <a:xfrm>
            <a:off x="1523365" y="2037715"/>
            <a:ext cx="8106410" cy="46685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函数的单调性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4" title=""/>
          <p:cNvSpPr/>
          <p:nvPr/>
        </p:nvSpPr>
        <p:spPr>
          <a:xfrm>
            <a:off x="1471930" y="1851025"/>
            <a:ext cx="91916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的单调区间是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Rectangle 4" title=""/>
          <p:cNvSpPr/>
          <p:nvPr/>
        </p:nvSpPr>
        <p:spPr>
          <a:xfrm>
            <a:off x="1471295" y="670560"/>
            <a:ext cx="91922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问题系列：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71295" y="4109085"/>
            <a:ext cx="9191625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单调递增区间：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[2, +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单调递减区间：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[-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2)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 title=""/>
          <p:cNvSpPr/>
          <p:nvPr/>
        </p:nvSpPr>
        <p:spPr>
          <a:xfrm>
            <a:off x="1471930" y="1715770"/>
            <a:ext cx="91916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(4, 5)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上单调递增吗？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71295" y="670560"/>
            <a:ext cx="91922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问题系列：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Rectangle 4" title=""/>
          <p:cNvSpPr/>
          <p:nvPr/>
        </p:nvSpPr>
        <p:spPr>
          <a:xfrm>
            <a:off x="1471295" y="410908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单调递增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4" title=""/>
          <p:cNvSpPr/>
          <p:nvPr/>
        </p:nvSpPr>
        <p:spPr>
          <a:xfrm>
            <a:off x="1471295" y="1696085"/>
            <a:ext cx="91916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单调递增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区间是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(4, 5)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吗？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Rectangle 4" title=""/>
          <p:cNvSpPr/>
          <p:nvPr/>
        </p:nvSpPr>
        <p:spPr>
          <a:xfrm>
            <a:off x="1471295" y="670560"/>
            <a:ext cx="91922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问题系列：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471295" y="410908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4" title=""/>
          <p:cNvSpPr/>
          <p:nvPr/>
        </p:nvSpPr>
        <p:spPr>
          <a:xfrm>
            <a:off x="1471295" y="1824990"/>
            <a:ext cx="91916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5)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上单调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∈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Rectangle 4" title=""/>
          <p:cNvSpPr/>
          <p:nvPr/>
        </p:nvSpPr>
        <p:spPr>
          <a:xfrm>
            <a:off x="1471295" y="670560"/>
            <a:ext cx="91922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问题系列：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71930" y="427672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4" title=""/>
          <p:cNvSpPr/>
          <p:nvPr/>
        </p:nvSpPr>
        <p:spPr>
          <a:xfrm>
            <a:off x="1471295" y="670560"/>
            <a:ext cx="919226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问题系列：</a:t>
            </a:r>
            <a:endParaRPr lang="zh-CN" altLang="en-US" sz="28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Rectangle 4" title=""/>
          <p:cNvSpPr/>
          <p:nvPr/>
        </p:nvSpPr>
        <p:spPr>
          <a:xfrm>
            <a:off x="1471295" y="1777365"/>
            <a:ext cx="919162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上不单调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71930" y="427672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答案</a:t>
            </a:r>
            <a:r>
              <a:rPr lang="en-US" altLang="zh-CN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: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&lt;k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k 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 2&lt;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得</a:t>
            </a:r>
            <a:r>
              <a:rPr lang="zh-CN" alt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函数的单调性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函数的单调性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Q_7#25.3e198b71c" title=""/>
              <p:cNvSpPr/>
              <p:nvPr/>
            </p:nvSpPr>
            <p:spPr>
              <a:xfrm>
                <a:off x="1343025" y="962660"/>
                <a:ext cx="9432290" cy="16383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lIns="0" tIns="0" rIns="0" bIns="0" rtlCol="0" anchor="t"/>
              <a:lstStyle/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solidFill>
                      <a:srgbClr val="0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1.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若函数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的单调递减区间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(−∞,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，则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的值为______.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Q_7#25.3e198b71c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962660"/>
                <a:ext cx="9432290" cy="1638300"/>
              </a:xfrm>
              <a:prstGeom prst="rect">
                <a:avLst/>
              </a:prstGeom>
              <a:blipFill rotWithShape="1">
                <a:blip r:embed="rId2"/>
                <a:stretch>
                  <a:fillRect l="-54" t="-310" r="-47" b="-271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 title=""/>
          <p:cNvSpPr/>
          <p:nvPr/>
        </p:nvSpPr>
        <p:spPr>
          <a:xfrm>
            <a:off x="1471295" y="410908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=-3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Q_7#23.f54e45934" title=""/>
              <p:cNvSpPr/>
              <p:nvPr/>
            </p:nvSpPr>
            <p:spPr>
              <a:xfrm>
                <a:off x="1379855" y="887095"/>
                <a:ext cx="9431655" cy="1560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lIns="0" tIns="0" rIns="0" bIns="0" rtlCol="0" anchor="t"/>
              <a:lstStyle/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 2.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(−∞,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上是减函数，则实数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 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的取值范围是________.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Q_7#23.f54e459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55" y="887095"/>
                <a:ext cx="9431655" cy="1560830"/>
              </a:xfrm>
              <a:prstGeom prst="rect">
                <a:avLst/>
              </a:prstGeom>
              <a:blipFill rotWithShape="1">
                <a:blip r:embed="rId2"/>
                <a:stretch>
                  <a:fillRect l="-67" t="-407" r="-67" b="-40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 title=""/>
          <p:cNvSpPr/>
          <p:nvPr/>
        </p:nvSpPr>
        <p:spPr>
          <a:xfrm>
            <a:off x="1471295" y="4109085"/>
            <a:ext cx="9191625" cy="65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≤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-3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4" title=""/>
          <p:cNvSpPr/>
          <p:nvPr/>
        </p:nvSpPr>
        <p:spPr>
          <a:xfrm>
            <a:off x="1416685" y="871220"/>
            <a:ext cx="929259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 3.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是定义域为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的减函数，且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(1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),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417320" y="4276725"/>
                <a:ext cx="9291955" cy="88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&lt;a 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1-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-2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得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endParaRPr lang="zh-CN" altLang="en-US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4276725"/>
                <a:ext cx="9291955" cy="884555"/>
              </a:xfrm>
              <a:prstGeom prst="rect">
                <a:avLst/>
              </a:prstGeom>
              <a:blipFill rotWithShape="1">
                <a:blip r:embed="rId2"/>
                <a:stretch>
                  <a:fillRect l="-55" t="-574" r="-48" b="-503"/>
                </a:stretch>
              </a:blip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Rectangle 4" title=""/>
              <p:cNvSpPr/>
              <p:nvPr/>
            </p:nvSpPr>
            <p:spPr>
              <a:xfrm>
                <a:off x="1416685" y="792480"/>
                <a:ext cx="9292590" cy="23139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4.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定义域为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[-1, 1]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，对于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∈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[-1, 1]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    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恒成立，且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a-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),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则实数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的取值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范围是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           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5" y="792480"/>
                <a:ext cx="9292590" cy="2313940"/>
              </a:xfrm>
              <a:prstGeom prst="rect">
                <a:avLst/>
              </a:prstGeom>
              <a:blipFill rotWithShape="1">
                <a:blip r:embed="rId2"/>
                <a:stretch>
                  <a:fillRect l="-68" t="-274" r="-68" b="-27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417320" y="4276725"/>
                <a:ext cx="9291955" cy="884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&lt;a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≤2 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-1≤1-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&lt;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-2≤ 1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得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endParaRPr lang="zh-CN" altLang="en-US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4276725"/>
                <a:ext cx="9291955" cy="884555"/>
              </a:xfrm>
              <a:prstGeom prst="rect">
                <a:avLst/>
              </a:prstGeom>
              <a:blipFill rotWithShape="1">
                <a:blip r:embed="rId3"/>
                <a:stretch>
                  <a:fillRect l="-55" t="-574" r="-48" b="-503"/>
                </a:stretch>
              </a:blip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23055" y="3208655"/>
            <a:ext cx="39446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函数的单调性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295775" y="5065395"/>
            <a:ext cx="36010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单调区间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950585" y="3205480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74875" y="270891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2902585" y="4690110"/>
            <a:ext cx="261810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501130" y="520128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  <p:bldP spid="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950700" y="11391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Text Box 7" title=""/>
          <p:cNvSpPr txBox="1"/>
          <p:nvPr/>
        </p:nvSpPr>
        <p:spPr>
          <a:xfrm>
            <a:off x="1372870" y="424180"/>
            <a:ext cx="934720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德国有一位著名的心理学家艾宾浩斯，对人类的记忆牢固程度进行了有关研究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他经过测试，得到了有趣的数据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数据表明，记忆量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是时间间隔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艾宾浩斯根据这些数据描绘出了著名的“艾宾浩斯记忆遗忘曲线”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" name="Group 56" title=""/>
          <p:cNvGrpSpPr/>
          <p:nvPr/>
        </p:nvGrpSpPr>
        <p:grpSpPr>
          <a:xfrm>
            <a:off x="1797473" y="3426884"/>
            <a:ext cx="3749777" cy="2617196"/>
            <a:chOff x="3305" y="1957"/>
            <a:chExt cx="2361" cy="1648"/>
          </a:xfrm>
        </p:grpSpPr>
        <p:grpSp>
          <p:nvGrpSpPr>
            <p:cNvPr id="2055" name="Group 54"/>
            <p:cNvGrpSpPr/>
            <p:nvPr/>
          </p:nvGrpSpPr>
          <p:grpSpPr>
            <a:xfrm>
              <a:off x="3305" y="1957"/>
              <a:ext cx="2177" cy="1542"/>
              <a:chOff x="3305" y="1957"/>
              <a:chExt cx="2177" cy="1542"/>
            </a:xfrm>
          </p:grpSpPr>
          <p:grpSp>
            <p:nvGrpSpPr>
              <p:cNvPr id="2058" name="Group 12"/>
              <p:cNvGrpSpPr/>
              <p:nvPr/>
            </p:nvGrpSpPr>
            <p:grpSpPr>
              <a:xfrm>
                <a:off x="3893" y="3275"/>
                <a:ext cx="1118" cy="224"/>
                <a:chOff x="4416" y="4032"/>
                <a:chExt cx="912" cy="171"/>
              </a:xfrm>
            </p:grpSpPr>
            <p:sp>
              <p:nvSpPr>
                <p:cNvPr id="2088" name="Rectangle 13"/>
                <p:cNvSpPr/>
                <p:nvPr/>
              </p:nvSpPr>
              <p:spPr>
                <a:xfrm>
                  <a:off x="4416" y="4032"/>
                  <a:ext cx="139" cy="1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89" name="Rectangle 14"/>
                <p:cNvSpPr/>
                <p:nvPr/>
              </p:nvSpPr>
              <p:spPr>
                <a:xfrm>
                  <a:off x="4805" y="4032"/>
                  <a:ext cx="139" cy="1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90" name="Rectangle 15"/>
                <p:cNvSpPr/>
                <p:nvPr/>
              </p:nvSpPr>
              <p:spPr>
                <a:xfrm>
                  <a:off x="5189" y="4032"/>
                  <a:ext cx="139" cy="1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9" name="Group 16"/>
              <p:cNvGrpSpPr/>
              <p:nvPr/>
            </p:nvGrpSpPr>
            <p:grpSpPr>
              <a:xfrm>
                <a:off x="3305" y="1957"/>
                <a:ext cx="2177" cy="1507"/>
                <a:chOff x="3936" y="3024"/>
                <a:chExt cx="1776" cy="1152"/>
              </a:xfrm>
            </p:grpSpPr>
            <p:grpSp>
              <p:nvGrpSpPr>
                <p:cNvPr id="2060" name="Group 17"/>
                <p:cNvGrpSpPr/>
                <p:nvPr/>
              </p:nvGrpSpPr>
              <p:grpSpPr>
                <a:xfrm>
                  <a:off x="4132" y="3024"/>
                  <a:ext cx="1580" cy="1152"/>
                  <a:chOff x="4132" y="3024"/>
                  <a:chExt cx="1580" cy="1152"/>
                </a:xfrm>
              </p:grpSpPr>
              <p:sp>
                <p:nvSpPr>
                  <p:cNvPr id="2068" name="Rectangle 18"/>
                  <p:cNvSpPr/>
                  <p:nvPr/>
                </p:nvSpPr>
                <p:spPr>
                  <a:xfrm>
                    <a:off x="5573" y="3922"/>
                    <a:ext cx="139" cy="17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28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rPr>
                      <a:t>t</a:t>
                    </a:r>
                    <a:endParaRPr lang="en-US" altLang="zh-CN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069" name="Group 19"/>
                  <p:cNvGrpSpPr/>
                  <p:nvPr/>
                </p:nvGrpSpPr>
                <p:grpSpPr>
                  <a:xfrm>
                    <a:off x="4132" y="3024"/>
                    <a:ext cx="1484" cy="1152"/>
                    <a:chOff x="4132" y="3024"/>
                    <a:chExt cx="1484" cy="1152"/>
                  </a:xfrm>
                </p:grpSpPr>
                <p:sp>
                  <p:nvSpPr>
                    <p:cNvPr id="2070" name="Rectangle 20"/>
                    <p:cNvSpPr/>
                    <p:nvPr/>
                  </p:nvSpPr>
                  <p:spPr>
                    <a:xfrm>
                      <a:off x="4132" y="3024"/>
                      <a:ext cx="230" cy="17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800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071" name="Group 21"/>
                    <p:cNvGrpSpPr/>
                    <p:nvPr/>
                  </p:nvGrpSpPr>
                  <p:grpSpPr>
                    <a:xfrm>
                      <a:off x="4176" y="3168"/>
                      <a:ext cx="1440" cy="1008"/>
                      <a:chOff x="3984" y="3024"/>
                      <a:chExt cx="1440" cy="1008"/>
                    </a:xfrm>
                  </p:grpSpPr>
                  <p:sp>
                    <p:nvSpPr>
                      <p:cNvPr id="2072" name="Oval 22"/>
                      <p:cNvSpPr/>
                      <p:nvPr/>
                    </p:nvSpPr>
                    <p:spPr>
                      <a:xfrm>
                        <a:off x="4052" y="3505"/>
                        <a:ext cx="25" cy="2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58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73" name="Group 23"/>
                      <p:cNvGrpSpPr/>
                      <p:nvPr/>
                    </p:nvGrpSpPr>
                    <p:grpSpPr>
                      <a:xfrm>
                        <a:off x="3984" y="3024"/>
                        <a:ext cx="1440" cy="1008"/>
                        <a:chOff x="4246" y="3174"/>
                        <a:chExt cx="1226" cy="762"/>
                      </a:xfrm>
                    </p:grpSpPr>
                    <p:grpSp>
                      <p:nvGrpSpPr>
                        <p:cNvPr id="2074" name="Group 24"/>
                        <p:cNvGrpSpPr/>
                        <p:nvPr/>
                      </p:nvGrpSpPr>
                      <p:grpSpPr>
                        <a:xfrm>
                          <a:off x="4310" y="3174"/>
                          <a:ext cx="1085" cy="762"/>
                          <a:chOff x="4310" y="3174"/>
                          <a:chExt cx="1085" cy="762"/>
                        </a:xfrm>
                      </p:grpSpPr>
                      <p:sp>
                        <p:nvSpPr>
                          <p:cNvPr id="2080" name="Line 25"/>
                          <p:cNvSpPr/>
                          <p:nvPr/>
                        </p:nvSpPr>
                        <p:spPr>
                          <a:xfrm>
                            <a:off x="4316" y="3174"/>
                            <a:ext cx="4" cy="762"/>
                          </a:xfrm>
                          <a:prstGeom prst="line">
                            <a:avLst/>
                          </a:prstGeom>
                          <a:ln w="15875" cap="flat" cmpd="sng">
                            <a:solidFill>
                              <a:schemeClr val="tx1"/>
                            </a:solidFill>
                            <a:prstDash val="solid"/>
                            <a:headEnd type="arrow" w="med" len="med"/>
                            <a:tailEnd type="none" w="med" len="med"/>
                          </a:ln>
                        </p:spPr>
                        <p:txBody>
                          <a:bodyPr/>
                          <a:lstStyle/>
                          <a:p/>
                        </p:txBody>
                      </p:sp>
                      <p:grpSp>
                        <p:nvGrpSpPr>
                          <p:cNvPr id="2081" name="Group 26"/>
                          <p:cNvGrpSpPr/>
                          <p:nvPr/>
                        </p:nvGrpSpPr>
                        <p:grpSpPr>
                          <a:xfrm>
                            <a:off x="4310" y="3302"/>
                            <a:ext cx="1085" cy="455"/>
                            <a:chOff x="4310" y="3302"/>
                            <a:chExt cx="1085" cy="455"/>
                          </a:xfrm>
                        </p:grpSpPr>
                        <p:grpSp>
                          <p:nvGrpSpPr>
                            <p:cNvPr id="2082" name="Group 27"/>
                            <p:cNvGrpSpPr/>
                            <p:nvPr/>
                          </p:nvGrpSpPr>
                          <p:grpSpPr>
                            <a:xfrm>
                              <a:off x="4310" y="3302"/>
                              <a:ext cx="1085" cy="455"/>
                              <a:chOff x="4310" y="3302"/>
                              <a:chExt cx="1085" cy="455"/>
                            </a:xfrm>
                          </p:grpSpPr>
                          <p:sp>
                            <p:nvSpPr>
                              <p:cNvPr id="2084" name="Freeform 28"/>
                              <p:cNvSpPr/>
                              <p:nvPr/>
                            </p:nvSpPr>
                            <p:spPr>
                              <a:xfrm>
                                <a:off x="4319" y="3302"/>
                                <a:ext cx="1076" cy="455"/>
                              </a:xfrm>
                              <a:custGeom>
                                <a:gdLst>
                                  <a:gd name="txL" fmla="*/ 0 w 1980"/>
                                  <a:gd name="txT" fmla="*/ 0 h 1248"/>
                                  <a:gd name="txR" fmla="*/ 1980 w 1980"/>
                                  <a:gd name="txB" fmla="*/ 1248 h 1248"/>
                                </a:gdLst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" y="0"/>
                                  </a:cxn>
                                  <a:cxn ang="0">
                                    <a:pos x="4" y="0"/>
                                  </a:cxn>
                                </a:cxnLst>
                                <a:rect l="txL" t="txT" r="txR" b="txB"/>
                                <a:pathLst>
                                  <a:path w="1980" h="1248">
                                    <a:moveTo>
                                      <a:pt x="0" y="0"/>
                                    </a:moveTo>
                                    <a:cubicBezTo>
                                      <a:pt x="15" y="364"/>
                                      <a:pt x="30" y="728"/>
                                      <a:pt x="360" y="936"/>
                                    </a:cubicBezTo>
                                    <a:cubicBezTo>
                                      <a:pt x="690" y="1144"/>
                                      <a:pt x="1335" y="1196"/>
                                      <a:pt x="1980" y="1248"/>
                                    </a:cubicBezTo>
                                  </a:path>
                                </a:pathLst>
                              </a:custGeom>
                              <a:noFill/>
                              <a:ln w="31750" cap="flat" cmpd="sng">
                                <a:solidFill>
                                  <a:srgbClr val="FF6600">
                                    <a:alpha val="100000"/>
                                  </a:srgbClr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pPr marL="0" marR="0" lvl="0" indent="0" algn="l" defTabSz="914400" rtl="0" eaLnBrk="1" fontAlgn="base" latinLnBrk="0" hangingPunct="1">
                                  <a:lnSpc>
                                    <a:spcPct val="15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/>
                                </a:pPr>
                                <a:endParaRPr kumimoji="0" lang="zh-CN" altLang="en-US" sz="2200" b="1" i="0" u="none" strike="noStrike" kern="1200" cap="none" spc="0" normalizeH="0" baseline="0" noProof="1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宋体" panose="02010600030101010101" pitchFamily="2" charset="-122"/>
                                  <a:ea typeface="宋体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85" name="Oval 29"/>
                              <p:cNvSpPr/>
                              <p:nvPr/>
                            </p:nvSpPr>
                            <p:spPr>
                              <a:xfrm>
                                <a:off x="4306" y="3711"/>
                                <a:ext cx="24" cy="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15875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pPr marL="0" marR="0" lvl="0" indent="0" algn="l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/>
                                </a:pPr>
                                <a:endParaRPr kumimoji="0" lang="zh-CN" altLang="en-US" b="1" i="0" u="none" strike="noStrike" kern="1200" cap="none" spc="0" normalizeH="0" baseline="0" noProof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宋体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86" name="Oval 30"/>
                              <p:cNvSpPr/>
                              <p:nvPr/>
                            </p:nvSpPr>
                            <p:spPr>
                              <a:xfrm>
                                <a:off x="4306" y="3607"/>
                                <a:ext cx="24" cy="22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15875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pPr marL="0" marR="0" lvl="0" indent="0" algn="l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/>
                                </a:pPr>
                                <a:endParaRPr kumimoji="0" lang="zh-CN" altLang="en-US" b="1" i="0" u="none" strike="noStrike" kern="1200" cap="none" spc="0" normalizeH="0" baseline="0" noProof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宋体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87" name="Oval 31"/>
                              <p:cNvSpPr/>
                              <p:nvPr/>
                            </p:nvSpPr>
                            <p:spPr>
                              <a:xfrm>
                                <a:off x="4306" y="3403"/>
                                <a:ext cx="24" cy="22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15875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/>
                              <a:lstStyle/>
                              <a:p>
                                <a:pPr marL="0" marR="0" lvl="0" indent="0" algn="l" defTabSz="914400" rtl="0" eaLnBrk="1" fontAlgn="base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defRPr/>
                                </a:pPr>
                                <a:endParaRPr kumimoji="0" lang="zh-CN" altLang="en-US" b="1" i="0" u="none" strike="noStrike" kern="1200" cap="none" spc="0" normalizeH="0" baseline="0" noProof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宋体" panose="02010600030101010101" pitchFamily="2" charset="-122"/>
                                  <a:cs typeface="+mn-cs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083" name="Oval 32"/>
                            <p:cNvSpPr/>
                            <p:nvPr/>
                          </p:nvSpPr>
                          <p:spPr>
                            <a:xfrm>
                              <a:off x="4306" y="3302"/>
                              <a:ext cx="24" cy="2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15875" cap="flat" cmpd="sng">
                              <a:solidFill>
                                <a:schemeClr val="tx1"/>
                              </a:solidFill>
                              <a:prstDash val="solid"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/>
                            <a:lstStyle/>
                            <a:p>
                              <a:pPr marL="0" marR="0" lvl="0" indent="0" algn="l" defTabSz="914400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b="1" i="0" u="none" strike="noStrike" kern="1200" cap="none" spc="0" normalizeH="0" baseline="0" noProof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宋体" panose="02010600030101010101" pitchFamily="2" charset="-122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075" name="Group 33"/>
                        <p:cNvGrpSpPr/>
                        <p:nvPr/>
                      </p:nvGrpSpPr>
                      <p:grpSpPr>
                        <a:xfrm>
                          <a:off x="4246" y="3802"/>
                          <a:ext cx="1226" cy="21"/>
                          <a:chOff x="4246" y="3802"/>
                          <a:chExt cx="1226" cy="21"/>
                        </a:xfrm>
                      </p:grpSpPr>
                      <p:sp>
                        <p:nvSpPr>
                          <p:cNvPr id="2076" name="Line 34"/>
                          <p:cNvSpPr/>
                          <p:nvPr/>
                        </p:nvSpPr>
                        <p:spPr>
                          <a:xfrm>
                            <a:off x="4246" y="3813"/>
                            <a:ext cx="1226" cy="0"/>
                          </a:xfrm>
                          <a:prstGeom prst="line">
                            <a:avLst/>
                          </a:prstGeom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arrow" w="med" len="med"/>
                          </a:ln>
                        </p:spPr>
                        <p:txBody>
                          <a:bodyPr/>
                          <a:lstStyle/>
                          <a:p/>
                        </p:txBody>
                      </p:sp>
                      <p:sp>
                        <p:nvSpPr>
                          <p:cNvPr id="2077" name="Oval 35"/>
                          <p:cNvSpPr/>
                          <p:nvPr/>
                        </p:nvSpPr>
                        <p:spPr>
                          <a:xfrm>
                            <a:off x="5152" y="3802"/>
                            <a:ext cx="24" cy="21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15875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zh-CN" altLang="en-US" b="1" i="0" u="none" strike="noStrike" kern="1200" cap="none" spc="0" normalizeH="0" baseline="0" noProof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78" name="Oval 36"/>
                          <p:cNvSpPr/>
                          <p:nvPr/>
                        </p:nvSpPr>
                        <p:spPr>
                          <a:xfrm>
                            <a:off x="4553" y="3802"/>
                            <a:ext cx="24" cy="21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15875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zh-CN" altLang="en-US" b="1" i="0" u="none" strike="noStrike" kern="1200" cap="none" spc="0" normalizeH="0" baseline="0" noProof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79" name="Oval 37"/>
                          <p:cNvSpPr/>
                          <p:nvPr/>
                        </p:nvSpPr>
                        <p:spPr>
                          <a:xfrm>
                            <a:off x="4853" y="3802"/>
                            <a:ext cx="24" cy="21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15875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/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defRPr/>
                            </a:pPr>
                            <a:endParaRPr kumimoji="0" lang="zh-CN" altLang="en-US" b="1" i="0" u="none" strike="noStrike" kern="1200" cap="none" spc="0" normalizeH="0" baseline="0" noProof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宋体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061" name="Group 38"/>
                <p:cNvGrpSpPr/>
                <p:nvPr/>
              </p:nvGrpSpPr>
              <p:grpSpPr>
                <a:xfrm>
                  <a:off x="3936" y="3216"/>
                  <a:ext cx="432" cy="864"/>
                  <a:chOff x="3936" y="3216"/>
                  <a:chExt cx="432" cy="864"/>
                </a:xfrm>
              </p:grpSpPr>
              <p:sp>
                <p:nvSpPr>
                  <p:cNvPr id="2062" name="Rectangle 39"/>
                  <p:cNvSpPr/>
                  <p:nvPr/>
                </p:nvSpPr>
                <p:spPr>
                  <a:xfrm>
                    <a:off x="4068" y="3936"/>
                    <a:ext cx="204" cy="14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o</a:t>
                    </a:r>
                    <a:endParaRPr lang="en-US" altLang="zh-CN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3" name="Rectangle 40"/>
                  <p:cNvSpPr/>
                  <p:nvPr/>
                </p:nvSpPr>
                <p:spPr>
                  <a:xfrm>
                    <a:off x="3991" y="3814"/>
                    <a:ext cx="281" cy="1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20</a:t>
                    </a:r>
                    <a:endPara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4" name="Rectangle 41"/>
                  <p:cNvSpPr/>
                  <p:nvPr/>
                </p:nvSpPr>
                <p:spPr>
                  <a:xfrm>
                    <a:off x="3984" y="3669"/>
                    <a:ext cx="281" cy="16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1735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40</a:t>
                    </a:r>
                    <a:endParaRPr lang="en-US" altLang="zh-CN" sz="1735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5" name="Rectangle 42"/>
                  <p:cNvSpPr/>
                  <p:nvPr/>
                </p:nvSpPr>
                <p:spPr>
                  <a:xfrm>
                    <a:off x="3991" y="3552"/>
                    <a:ext cx="281" cy="1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1735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</a:t>
                    </a:r>
                    <a:endParaRPr lang="en-US" altLang="zh-CN" sz="1735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6" name="Rectangle 43"/>
                  <p:cNvSpPr/>
                  <p:nvPr/>
                </p:nvSpPr>
                <p:spPr>
                  <a:xfrm>
                    <a:off x="3984" y="3408"/>
                    <a:ext cx="281" cy="1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US" altLang="zh-CN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80</a:t>
                    </a:r>
                    <a:endPara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7" name="Rectangle 44"/>
                  <p:cNvSpPr/>
                  <p:nvPr/>
                </p:nvSpPr>
                <p:spPr>
                  <a:xfrm>
                    <a:off x="3936" y="3216"/>
                    <a:ext cx="432" cy="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</a:pPr>
                    <a:endPara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056" name="Text Box 52"/>
            <p:cNvSpPr txBox="1"/>
            <p:nvPr/>
          </p:nvSpPr>
          <p:spPr>
            <a:xfrm>
              <a:off x="3722" y="1992"/>
              <a:ext cx="132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记忆的数量</a:t>
              </a:r>
              <a:r>
                <a:rPr lang="en-US" altLang="zh-CN" sz="16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</a:t>
              </a:r>
              <a:r>
                <a:rPr lang="zh-CN" altLang="en-US" sz="16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百分数</a:t>
              </a:r>
              <a:r>
                <a:rPr lang="en-US" altLang="zh-CN" sz="16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)</a:t>
              </a:r>
              <a:endParaRPr lang="en-US" altLang="zh-CN" sz="1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2057" name="Rectangle 53"/>
            <p:cNvSpPr/>
            <p:nvPr/>
          </p:nvSpPr>
          <p:spPr>
            <a:xfrm>
              <a:off x="5204" y="3393"/>
              <a:ext cx="46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天数</a:t>
              </a:r>
              <a:endParaRPr lang="zh-CN" altLang="en-US" sz="1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sp>
        <p:nvSpPr>
          <p:cNvPr id="4101" name="Rectangle 57" title=""/>
          <p:cNvSpPr/>
          <p:nvPr/>
        </p:nvSpPr>
        <p:spPr>
          <a:xfrm>
            <a:off x="1865207" y="3860800"/>
            <a:ext cx="588433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5853430" y="3896360"/>
            <a:ext cx="4876800" cy="177038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你能用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自然语言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描述记忆量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随着时间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的变化而变化的趋势吗？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95095" y="617220"/>
            <a:ext cx="9435465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在初中，我们利用函数图象研究过函数值随自变量的增大而增大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或减小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的性质，这一性质叫做函数的单调性．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下面进一步用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符号语言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刻画这种性质．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26880" t="34741" r="29266" b="40398"/>
          <a:stretch>
            <a:fillRect/>
          </a:stretch>
        </p:blipFill>
        <p:spPr>
          <a:xfrm>
            <a:off x="1739900" y="2846070"/>
            <a:ext cx="8670290" cy="27654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rcRect l="58177" t="37565" r="28911" b="39769"/>
          <a:stretch>
            <a:fillRect/>
          </a:stretch>
        </p:blipFill>
        <p:spPr>
          <a:xfrm>
            <a:off x="8402955" y="2284730"/>
            <a:ext cx="2315845" cy="2287905"/>
          </a:xfrm>
          <a:prstGeom prst="rect">
            <a:avLst/>
          </a:prstGeom>
        </p:spPr>
      </p:pic>
      <p:sp>
        <p:nvSpPr>
          <p:cNvPr id="7" name="文本框 6" title=""/>
          <p:cNvSpPr txBox="1"/>
          <p:nvPr/>
        </p:nvSpPr>
        <p:spPr>
          <a:xfrm>
            <a:off x="1235710" y="850265"/>
            <a:ext cx="948309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先研究二次函数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的单调性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236345" y="2029460"/>
            <a:ext cx="7166610" cy="3448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如图，图象在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轴左侧部分从左到右是下降的，也就是说，当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随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的增大而减小．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用符号语言描述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任意取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－∞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］，得到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时，有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这时我们就说函数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－∞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］上是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单调递减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rcRect l="58177" t="37565" r="28911" b="39769"/>
          <a:stretch>
            <a:fillRect/>
          </a:stretch>
        </p:blipFill>
        <p:spPr>
          <a:xfrm>
            <a:off x="8607425" y="862330"/>
            <a:ext cx="2315845" cy="2287905"/>
          </a:xfrm>
          <a:prstGeom prst="rect">
            <a:avLst/>
          </a:prstGeom>
        </p:spPr>
      </p:pic>
      <p:sp>
        <p:nvSpPr>
          <p:cNvPr id="8" name="文本框 7" title=""/>
          <p:cNvSpPr txBox="1"/>
          <p:nvPr/>
        </p:nvSpPr>
        <p:spPr>
          <a:xfrm>
            <a:off x="1236345" y="756920"/>
            <a:ext cx="7166610" cy="3448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如图，图象在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轴右侧部分从左到右是上升的，也就是说，当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随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的增大而增大．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用符号语言描述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任意取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[0,+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，得到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时，有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＜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这时我们就说函数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[0,+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上是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单调递增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236345" y="4537710"/>
                <a:ext cx="9592310" cy="12109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思考：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各有怎样的单调性？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45" y="4537710"/>
                <a:ext cx="9592310" cy="1210945"/>
              </a:xfrm>
              <a:prstGeom prst="rect">
                <a:avLst/>
              </a:prstGeom>
              <a:blipFill rotWithShape="1">
                <a:blip r:embed="rId3"/>
                <a:stretch>
                  <a:fillRect l="-53" t="-420" r="-46" b="-367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函数的单调性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24915" y="864235"/>
                <a:ext cx="9577705" cy="2889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一般地，设函数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的定义域为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，区间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⊆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，当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时，都有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，那么就称函数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单调递增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特别地，当函数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在它的定义域上单调递增时，我们就称它是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5" y="864235"/>
                <a:ext cx="9577705" cy="2889885"/>
              </a:xfrm>
              <a:prstGeom prst="rect">
                <a:avLst/>
              </a:prstGeom>
              <a:blipFill rotWithShape="1">
                <a:blip r:embed="rId2"/>
                <a:stretch>
                  <a:fillRect l="-66" t="-220" r="-66" b="-22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86" name="Group 3" title=""/>
          <p:cNvGrpSpPr/>
          <p:nvPr/>
        </p:nvGrpSpPr>
        <p:grpSpPr>
          <a:xfrm>
            <a:off x="5184458" y="3551555"/>
            <a:ext cx="3617912" cy="3048000"/>
            <a:chExt cx="2279" cy="1920"/>
          </a:xfrm>
        </p:grpSpPr>
        <p:grpSp>
          <p:nvGrpSpPr>
            <p:cNvPr id="16387" name="Group 4"/>
            <p:cNvGrpSpPr/>
            <p:nvPr/>
          </p:nvGrpSpPr>
          <p:grpSpPr>
            <a:xfrm>
              <a:off x="0" y="0"/>
              <a:ext cx="2279" cy="1920"/>
              <a:chExt cx="2279" cy="1920"/>
            </a:xfrm>
          </p:grpSpPr>
          <p:sp>
            <p:nvSpPr>
              <p:cNvPr id="16388" name="Line 5"/>
              <p:cNvSpPr/>
              <p:nvPr/>
            </p:nvSpPr>
            <p:spPr>
              <a:xfrm>
                <a:off x="0" y="1536"/>
                <a:ext cx="2208" cy="0"/>
              </a:xfrm>
              <a:prstGeom prst="line">
                <a:avLst/>
              </a:prstGeom>
              <a:ln w="25400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16389" name="Line 6"/>
              <p:cNvSpPr/>
              <p:nvPr/>
            </p:nvSpPr>
            <p:spPr>
              <a:xfrm flipH="1" flipV="1">
                <a:off x="336" y="144"/>
                <a:ext cx="0" cy="1776"/>
              </a:xfrm>
              <a:prstGeom prst="line">
                <a:avLst/>
              </a:prstGeom>
              <a:ln w="25400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16390" name="Text Box 7"/>
              <p:cNvSpPr txBox="1"/>
              <p:nvPr/>
            </p:nvSpPr>
            <p:spPr>
              <a:xfrm>
                <a:off x="2064" y="1557"/>
                <a:ext cx="21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1" name="Text Box 8"/>
              <p:cNvSpPr txBox="1"/>
              <p:nvPr/>
            </p:nvSpPr>
            <p:spPr>
              <a:xfrm>
                <a:off x="365" y="0"/>
                <a:ext cx="21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2" name="Text Box 9"/>
              <p:cNvSpPr txBox="1"/>
              <p:nvPr/>
            </p:nvSpPr>
            <p:spPr>
              <a:xfrm>
                <a:off x="96" y="1488"/>
                <a:ext cx="227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93" name="未知"/>
            <p:cNvSpPr/>
            <p:nvPr/>
          </p:nvSpPr>
          <p:spPr>
            <a:xfrm>
              <a:off x="552" y="264"/>
              <a:ext cx="1200" cy="1056"/>
            </a:xfrm>
            <a:custGeom>
              <a:cxnLst>
                <a:cxn ang="0">
                  <a:pos x="0" y="1056"/>
                </a:cxn>
                <a:cxn ang="0">
                  <a:pos x="768" y="720"/>
                </a:cxn>
                <a:cxn ang="0">
                  <a:pos x="1200" y="0"/>
                </a:cxn>
              </a:cxnLst>
              <a:rect l="l" t="t" r="r" b="b"/>
              <a:pathLst>
                <a:path w="1200" h="1056">
                  <a:moveTo>
                    <a:pt x="0" y="1056"/>
                  </a:moveTo>
                  <a:cubicBezTo>
                    <a:pt x="284" y="976"/>
                    <a:pt x="568" y="896"/>
                    <a:pt x="768" y="720"/>
                  </a:cubicBezTo>
                  <a:cubicBezTo>
                    <a:pt x="968" y="544"/>
                    <a:pt x="1084" y="272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4" name="Object 11"/>
            <p:cNvGraphicFramePr>
              <a:graphicFrameLocks noChangeAspect="1"/>
            </p:cNvGraphicFramePr>
            <p:nvPr/>
          </p:nvGraphicFramePr>
          <p:xfrm>
            <a:off x="700" y="110"/>
            <a:ext cx="904" cy="31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3" imgW="584200" imgH="203200" progId="Equation.3">
                    <p:embed/>
                  </p:oleObj>
                </mc:Choice>
                <mc:Fallback>
                  <p:oleObj r:id="rId3" imgW="584200" imgH="203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" y="110"/>
                          <a:ext cx="904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Line 12"/>
            <p:cNvSpPr/>
            <p:nvPr/>
          </p:nvSpPr>
          <p:spPr>
            <a:xfrm flipH="1">
              <a:off x="528" y="1296"/>
              <a:ext cx="0" cy="240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6396" name="Line 13"/>
            <p:cNvSpPr/>
            <p:nvPr/>
          </p:nvSpPr>
          <p:spPr>
            <a:xfrm flipH="1">
              <a:off x="1728" y="240"/>
              <a:ext cx="0" cy="1296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6397" name="Text Box 14"/>
            <p:cNvSpPr txBox="1"/>
            <p:nvPr/>
          </p:nvSpPr>
          <p:spPr>
            <a:xfrm>
              <a:off x="384" y="1428"/>
              <a:ext cx="38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800" i="1">
                  <a:solidFill>
                    <a:srgbClr val="3333CC"/>
                  </a:solidFill>
                  <a:latin typeface="Times New Roman" panose="02020603050405020304" pitchFamily="18" charset="0"/>
                  <a:ea typeface="华文行楷" panose="0201080004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2800" i="1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8" name="Text Box 15"/>
            <p:cNvSpPr txBox="1"/>
            <p:nvPr/>
          </p:nvSpPr>
          <p:spPr>
            <a:xfrm>
              <a:off x="1626" y="1422"/>
              <a:ext cx="38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800" i="1">
                  <a:solidFill>
                    <a:srgbClr val="3333CC"/>
                  </a:solidFill>
                  <a:latin typeface="Times New Roman" panose="02020603050405020304" pitchFamily="18" charset="0"/>
                  <a:ea typeface="华文行楷" panose="020108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 i="1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24" name="Line 16" title=""/>
          <p:cNvSpPr/>
          <p:nvPr/>
        </p:nvSpPr>
        <p:spPr>
          <a:xfrm flipH="1" flipV="1">
            <a:off x="6502400" y="5523548"/>
            <a:ext cx="0" cy="53340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5" name="Line 17" title=""/>
          <p:cNvSpPr/>
          <p:nvPr/>
        </p:nvSpPr>
        <p:spPr>
          <a:xfrm flipH="1" flipV="1">
            <a:off x="7662863" y="4680585"/>
            <a:ext cx="0" cy="137160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6" name="Line 18" title=""/>
          <p:cNvSpPr/>
          <p:nvPr/>
        </p:nvSpPr>
        <p:spPr>
          <a:xfrm flipH="1">
            <a:off x="5710238" y="5523548"/>
            <a:ext cx="762000" cy="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7" name="Line 19" title=""/>
          <p:cNvSpPr/>
          <p:nvPr/>
        </p:nvSpPr>
        <p:spPr>
          <a:xfrm flipH="1">
            <a:off x="5783263" y="4658360"/>
            <a:ext cx="1905000" cy="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28" name="Rectangle 20" title=""/>
          <p:cNvSpPr/>
          <p:nvPr/>
        </p:nvSpPr>
        <p:spPr>
          <a:xfrm>
            <a:off x="4918075" y="5150485"/>
            <a:ext cx="1228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1" title=""/>
          <p:cNvGrpSpPr/>
          <p:nvPr/>
        </p:nvGrpSpPr>
        <p:grpSpPr>
          <a:xfrm>
            <a:off x="6327775" y="5878598"/>
            <a:ext cx="1565275" cy="584323"/>
            <a:chOff x="0" y="-50"/>
            <a:chExt cx="986" cy="300"/>
          </a:xfrm>
        </p:grpSpPr>
        <p:sp>
          <p:nvSpPr>
            <p:cNvPr id="16405" name="Text Box 22"/>
            <p:cNvSpPr txBox="1"/>
            <p:nvPr/>
          </p:nvSpPr>
          <p:spPr>
            <a:xfrm>
              <a:off x="0" y="-50"/>
              <a:ext cx="300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6" name="Text Box 23"/>
            <p:cNvSpPr txBox="1"/>
            <p:nvPr/>
          </p:nvSpPr>
          <p:spPr>
            <a:xfrm>
              <a:off x="686" y="-18"/>
              <a:ext cx="300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7" name="Oval 24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8" name="Oval 25"/>
            <p:cNvSpPr/>
            <p:nvPr/>
          </p:nvSpPr>
          <p:spPr>
            <a:xfrm>
              <a:off x="816" y="0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34" name="Rectangle 26" title=""/>
          <p:cNvSpPr/>
          <p:nvPr/>
        </p:nvSpPr>
        <p:spPr>
          <a:xfrm>
            <a:off x="4918075" y="4226560"/>
            <a:ext cx="8305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5" name="Oval 37" title=""/>
          <p:cNvSpPr/>
          <p:nvPr/>
        </p:nvSpPr>
        <p:spPr>
          <a:xfrm>
            <a:off x="5710238" y="4586923"/>
            <a:ext cx="107950" cy="107950"/>
          </a:xfrm>
          <a:prstGeom prst="ellipse">
            <a:avLst/>
          </a:prstGeom>
          <a:solidFill>
            <a:srgbClr val="FF3300"/>
          </a:solidFill>
          <a:ln w="3175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6" name="Oval 38" title=""/>
          <p:cNvSpPr/>
          <p:nvPr/>
        </p:nvSpPr>
        <p:spPr>
          <a:xfrm>
            <a:off x="5710238" y="5450523"/>
            <a:ext cx="107950" cy="107950"/>
          </a:xfrm>
          <a:prstGeom prst="ellipse">
            <a:avLst/>
          </a:prstGeom>
          <a:solidFill>
            <a:srgbClr val="FF3300"/>
          </a:solidFill>
          <a:ln w="3175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17434" grpId="0"/>
      <p:bldP spid="17445" grpId="0" animBg="1"/>
      <p:bldP spid="1744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函数的单调性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24915" y="864235"/>
                <a:ext cx="9577705" cy="2889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一般地，设函数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的定义域为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，区间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⊆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，当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时，都有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，那么就称函数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单调递减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特别地，当函数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在它的定义域上单调递减时，我们就称它是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减函数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15" y="864235"/>
                <a:ext cx="9577705" cy="2889885"/>
              </a:xfrm>
              <a:prstGeom prst="rect">
                <a:avLst/>
              </a:prstGeom>
              <a:blipFill rotWithShape="1">
                <a:blip r:embed="rId2"/>
                <a:stretch>
                  <a:fillRect l="-66" t="-220" r="-66" b="-220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Line 3" title=""/>
          <p:cNvSpPr/>
          <p:nvPr/>
        </p:nvSpPr>
        <p:spPr>
          <a:xfrm flipH="1" flipV="1">
            <a:off x="7111048" y="5405120"/>
            <a:ext cx="0" cy="53340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6" name="Line 4" title=""/>
          <p:cNvSpPr/>
          <p:nvPr/>
        </p:nvSpPr>
        <p:spPr>
          <a:xfrm flipH="1" flipV="1">
            <a:off x="6391910" y="4900295"/>
            <a:ext cx="0" cy="107950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7" name="Line 5" title=""/>
          <p:cNvSpPr/>
          <p:nvPr/>
        </p:nvSpPr>
        <p:spPr>
          <a:xfrm flipH="1" flipV="1">
            <a:off x="5382260" y="5405120"/>
            <a:ext cx="1789113" cy="4763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8" name="Line 6" title=""/>
          <p:cNvSpPr/>
          <p:nvPr/>
        </p:nvSpPr>
        <p:spPr>
          <a:xfrm flipH="1" flipV="1">
            <a:off x="5382260" y="4973320"/>
            <a:ext cx="1009650" cy="0"/>
          </a:xfrm>
          <a:prstGeom prst="line">
            <a:avLst/>
          </a:prstGeom>
          <a:ln w="3492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39" name="Rectangle 7" title=""/>
          <p:cNvSpPr/>
          <p:nvPr/>
        </p:nvSpPr>
        <p:spPr>
          <a:xfrm>
            <a:off x="4565650" y="4468495"/>
            <a:ext cx="8108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8" title=""/>
          <p:cNvGrpSpPr/>
          <p:nvPr/>
        </p:nvGrpSpPr>
        <p:grpSpPr>
          <a:xfrm>
            <a:off x="6174423" y="5908358"/>
            <a:ext cx="1322387" cy="595313"/>
            <a:chExt cx="833" cy="375"/>
          </a:xfrm>
        </p:grpSpPr>
        <p:sp>
          <p:nvSpPr>
            <p:cNvPr id="17416" name="Text Box 9"/>
            <p:cNvSpPr txBox="1"/>
            <p:nvPr/>
          </p:nvSpPr>
          <p:spPr>
            <a:xfrm>
              <a:off x="0" y="0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7" name="Text Box 10"/>
            <p:cNvSpPr txBox="1"/>
            <p:nvPr/>
          </p:nvSpPr>
          <p:spPr>
            <a:xfrm>
              <a:off x="545" y="46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8" name="Oval 11"/>
            <p:cNvSpPr/>
            <p:nvPr/>
          </p:nvSpPr>
          <p:spPr>
            <a:xfrm>
              <a:off x="91" y="0"/>
              <a:ext cx="91" cy="91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9" name="Oval 12"/>
            <p:cNvSpPr/>
            <p:nvPr/>
          </p:nvSpPr>
          <p:spPr>
            <a:xfrm>
              <a:off x="545" y="0"/>
              <a:ext cx="90" cy="91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445" name="Rectangle 13" title=""/>
          <p:cNvSpPr/>
          <p:nvPr/>
        </p:nvSpPr>
        <p:spPr>
          <a:xfrm>
            <a:off x="4537393" y="5216208"/>
            <a:ext cx="8108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31" name="Object 24" title=""/>
          <p:cNvGraphicFramePr>
            <a:graphicFrameLocks noChangeAspect="1"/>
          </p:cNvGraphicFramePr>
          <p:nvPr/>
        </p:nvGraphicFramePr>
        <p:xfrm>
          <a:off x="6857683" y="4294188"/>
          <a:ext cx="1060450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558800" imgH="203200" progId="Equation.3">
                  <p:embed/>
                </p:oleObj>
              </mc:Choice>
              <mc:Fallback>
                <p:oleObj r:id="rId3" imgW="558800" imgH="203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7683" y="4294188"/>
                        <a:ext cx="10604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2" name="Group 25" title=""/>
          <p:cNvGrpSpPr/>
          <p:nvPr/>
        </p:nvGrpSpPr>
        <p:grpSpPr>
          <a:xfrm>
            <a:off x="4950460" y="4108133"/>
            <a:ext cx="4075985" cy="2340665"/>
            <a:chExt cx="2129" cy="1330"/>
          </a:xfrm>
        </p:grpSpPr>
        <p:sp>
          <p:nvSpPr>
            <p:cNvPr id="17433" name="Line 26"/>
            <p:cNvSpPr/>
            <p:nvPr/>
          </p:nvSpPr>
          <p:spPr>
            <a:xfrm flipV="1">
              <a:off x="0" y="1066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6" name="Line 27"/>
            <p:cNvSpPr/>
            <p:nvPr/>
          </p:nvSpPr>
          <p:spPr>
            <a:xfrm>
              <a:off x="231" y="0"/>
              <a:ext cx="1" cy="126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7435" name="Text Box 28"/>
            <p:cNvSpPr txBox="1"/>
            <p:nvPr/>
          </p:nvSpPr>
          <p:spPr>
            <a:xfrm>
              <a:off x="22" y="1033"/>
              <a:ext cx="174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6" name="Text Box 29"/>
            <p:cNvSpPr txBox="1"/>
            <p:nvPr/>
          </p:nvSpPr>
          <p:spPr>
            <a:xfrm>
              <a:off x="1920" y="916"/>
              <a:ext cx="209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7" name="未知"/>
            <p:cNvSpPr/>
            <p:nvPr/>
          </p:nvSpPr>
          <p:spPr>
            <a:xfrm flipH="1">
              <a:off x="432" y="18"/>
              <a:ext cx="1392" cy="832"/>
            </a:xfrm>
            <a:custGeom>
              <a:cxnLst>
                <a:cxn ang="0">
                  <a:pos x="0" y="832"/>
                </a:cxn>
                <a:cxn ang="0">
                  <a:pos x="853" y="636"/>
                </a:cxn>
                <a:cxn ang="0">
                  <a:pos x="1392" y="0"/>
                </a:cxn>
              </a:cxnLst>
              <a:rect l="l" t="t" r="r" b="b"/>
              <a:pathLst>
                <a:path w="1488" h="816">
                  <a:moveTo>
                    <a:pt x="0" y="816"/>
                  </a:moveTo>
                  <a:cubicBezTo>
                    <a:pt x="332" y="788"/>
                    <a:pt x="664" y="760"/>
                    <a:pt x="912" y="624"/>
                  </a:cubicBezTo>
                  <a:cubicBezTo>
                    <a:pt x="1160" y="488"/>
                    <a:pt x="1392" y="104"/>
                    <a:pt x="148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38" name="Text Box 31" title=""/>
          <p:cNvSpPr txBox="1"/>
          <p:nvPr/>
        </p:nvSpPr>
        <p:spPr>
          <a:xfrm>
            <a:off x="5023485" y="3965258"/>
            <a:ext cx="3317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9" name="Line 32" title=""/>
          <p:cNvSpPr/>
          <p:nvPr/>
        </p:nvSpPr>
        <p:spPr>
          <a:xfrm flipH="1">
            <a:off x="5780405" y="4140200"/>
            <a:ext cx="4445" cy="183959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7440" name="Line 33" title=""/>
          <p:cNvSpPr/>
          <p:nvPr/>
        </p:nvSpPr>
        <p:spPr>
          <a:xfrm flipH="1">
            <a:off x="8437245" y="5603875"/>
            <a:ext cx="5080" cy="37973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8466" name="Oval 34" title=""/>
          <p:cNvSpPr/>
          <p:nvPr/>
        </p:nvSpPr>
        <p:spPr>
          <a:xfrm>
            <a:off x="5310823" y="4900295"/>
            <a:ext cx="144462" cy="144463"/>
          </a:xfrm>
          <a:prstGeom prst="ellipse">
            <a:avLst/>
          </a:prstGeom>
          <a:solidFill>
            <a:srgbClr val="FF3300"/>
          </a:solidFill>
          <a:ln w="19050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7" name="Oval 35" title=""/>
          <p:cNvSpPr/>
          <p:nvPr/>
        </p:nvSpPr>
        <p:spPr>
          <a:xfrm>
            <a:off x="5310823" y="5333683"/>
            <a:ext cx="144462" cy="144462"/>
          </a:xfrm>
          <a:prstGeom prst="ellipse">
            <a:avLst/>
          </a:prstGeom>
          <a:solidFill>
            <a:srgbClr val="FF3300"/>
          </a:solidFill>
          <a:ln w="19050" cap="flat" cmpd="sng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4" title=""/>
          <p:cNvSpPr txBox="1"/>
          <p:nvPr/>
        </p:nvSpPr>
        <p:spPr>
          <a:xfrm>
            <a:off x="5588953" y="5842000"/>
            <a:ext cx="6080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i="1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800" i="1">
              <a:solidFill>
                <a:srgbClr val="3333CC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5" title=""/>
          <p:cNvSpPr txBox="1"/>
          <p:nvPr/>
        </p:nvSpPr>
        <p:spPr>
          <a:xfrm>
            <a:off x="8205470" y="5842000"/>
            <a:ext cx="4997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i="1">
                <a:solidFill>
                  <a:srgbClr val="3333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i="1">
              <a:solidFill>
                <a:srgbClr val="3333CC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5" grpId="0"/>
      <p:bldP spid="18466" grpId="0" animBg="1"/>
      <p:bldP spid="184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78585" y="380365"/>
            <a:ext cx="9328150" cy="1770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上单调递增或单调递减，那么就说函数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在这一区间具有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严格的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单调性，区间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叫做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单调区间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4578" name="Picture 4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1495" y="2279650"/>
            <a:ext cx="4817110" cy="2298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Text Box 6" title=""/>
          <p:cNvSpPr txBox="1"/>
          <p:nvPr/>
        </p:nvSpPr>
        <p:spPr>
          <a:xfrm>
            <a:off x="1378585" y="4626610"/>
            <a:ext cx="9319260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上图是定义在区间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[-5,5]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，根据图象说出函数的单调区间，以及在每一个单调区间上，它是增函数还是减函数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  </a:t>
            </a:r>
            <a:r>
              <a:rPr lang="en-US" altLang="zh-CN" sz="2800">
                <a:latin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619,&quot;width&quot;:7586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jVjZDJiZTA4MzY5NDljYmQxMTViYTM5NGZmMDIwYTIifQ=="/>
  <p:tag name="KSO_WPP_MARK_KEY" val="231f7b95-edf5-46ef-97b4-6e9e20fea76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167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宋体</vt:lpstr>
      <vt:lpstr>Times New Roman</vt:lpstr>
      <vt:lpstr>华文行楷</vt:lpstr>
      <vt:lpstr>Cambria Math</vt:lpstr>
      <vt:lpstr>方正姚体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2023-07-06T13:49:14.067</cp:lastPrinted>
  <dcterms:created xsi:type="dcterms:W3CDTF">2023-07-06T13:49:14Z</dcterms:created>
  <dcterms:modified xsi:type="dcterms:W3CDTF">2023-07-06T05:49:14Z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