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1814" r:id="rId6"/>
    <p:sldId id="1817" r:id="rId7"/>
    <p:sldId id="1855" r:id="rId8"/>
    <p:sldId id="1708" r:id="rId9"/>
    <p:sldId id="1857" r:id="rId10"/>
    <p:sldId id="1828" r:id="rId11"/>
    <p:sldId id="1843" r:id="rId12"/>
    <p:sldId id="1858" r:id="rId13"/>
    <p:sldId id="1186" r:id="rId14"/>
    <p:sldId id="1841" r:id="rId15"/>
    <p:sldId id="1884" r:id="rId16"/>
    <p:sldId id="1850" r:id="rId17"/>
    <p:sldId id="1782" r:id="rId18"/>
    <p:sldId id="1846" r:id="rId19"/>
    <p:sldId id="1886" r:id="rId20"/>
    <p:sldId id="1890" r:id="rId21"/>
    <p:sldId id="1889" r:id="rId22"/>
    <p:sldId id="1903" r:id="rId23"/>
    <p:sldId id="330" r:id="rId24"/>
    <p:sldId id="331" r:id="rId25"/>
    <p:sldId id="332" r:id="rId26"/>
    <p:sldId id="285" r:id="rId27"/>
    <p:sldId id="319" r:id="rId28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64"/>
        <p:guide pos="379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tags" Target="tags/tag88.xml" /><Relationship Id="rId3" Type="http://schemas.openxmlformats.org/officeDocument/2006/relationships/notesMaster" Target="notesMasters/notesMaster1.xml" /><Relationship Id="rId30" Type="http://schemas.openxmlformats.org/officeDocument/2006/relationships/presProps" Target="presProps.xml" /><Relationship Id="rId31" Type="http://schemas.openxmlformats.org/officeDocument/2006/relationships/viewProps" Target="viewProps.xml" /><Relationship Id="rId32" Type="http://schemas.openxmlformats.org/officeDocument/2006/relationships/theme" Target="theme/theme1.xml" /><Relationship Id="rId33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Relationship Id="rId10" Type="http://schemas.openxmlformats.org/officeDocument/2006/relationships/image" Target="../media/image14.wmf" /><Relationship Id="rId11" Type="http://schemas.openxmlformats.org/officeDocument/2006/relationships/image" Target="../media/image15.wmf" /><Relationship Id="rId12" Type="http://schemas.openxmlformats.org/officeDocument/2006/relationships/image" Target="../media/image16.wmf" /><Relationship Id="rId2" Type="http://schemas.openxmlformats.org/officeDocument/2006/relationships/image" Target="../media/image6.wmf" /><Relationship Id="rId3" Type="http://schemas.openxmlformats.org/officeDocument/2006/relationships/image" Target="../media/image7.wmf" /><Relationship Id="rId4" Type="http://schemas.openxmlformats.org/officeDocument/2006/relationships/image" Target="../media/image8.wmf" /><Relationship Id="rId5" Type="http://schemas.openxmlformats.org/officeDocument/2006/relationships/image" Target="../media/image9.wmf" /><Relationship Id="rId6" Type="http://schemas.openxmlformats.org/officeDocument/2006/relationships/image" Target="../media/image10.wmf" /><Relationship Id="rId7" Type="http://schemas.openxmlformats.org/officeDocument/2006/relationships/image" Target="../media/image11.wmf" /><Relationship Id="rId8" Type="http://schemas.openxmlformats.org/officeDocument/2006/relationships/image" Target="../media/image12.wmf" /><Relationship Id="rId9" Type="http://schemas.openxmlformats.org/officeDocument/2006/relationships/image" Target="../media/image13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wmf" /><Relationship Id="rId2" Type="http://schemas.openxmlformats.org/officeDocument/2006/relationships/image" Target="../media/image19.wmf" /><Relationship Id="rId3" Type="http://schemas.openxmlformats.org/officeDocument/2006/relationships/image" Target="../media/image20.wmf" /><Relationship Id="rId4" Type="http://schemas.openxmlformats.org/officeDocument/2006/relationships/image" Target="../media/image21.wmf" /><Relationship Id="rId5" Type="http://schemas.openxmlformats.org/officeDocument/2006/relationships/image" Target="../media/image22.wmf" /><Relationship Id="rId6" Type="http://schemas.openxmlformats.org/officeDocument/2006/relationships/image" Target="../media/image23.wmf" /><Relationship Id="rId7" Type="http://schemas.openxmlformats.org/officeDocument/2006/relationships/image" Target="../media/image24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wmf" /><Relationship Id="rId2" Type="http://schemas.openxmlformats.org/officeDocument/2006/relationships/image" Target="../media/image19.wmf" /><Relationship Id="rId3" Type="http://schemas.openxmlformats.org/officeDocument/2006/relationships/image" Target="../media/image20.wmf" /><Relationship Id="rId4" Type="http://schemas.openxmlformats.org/officeDocument/2006/relationships/image" Target="../media/image21.wmf" /><Relationship Id="rId5" Type="http://schemas.openxmlformats.org/officeDocument/2006/relationships/image" Target="../media/image22.wmf" /><Relationship Id="rId6" Type="http://schemas.openxmlformats.org/officeDocument/2006/relationships/image" Target="../media/image23.wmf" /><Relationship Id="rId7" Type="http://schemas.openxmlformats.org/officeDocument/2006/relationships/image" Target="../media/image24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Relationship Id="rId3" Type="http://schemas.openxmlformats.org/officeDocument/2006/relationships/image" Target="../media/image28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wmf" /><Relationship Id="rId2" Type="http://schemas.openxmlformats.org/officeDocument/2006/relationships/image" Target="../media/image36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1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0.bin" TargetMode="Internal" /><Relationship Id="rId3" Type="http://schemas.openxmlformats.org/officeDocument/2006/relationships/image" Target="../media/image32.wmf" /><Relationship Id="rId4" Type="http://schemas.openxmlformats.org/officeDocument/2006/relationships/vmlDrawing" Target="../drawings/vmlDrawing5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4.png" /><Relationship Id="rId3" Type="http://schemas.openxmlformats.org/officeDocument/2006/relationships/oleObject" Target="../embeddings/oleObject31.bin" TargetMode="Internal" /><Relationship Id="rId4" Type="http://schemas.openxmlformats.org/officeDocument/2006/relationships/image" Target="../media/image35.wmf" /><Relationship Id="rId5" Type="http://schemas.openxmlformats.org/officeDocument/2006/relationships/oleObject" Target="../embeddings/oleObject32.bin" TargetMode="Internal" /><Relationship Id="rId6" Type="http://schemas.openxmlformats.org/officeDocument/2006/relationships/image" Target="../media/image36.wmf" /><Relationship Id="rId7" Type="http://schemas.openxmlformats.org/officeDocument/2006/relationships/vmlDrawing" Target="../drawings/vmlDrawing6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9.png" /><Relationship Id="rId3" Type="http://schemas.openxmlformats.org/officeDocument/2006/relationships/image" Target="../media/image40.png" /><Relationship Id="rId4" Type="http://schemas.openxmlformats.org/officeDocument/2006/relationships/image" Target="../media/image4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2.png" /><Relationship Id="rId3" Type="http://schemas.openxmlformats.org/officeDocument/2006/relationships/image" Target="../media/image43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2.xml" /><Relationship Id="rId11" Type="http://schemas.openxmlformats.org/officeDocument/2006/relationships/tags" Target="../tags/tag73.xml" /><Relationship Id="rId12" Type="http://schemas.openxmlformats.org/officeDocument/2006/relationships/tags" Target="../tags/tag74.xml" /><Relationship Id="rId13" Type="http://schemas.openxmlformats.org/officeDocument/2006/relationships/tags" Target="../tags/tag75.xml" /><Relationship Id="rId14" Type="http://schemas.openxmlformats.org/officeDocument/2006/relationships/tags" Target="../tags/tag76.xml" /><Relationship Id="rId15" Type="http://schemas.openxmlformats.org/officeDocument/2006/relationships/tags" Target="../tags/tag77.xml" /><Relationship Id="rId16" Type="http://schemas.openxmlformats.org/officeDocument/2006/relationships/tags" Target="../tags/tag78.xml" /><Relationship Id="rId17" Type="http://schemas.openxmlformats.org/officeDocument/2006/relationships/tags" Target="../tags/tag79.xml" /><Relationship Id="rId18" Type="http://schemas.openxmlformats.org/officeDocument/2006/relationships/tags" Target="../tags/tag80.xml" /><Relationship Id="rId19" Type="http://schemas.openxmlformats.org/officeDocument/2006/relationships/tags" Target="../tags/tag81.xml" /><Relationship Id="rId2" Type="http://schemas.openxmlformats.org/officeDocument/2006/relationships/tags" Target="../tags/tag64.xml" /><Relationship Id="rId20" Type="http://schemas.openxmlformats.org/officeDocument/2006/relationships/tags" Target="../tags/tag82.xml" /><Relationship Id="rId21" Type="http://schemas.openxmlformats.org/officeDocument/2006/relationships/tags" Target="../tags/tag83.xml" /><Relationship Id="rId22" Type="http://schemas.openxmlformats.org/officeDocument/2006/relationships/tags" Target="../tags/tag84.xml" /><Relationship Id="rId23" Type="http://schemas.openxmlformats.org/officeDocument/2006/relationships/tags" Target="../tags/tag85.xml" /><Relationship Id="rId24" Type="http://schemas.openxmlformats.org/officeDocument/2006/relationships/tags" Target="../tags/tag86.xml" /><Relationship Id="rId25" Type="http://schemas.openxmlformats.org/officeDocument/2006/relationships/tags" Target="../tags/tag87.xml" /><Relationship Id="rId3" Type="http://schemas.openxmlformats.org/officeDocument/2006/relationships/tags" Target="../tags/tag65.xml" /><Relationship Id="rId4" Type="http://schemas.openxmlformats.org/officeDocument/2006/relationships/tags" Target="../tags/tag66.xml" /><Relationship Id="rId5" Type="http://schemas.openxmlformats.org/officeDocument/2006/relationships/tags" Target="../tags/tag67.xml" /><Relationship Id="rId6" Type="http://schemas.openxmlformats.org/officeDocument/2006/relationships/tags" Target="../tags/tag68.xml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tags" Target="../tags/tag71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5.bin" TargetMode="Internal" /><Relationship Id="rId11" Type="http://schemas.openxmlformats.org/officeDocument/2006/relationships/image" Target="../media/image9.wmf" /><Relationship Id="rId12" Type="http://schemas.openxmlformats.org/officeDocument/2006/relationships/oleObject" Target="../embeddings/oleObject6.bin" TargetMode="Internal" /><Relationship Id="rId13" Type="http://schemas.openxmlformats.org/officeDocument/2006/relationships/image" Target="../media/image10.wmf" /><Relationship Id="rId14" Type="http://schemas.openxmlformats.org/officeDocument/2006/relationships/oleObject" Target="../embeddings/oleObject7.bin" TargetMode="Internal" /><Relationship Id="rId15" Type="http://schemas.openxmlformats.org/officeDocument/2006/relationships/image" Target="../media/image11.wmf" /><Relationship Id="rId16" Type="http://schemas.openxmlformats.org/officeDocument/2006/relationships/oleObject" Target="../embeddings/oleObject8.bin" TargetMode="Internal" /><Relationship Id="rId17" Type="http://schemas.openxmlformats.org/officeDocument/2006/relationships/image" Target="../media/image12.wmf" /><Relationship Id="rId18" Type="http://schemas.openxmlformats.org/officeDocument/2006/relationships/oleObject" Target="../embeddings/oleObject9.bin" TargetMode="Internal" /><Relationship Id="rId19" Type="http://schemas.openxmlformats.org/officeDocument/2006/relationships/image" Target="../media/image13.wmf" /><Relationship Id="rId2" Type="http://schemas.openxmlformats.org/officeDocument/2006/relationships/oleObject" Target="../embeddings/oleObject1.bin" TargetMode="Internal" /><Relationship Id="rId20" Type="http://schemas.openxmlformats.org/officeDocument/2006/relationships/oleObject" Target="../embeddings/oleObject10.bin" TargetMode="Internal" /><Relationship Id="rId21" Type="http://schemas.openxmlformats.org/officeDocument/2006/relationships/image" Target="../media/image14.wmf" /><Relationship Id="rId22" Type="http://schemas.openxmlformats.org/officeDocument/2006/relationships/oleObject" Target="../embeddings/oleObject11.bin" TargetMode="Internal" /><Relationship Id="rId23" Type="http://schemas.openxmlformats.org/officeDocument/2006/relationships/image" Target="../media/image15.wmf" /><Relationship Id="rId24" Type="http://schemas.openxmlformats.org/officeDocument/2006/relationships/oleObject" Target="../embeddings/oleObject12.bin" TargetMode="Internal" /><Relationship Id="rId25" Type="http://schemas.openxmlformats.org/officeDocument/2006/relationships/image" Target="../media/image16.wmf" /><Relationship Id="rId26" Type="http://schemas.openxmlformats.org/officeDocument/2006/relationships/vmlDrawing" Target="../drawings/vmlDrawing1.vml" /><Relationship Id="rId3" Type="http://schemas.openxmlformats.org/officeDocument/2006/relationships/image" Target="../media/image5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6.w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7.wmf" /><Relationship Id="rId8" Type="http://schemas.openxmlformats.org/officeDocument/2006/relationships/oleObject" Target="../embeddings/oleObject4.bin" TargetMode="Internal" /><Relationship Id="rId9" Type="http://schemas.openxmlformats.org/officeDocument/2006/relationships/image" Target="../media/image8.wmf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21.wmf" /><Relationship Id="rId11" Type="http://schemas.openxmlformats.org/officeDocument/2006/relationships/oleObject" Target="../embeddings/oleObject17.bin" TargetMode="Internal" /><Relationship Id="rId12" Type="http://schemas.openxmlformats.org/officeDocument/2006/relationships/image" Target="../media/image22.wmf" /><Relationship Id="rId13" Type="http://schemas.openxmlformats.org/officeDocument/2006/relationships/oleObject" Target="../embeddings/oleObject18.bin" TargetMode="Internal" /><Relationship Id="rId14" Type="http://schemas.openxmlformats.org/officeDocument/2006/relationships/image" Target="../media/image23.wmf" /><Relationship Id="rId15" Type="http://schemas.openxmlformats.org/officeDocument/2006/relationships/oleObject" Target="../embeddings/oleObject19.bin" TargetMode="Internal" /><Relationship Id="rId16" Type="http://schemas.openxmlformats.org/officeDocument/2006/relationships/image" Target="../media/image24.wmf" /><Relationship Id="rId17" Type="http://schemas.openxmlformats.org/officeDocument/2006/relationships/image" Target="../media/image25.png" /><Relationship Id="rId18" Type="http://schemas.openxmlformats.org/officeDocument/2006/relationships/vmlDrawing" Target="../drawings/vmlDrawing2.vml" /><Relationship Id="rId2" Type="http://schemas.openxmlformats.org/officeDocument/2006/relationships/image" Target="../media/image17.wmf" /><Relationship Id="rId3" Type="http://schemas.openxmlformats.org/officeDocument/2006/relationships/oleObject" Target="../embeddings/oleObject13.bin" TargetMode="Internal" /><Relationship Id="rId4" Type="http://schemas.openxmlformats.org/officeDocument/2006/relationships/image" Target="../media/image18.wmf" /><Relationship Id="rId5" Type="http://schemas.openxmlformats.org/officeDocument/2006/relationships/oleObject" Target="../embeddings/oleObject14.bin" TargetMode="Internal" /><Relationship Id="rId6" Type="http://schemas.openxmlformats.org/officeDocument/2006/relationships/image" Target="../media/image19.wmf" /><Relationship Id="rId7" Type="http://schemas.openxmlformats.org/officeDocument/2006/relationships/oleObject" Target="../embeddings/oleObject15.bin" TargetMode="Internal" /><Relationship Id="rId8" Type="http://schemas.openxmlformats.org/officeDocument/2006/relationships/image" Target="../media/image20.wmf" /><Relationship Id="rId9" Type="http://schemas.openxmlformats.org/officeDocument/2006/relationships/oleObject" Target="../embeddings/oleObject16.bin" TargetMode="In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21.wmf" /><Relationship Id="rId11" Type="http://schemas.openxmlformats.org/officeDocument/2006/relationships/oleObject" Target="../embeddings/oleObject24.bin" TargetMode="Internal" /><Relationship Id="rId12" Type="http://schemas.openxmlformats.org/officeDocument/2006/relationships/image" Target="../media/image22.wmf" /><Relationship Id="rId13" Type="http://schemas.openxmlformats.org/officeDocument/2006/relationships/oleObject" Target="../embeddings/oleObject25.bin" TargetMode="Internal" /><Relationship Id="rId14" Type="http://schemas.openxmlformats.org/officeDocument/2006/relationships/image" Target="../media/image23.wmf" /><Relationship Id="rId15" Type="http://schemas.openxmlformats.org/officeDocument/2006/relationships/oleObject" Target="../embeddings/oleObject26.bin" TargetMode="Internal" /><Relationship Id="rId16" Type="http://schemas.openxmlformats.org/officeDocument/2006/relationships/image" Target="../media/image24.wmf" /><Relationship Id="rId17" Type="http://schemas.openxmlformats.org/officeDocument/2006/relationships/vmlDrawing" Target="../drawings/vmlDrawing3.vml" /><Relationship Id="rId2" Type="http://schemas.openxmlformats.org/officeDocument/2006/relationships/image" Target="../media/image17.wmf" /><Relationship Id="rId3" Type="http://schemas.openxmlformats.org/officeDocument/2006/relationships/oleObject" Target="../embeddings/oleObject20.bin" TargetMode="Internal" /><Relationship Id="rId4" Type="http://schemas.openxmlformats.org/officeDocument/2006/relationships/image" Target="../media/image18.wmf" /><Relationship Id="rId5" Type="http://schemas.openxmlformats.org/officeDocument/2006/relationships/oleObject" Target="../embeddings/oleObject21.bin" TargetMode="Internal" /><Relationship Id="rId6" Type="http://schemas.openxmlformats.org/officeDocument/2006/relationships/image" Target="../media/image19.wmf" /><Relationship Id="rId7" Type="http://schemas.openxmlformats.org/officeDocument/2006/relationships/oleObject" Target="../embeddings/oleObject22.bin" TargetMode="Internal" /><Relationship Id="rId8" Type="http://schemas.openxmlformats.org/officeDocument/2006/relationships/image" Target="../media/image20.wmf" /><Relationship Id="rId9" Type="http://schemas.openxmlformats.org/officeDocument/2006/relationships/oleObject" Target="../embeddings/oleObject23.bin" TargetMode="In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7.bin" TargetMode="Internal" /><Relationship Id="rId3" Type="http://schemas.openxmlformats.org/officeDocument/2006/relationships/image" Target="../media/image26.emf" /><Relationship Id="rId4" Type="http://schemas.openxmlformats.org/officeDocument/2006/relationships/oleObject" Target="../embeddings/oleObject28.bin" TargetMode="Internal" /><Relationship Id="rId5" Type="http://schemas.openxmlformats.org/officeDocument/2006/relationships/image" Target="../media/image27.emf" /><Relationship Id="rId6" Type="http://schemas.openxmlformats.org/officeDocument/2006/relationships/oleObject" Target="../embeddings/oleObject29.bin" TargetMode="Internal" /><Relationship Id="rId7" Type="http://schemas.openxmlformats.org/officeDocument/2006/relationships/image" Target="../media/image28.emf" /><Relationship Id="rId8" Type="http://schemas.openxmlformats.org/officeDocument/2006/relationships/vmlDrawing" Target="../drawings/vmlDrawing4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9.png" /><Relationship Id="rId3" Type="http://schemas.openxmlformats.org/officeDocument/2006/relationships/tags" Target="../tags/tag63.xml" /><Relationship Id="rId4" Type="http://schemas.openxmlformats.org/officeDocument/2006/relationships/image" Target="../media/image30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542540" y="859790"/>
            <a:ext cx="713359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第三章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函数的概念与性质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750695" y="2212975"/>
            <a:ext cx="8717280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3.2.2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函数的最值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2056" name="Picture 110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4884420"/>
            <a:ext cx="3862070" cy="1687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1544955" y="1152525"/>
                <a:ext cx="9101455" cy="15601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3.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在区间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(0, 1]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上的最小值为</a:t>
                </a:r>
                <a:r>
                  <a:rPr lang="zh-CN" altLang="en-US" sz="2800" u="sng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在区间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[-4,  0)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上的最大值为</a:t>
                </a:r>
                <a:r>
                  <a:rPr lang="zh-CN" altLang="en-US" sz="2800" u="sng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55" y="1152525"/>
                <a:ext cx="9101455" cy="1560195"/>
              </a:xfrm>
              <a:prstGeom prst="rect">
                <a:avLst/>
              </a:prstGeom>
              <a:blipFill rotWithShape="1">
                <a:blip r:embed="rId2"/>
                <a:stretch>
                  <a:fillRect l="-56" t="-326" r="-49" b="-285"/>
                </a:stretch>
              </a:blipFill>
              <a:ln w="952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 title=""/>
          <p:cNvSpPr/>
          <p:nvPr/>
        </p:nvSpPr>
        <p:spPr>
          <a:xfrm>
            <a:off x="587375" y="4775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544955" y="4308475"/>
            <a:ext cx="9100820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indent="535305" fontAlgn="auto">
              <a:lnSpc>
                <a:spcPct val="150000"/>
              </a:lnSpc>
            </a:pP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 ;  -1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（观察图象即可）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737360" y="1315720"/>
            <a:ext cx="8717280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3.2.2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函数的最值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770" name="Rectangle 9" title=""/>
          <p:cNvSpPr/>
          <p:nvPr/>
        </p:nvSpPr>
        <p:spPr>
          <a:xfrm>
            <a:off x="1881505" y="150178"/>
            <a:ext cx="9041765" cy="1569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lIns="90014" tIns="46808" rIns="90014" bIns="46808" anchor="ctr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)=-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+6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+9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＜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＜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3)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上有最大值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，最小值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-7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，求实数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的值． 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90147" name="Text Box 3" title=""/>
          <p:cNvSpPr txBox="1"/>
          <p:nvPr/>
        </p:nvSpPr>
        <p:spPr>
          <a:xfrm>
            <a:off x="1881505" y="5186680"/>
            <a:ext cx="9042400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利用二次函数的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性质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（配方法）求函数的最大(小)值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利用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图象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求函数的最大(小)值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5" name="组合 4" title=""/>
          <p:cNvGrpSpPr/>
          <p:nvPr/>
        </p:nvGrpSpPr>
        <p:grpSpPr>
          <a:xfrm>
            <a:off x="1881505" y="1757680"/>
            <a:ext cx="9041765" cy="3324225"/>
            <a:chOff x="2725" y="2768"/>
            <a:chExt cx="14940" cy="5235"/>
          </a:xfrm>
        </p:grpSpPr>
        <p:sp>
          <p:nvSpPr>
            <p:cNvPr id="339979" name="Rectangle 11"/>
            <p:cNvSpPr/>
            <p:nvPr/>
          </p:nvSpPr>
          <p:spPr>
            <a:xfrm>
              <a:off x="2725" y="2768"/>
              <a:ext cx="14940" cy="5235"/>
            </a:xfrm>
            <a:prstGeom prst="rect">
              <a:avLst/>
            </a:prstGeom>
            <a:noFill/>
            <a:ln w="9525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lIns="90014" tIns="46808" rIns="90014" bIns="46808" anchor="ctr" anchorCtr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  f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(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)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=-(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-3)</a:t>
              </a:r>
              <a:r>
                <a:rPr lang="en-US" altLang="zh-CN" sz="2800" baseline="30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2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+18</a:t>
              </a:r>
              <a:b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</a:b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因为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＜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＜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3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，所以当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时，函数取得最小值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aseline="-30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min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-7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；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当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时，函数取得最大值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aseline="-30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max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=9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； 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即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解得：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=8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或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-2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；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=0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或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6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．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又因为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＜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＜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3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，所以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=-2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；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=0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．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3374" y="5633"/>
            <a:ext cx="3901" cy="153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7" r:id="rId2" imgW="1746250" imgH="702945" progId="Equation.DSMT4">
                    <p:embed/>
                  </p:oleObj>
                </mc:Choice>
                <mc:Fallback>
                  <p:oleObj r:id="rId2" imgW="1746250" imgH="70294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374" y="5633"/>
                          <a:ext cx="3901" cy="1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 5" title=""/>
          <p:cNvSpPr/>
          <p:nvPr/>
        </p:nvSpPr>
        <p:spPr>
          <a:xfrm>
            <a:off x="1355725" y="200660"/>
            <a:ext cx="4254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55090" y="5073015"/>
            <a:ext cx="426085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458982" y="1009650"/>
            <a:ext cx="54304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数学运算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8105" y="434975"/>
            <a:ext cx="426085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51280" y="2969260"/>
            <a:ext cx="426085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90147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865630" y="3382010"/>
            <a:ext cx="9101455" cy="737235"/>
          </a:xfrm>
          <a:prstGeom prst="rect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右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（结合图象即可）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865630" y="219710"/>
                <a:ext cx="9101455" cy="256984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2.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的图象可以由函数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的图象向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平</a:t>
                </a:r>
                <a:endParaRPr lang="zh-CN" altLang="en-US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移</a:t>
                </a:r>
                <a:r>
                  <a:rPr lang="zh-CN" altLang="en-US" sz="2800" u="sng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个单位得到，由此知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在区间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[2,3]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上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的最大值为</a:t>
                </a:r>
                <a:r>
                  <a:rPr lang="zh-CN" altLang="en-US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；最小值为</a:t>
                </a:r>
                <a:r>
                  <a:rPr lang="zh-CN" altLang="en-US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630" y="219710"/>
                <a:ext cx="9101455" cy="2569845"/>
              </a:xfrm>
              <a:prstGeom prst="rect">
                <a:avLst/>
              </a:prstGeom>
              <a:blipFill rotWithShape="1">
                <a:blip r:embed="rId2"/>
                <a:stretch>
                  <a:fillRect l="-56" t="-198" r="-49" b="-173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150" name="Text Box 6" title=""/>
          <p:cNvSpPr txBox="1"/>
          <p:nvPr/>
        </p:nvSpPr>
        <p:spPr>
          <a:xfrm>
            <a:off x="1865630" y="4756785"/>
            <a:ext cx="9101455" cy="181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上单调递增，则函数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处有最小值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处有最大值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]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上单调递减，在区间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]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上单调递增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处有最小值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矩形 5" title=""/>
          <p:cNvSpPr/>
          <p:nvPr/>
        </p:nvSpPr>
        <p:spPr>
          <a:xfrm>
            <a:off x="1355725" y="200660"/>
            <a:ext cx="4254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55090" y="4966335"/>
            <a:ext cx="426085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58982" y="1009650"/>
            <a:ext cx="54304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数学运算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8105" y="434975"/>
            <a:ext cx="426085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51280" y="3289300"/>
            <a:ext cx="426085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答案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4" grpId="0" animBg="1"/>
      <p:bldP spid="3901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506" name="Text Box 17" title=""/>
          <p:cNvSpPr txBox="1"/>
          <p:nvPr/>
        </p:nvSpPr>
        <p:spPr>
          <a:xfrm>
            <a:off x="1825625" y="200660"/>
            <a:ext cx="9668933" cy="21583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3.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菊花”烟花是最壮观的烟花之一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制造时一般是期望在它达到最高点时爆裂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如果烟花距地面的高度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h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与时间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之间的关系为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h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)=-4.9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+14.7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+18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，那么烟花冲出后什么时候是它爆裂的最佳时刻？这时距地面的高度是多少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精确到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？</a:t>
            </a:r>
            <a:endParaRPr lang="en-US" altLang="zh-CN" sz="2800" u="sng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</a:endParaRPr>
          </a:p>
        </p:txBody>
      </p:sp>
      <p:sp>
        <p:nvSpPr>
          <p:cNvPr id="6" name="矩形 5" title=""/>
          <p:cNvSpPr/>
          <p:nvPr/>
        </p:nvSpPr>
        <p:spPr>
          <a:xfrm>
            <a:off x="1355725" y="200660"/>
            <a:ext cx="4254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58982" y="1009650"/>
            <a:ext cx="54304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数学运算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8105" y="434975"/>
            <a:ext cx="426085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51280" y="3538220"/>
            <a:ext cx="426085" cy="1938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pic>
        <p:nvPicPr>
          <p:cNvPr id="241679" name="Picture 15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485" y="2795270"/>
            <a:ext cx="3547745" cy="1941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Text Box 8" title=""/>
          <p:cNvSpPr txBox="1"/>
          <p:nvPr/>
        </p:nvSpPr>
        <p:spPr>
          <a:xfrm>
            <a:off x="1826260" y="2484755"/>
            <a:ext cx="6196330" cy="3999865"/>
          </a:xfrm>
          <a:prstGeom prst="rect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由二次函数的知识，对于函数</a:t>
            </a:r>
            <a:endParaRPr kumimoji="0" lang="zh-CN" altLang="en-US" sz="28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)=-4.9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+14.7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+18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，我们有：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R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R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endParaRPr kumimoji="0" lang="zh-CN" altLang="en-US" sz="24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kern="1200" cap="none" spc="0" normalizeH="0" baseline="0" noProof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kumimoji="0" lang="zh-CN" altLang="en-US" sz="24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R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于是，烟花冲出后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1.5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s是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它爆裂的最佳时刻，这时距地面的高度约为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29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kumimoji="0" lang="zh-CN" altLang="en-US" sz="2800" kern="1200" cap="none" spc="0" normalizeH="0" baseline="0" noProof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41675" name="Object 11" title=""/>
          <p:cNvGraphicFramePr>
            <a:graphicFrameLocks noChangeAspect="1"/>
          </p:cNvGraphicFramePr>
          <p:nvPr/>
        </p:nvGraphicFramePr>
        <p:xfrm>
          <a:off x="4199573" y="4477491"/>
          <a:ext cx="215265" cy="333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3" imgW="114300" imgH="177165" progId="Equation.DSMT4">
                  <p:embed/>
                </p:oleObj>
              </mc:Choice>
              <mc:Fallback>
                <p:oleObj r:id="rId3" imgW="114300" imgH="1771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9573" y="4477491"/>
                        <a:ext cx="21526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 title=""/>
          <p:cNvGraphicFramePr>
            <a:graphicFrameLocks noChangeAspect="1"/>
          </p:cNvGraphicFramePr>
          <p:nvPr/>
        </p:nvGraphicFramePr>
        <p:xfrm>
          <a:off x="2126615" y="3768090"/>
          <a:ext cx="4615180" cy="15678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5" imgW="4574540" imgH="1649095" progId="Equation.DSMT4">
                  <p:embed/>
                </p:oleObj>
              </mc:Choice>
              <mc:Fallback>
                <p:oleObj r:id="rId5" imgW="4574540" imgH="164909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6615" y="3768090"/>
                        <a:ext cx="4615180" cy="156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5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09290"/>
            <a:ext cx="4636770" cy="2315210"/>
            <a:chOff x="7991" y="3292"/>
            <a:chExt cx="7302" cy="3646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36" y="4309"/>
              <a:ext cx="2842" cy="919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283" y="3292"/>
              <a:ext cx="3010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737360" y="1315720"/>
            <a:ext cx="8717280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3.2.2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函数的最值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1" name="文本框 100" title=""/>
          <p:cNvSpPr txBox="1"/>
          <p:nvPr/>
        </p:nvSpPr>
        <p:spPr>
          <a:xfrm>
            <a:off x="1840230" y="250190"/>
            <a:ext cx="9108440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已知关于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的不等式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－1≥0在</a:t>
            </a:r>
            <a:r>
              <a:rPr 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上恒</a:t>
            </a:r>
            <a:endParaRPr 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成立，则实数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的取值范围是</a:t>
            </a:r>
            <a:r>
              <a:rPr 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矩形 5" title=""/>
          <p:cNvSpPr/>
          <p:nvPr/>
        </p:nvSpPr>
        <p:spPr>
          <a:xfrm>
            <a:off x="1355725" y="200660"/>
            <a:ext cx="4254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58982" y="1009650"/>
            <a:ext cx="54304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数学运算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8105" y="434975"/>
            <a:ext cx="426085" cy="1198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51280" y="2498090"/>
            <a:ext cx="426085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839595" y="1875155"/>
            <a:ext cx="9109710" cy="3046095"/>
          </a:xfrm>
          <a:prstGeom prst="rect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)＝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－1，则原问题等价于二次函数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)＝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－1的最小值大于或等于0.而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)＝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-1)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-2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，当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min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
</a:t>
            </a:r>
            <a:endParaRPr 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≥0，求得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≥</a:t>
            </a:r>
            <a:r>
              <a:rPr 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1353820" y="4954270"/>
            <a:ext cx="426085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90150" name="Text Box 6" title=""/>
          <p:cNvSpPr txBox="1"/>
          <p:nvPr/>
        </p:nvSpPr>
        <p:spPr>
          <a:xfrm>
            <a:off x="1838960" y="5064760"/>
            <a:ext cx="9101455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恒成立</a:t>
            </a:r>
            <a:r>
              <a:rPr lang="zh-CN" altLang="en-US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等价于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min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2800" b="1"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恒成立</a:t>
            </a:r>
            <a:r>
              <a:rPr lang="zh-CN" altLang="en-US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等价于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390150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530" name="Text Box 42" title=""/>
          <p:cNvSpPr txBox="1"/>
          <p:nvPr/>
        </p:nvSpPr>
        <p:spPr>
          <a:xfrm>
            <a:off x="1824990" y="214630"/>
            <a:ext cx="9124950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已知函数</a:t>
            </a: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+2</a:t>
            </a:r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区间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[2 , 4].</a:t>
            </a:r>
            <a:endParaRPr lang="en-US" altLang="zh-CN" sz="32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求函数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在区间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上的最大值</a:t>
            </a:r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；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(2)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在区间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上的最小值为</a:t>
            </a: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，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求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的值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矩形 5" title=""/>
          <p:cNvSpPr/>
          <p:nvPr/>
        </p:nvSpPr>
        <p:spPr>
          <a:xfrm>
            <a:off x="1329055" y="200660"/>
            <a:ext cx="4254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58982" y="1009650"/>
            <a:ext cx="54304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数学运算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21435" y="399415"/>
            <a:ext cx="426085" cy="1198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21435" y="2512695"/>
            <a:ext cx="433070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1" name="文本框 100" title=""/>
          <p:cNvSpPr txBox="1"/>
          <p:nvPr/>
        </p:nvSpPr>
        <p:spPr>
          <a:xfrm>
            <a:off x="1824990" y="4728845"/>
            <a:ext cx="9124950" cy="181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二次函数中的“动轴定区间”问题</a:t>
            </a:r>
            <a:r>
              <a:rPr lang="en-US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大体上分为三类去讨论</a:t>
            </a:r>
            <a:r>
              <a:rPr lang="en-US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</a:t>
            </a:r>
            <a:r>
              <a:rPr lang="zh-CN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一是对称轴在区间的右侧</a:t>
            </a:r>
            <a:r>
              <a:rPr lang="en-US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二是对称轴在区间的左侧</a:t>
            </a:r>
            <a:r>
              <a:rPr lang="en-US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三是对称轴在区间之间</a:t>
            </a:r>
            <a:r>
              <a:rPr lang="en-US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对这三种情况</a:t>
            </a:r>
            <a:r>
              <a:rPr lang="en-US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画图分析最值</a:t>
            </a:r>
            <a:r>
              <a:rPr lang="en-US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en-US" sz="2800" b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1821815" y="1821815"/>
                <a:ext cx="9128125" cy="2675255"/>
              </a:xfrm>
              <a:prstGeom prst="rect">
                <a:avLst/>
              </a:prstGeom>
              <a:noFill/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)＝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r>
                  <a:rPr lang="en-US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+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，由图象知</a:t>
                </a:r>
                <a:endParaRPr 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)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max</a:t>
                </a:r>
                <a:r>
                  <a:rPr lang="en-US" altLang="zh-CN" sz="28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max</a:t>
                </a:r>
                <a:r>
                  <a:rPr lang="en-US" altLang="zh-CN" sz="28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(2),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(4)}=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楷体_GB2312" pitchFamily="49" charset="-122"/>
                                  <a:ea typeface="楷体_GB2312" pitchFamily="49" charset="-122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18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8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    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等线" panose="02010600030101010101" charset="-122"/>
                                  <a:ea typeface="等线" panose="02010600030101010101" charset="-122"/>
                                  <a:sym typeface="+mn-ea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楷体_GB2312" pitchFamily="49" charset="-122"/>
                                  <a:ea typeface="楷体_GB2312" pitchFamily="49" charset="-122"/>
                                  <a:sym typeface="+mn-ea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楷体_GB2312" pitchFamily="49" charset="-122"/>
                                  <a:ea typeface="楷体_GB2312" pitchFamily="49" charset="-122"/>
                                  <a:sym typeface="+mn-ea"/>
                                </a:rPr>
                                <m:t>6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楷体_GB2312" pitchFamily="49" charset="-122"/>
                                  <a:ea typeface="楷体_GB2312" pitchFamily="49" charset="-122"/>
                                  <a:sym typeface="+mn-ea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楷体_GB2312" pitchFamily="49" charset="-122"/>
                                  <a:ea typeface="楷体_GB2312" pitchFamily="49" charset="-122"/>
                                  <a:sym typeface="+mn-ea"/>
                                </a:rPr>
                                <m:t>4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&gt;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=1 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(根据对称轴的不同位置分三类情况讨论）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15" y="1821815"/>
                <a:ext cx="9128125" cy="2675255"/>
              </a:xfrm>
              <a:prstGeom prst="rect">
                <a:avLst/>
              </a:prstGeom>
              <a:blipFill rotWithShape="1">
                <a:blip r:embed="rId2"/>
                <a:stretch>
                  <a:fillRect l="-56" t="-1614" r="-49" b="-166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 title=""/>
          <p:cNvSpPr/>
          <p:nvPr/>
        </p:nvSpPr>
        <p:spPr>
          <a:xfrm>
            <a:off x="1353820" y="4954270"/>
            <a:ext cx="426085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  <p:bldP spid="1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2530" name="Text Box 42" title=""/>
              <p:cNvSpPr txBox="1"/>
              <p:nvPr/>
            </p:nvSpPr>
            <p:spPr>
              <a:xfrm>
                <a:off x="1828165" y="200660"/>
                <a:ext cx="9137015" cy="13468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已知函数</a:t>
                </a:r>
                <a:r>
                  <a:rPr lang="en-US" altLang="zh-CN" sz="28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 ,  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                 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&gt;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 baseline="300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𝑎𝑥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,  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在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上存在最小值，求实数</a:t>
                </a:r>
                <a:r>
                  <a:rPr lang="zh-CN" alt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的取值范围.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22530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165" y="200660"/>
                <a:ext cx="9137015" cy="1346835"/>
              </a:xfrm>
              <a:prstGeom prst="rect">
                <a:avLst/>
              </a:prstGeom>
              <a:blipFill rotWithShape="1">
                <a:blip r:embed="rId2"/>
                <a:stretch>
                  <a:fillRect l="-69" t="-3206" r="-69" b="-471"/>
                </a:stretch>
              </a:blipFill>
              <a:ln w="1270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 title=""/>
          <p:cNvSpPr/>
          <p:nvPr/>
        </p:nvSpPr>
        <p:spPr>
          <a:xfrm>
            <a:off x="1355725" y="200660"/>
            <a:ext cx="4254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58982" y="1009650"/>
            <a:ext cx="54304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数学运算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8105" y="434975"/>
            <a:ext cx="426085" cy="1198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48105" y="2567305"/>
            <a:ext cx="426085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1828165" y="1706245"/>
            <a:ext cx="9128760" cy="3322955"/>
          </a:xfrm>
          <a:prstGeom prst="rect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x&gt;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单调递增，无最低点;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故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图象最低点在区间（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∞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1]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结合图象知：当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1-a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≤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无解；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2+2a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≤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2,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得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综上，得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的取值范围是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∞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01" name="文本框 100" title=""/>
          <p:cNvSpPr txBox="1"/>
          <p:nvPr/>
        </p:nvSpPr>
        <p:spPr>
          <a:xfrm>
            <a:off x="1831340" y="5183505"/>
            <a:ext cx="9124950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数形结合，是判断函数最值存在性常用的方法；</a:t>
            </a:r>
            <a:endParaRPr lang="zh-CN" altLang="en-US" sz="2800" b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本题函数左段表达式含参，故需分类讨论</a:t>
            </a:r>
            <a:r>
              <a:rPr lang="en-US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en-US" sz="2800" b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1353820" y="5087620"/>
            <a:ext cx="426085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  <p:bldP spid="1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2530" name="Text Box 42" title=""/>
              <p:cNvSpPr txBox="1"/>
              <p:nvPr/>
            </p:nvSpPr>
            <p:spPr>
              <a:xfrm>
                <a:off x="1791335" y="200660"/>
                <a:ext cx="9124950" cy="17157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求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函数</a:t>
                </a:r>
                <a:r>
                  <a:rPr lang="en-US" altLang="zh-CN" sz="32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32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)=(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x-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)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在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区间</a:t>
                </a:r>
                <a:r>
                  <a:rPr lang="en-US" altLang="zh-CN" sz="32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[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,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+1](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</a:rPr>
                  <a:t>∈</a:t>
                </a:r>
                <a:r>
                  <a:rPr lang="en-US" altLang="zh-CN" sz="32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32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上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>
                  <a:lnSpc>
                    <a:spcPct val="140000"/>
                  </a:lnSpc>
                  <a:spcBef>
                    <a:spcPct val="5000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的最小值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32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的表达式</a:t>
                </a:r>
                <a:r>
                  <a:rPr lang="en-US" altLang="zh-CN" sz="32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.</a:t>
                </a:r>
                <a:endParaRPr lang="en-US" altLang="zh-CN" sz="32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22530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35" y="200660"/>
                <a:ext cx="9124950" cy="1715770"/>
              </a:xfrm>
              <a:prstGeom prst="rect">
                <a:avLst/>
              </a:prstGeom>
              <a:blipFill rotWithShape="1">
                <a:blip r:embed="rId2"/>
                <a:stretch>
                  <a:fillRect l="-70" t="-370" r="-70" b="-370"/>
                </a:stretch>
              </a:blipFill>
              <a:ln w="1270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 title=""/>
          <p:cNvSpPr/>
          <p:nvPr/>
        </p:nvSpPr>
        <p:spPr>
          <a:xfrm>
            <a:off x="1302385" y="138430"/>
            <a:ext cx="425450" cy="6492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58982" y="1009650"/>
            <a:ext cx="54304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数学运算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294765" y="434975"/>
            <a:ext cx="426085" cy="1198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297940" y="2426970"/>
            <a:ext cx="426085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案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791335" y="2035810"/>
                <a:ext cx="9124950" cy="2414905"/>
              </a:xfrm>
              <a:prstGeom prst="rect">
                <a:avLst/>
              </a:prstGeom>
              <a:noFill/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00000"/>
                  </a:lnSpc>
                </a:pP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   g</a:t>
                </a:r>
                <a:r>
                  <a:rPr lang="en-US" altLang="zh-CN" sz="28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楷体_GB2312" pitchFamily="49" charset="-122"/>
                                  <a:ea typeface="楷体_GB2312" pitchFamily="49" charset="-122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 baseline="300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                            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≤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楷体_GB2312" pitchFamily="49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楷体_GB2312" pitchFamily="49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楷体_GB2312" pitchFamily="49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charset="0"/>
                                          <a:ea typeface="楷体_GB2312" pitchFamily="49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charset="0"/>
                                          <a:ea typeface="楷体_GB2312" pitchFamily="49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楷体_GB2312" pitchFamily="49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楷体_GB2312" pitchFamily="49" charset="-122"/>
                                  <a:ea typeface="楷体_GB2312" pitchFamily="49" charset="-122"/>
                                  <a:sym typeface="+mn-ea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  <m:r>
                                <a:rPr lang="en-US" altLang="zh-CN" sz="2800" i="1" baseline="300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)     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楷体_GB2312" pitchFamily="49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楷体_GB2312" pitchFamily="49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楷体_GB2312" pitchFamily="49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charset="0"/>
                                          <a:ea typeface="楷体_GB2312" pitchFamily="49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charset="0"/>
                                          <a:ea typeface="楷体_GB2312" pitchFamily="49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楷体_GB2312" pitchFamily="49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&lt;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≤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                                       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&lt;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&lt;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 baseline="300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                                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≥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35" y="2035810"/>
                <a:ext cx="9124950" cy="2414905"/>
              </a:xfrm>
              <a:prstGeom prst="rect">
                <a:avLst/>
              </a:prstGeom>
              <a:blipFill rotWithShape="1">
                <a:blip r:embed="rId3"/>
                <a:stretch>
                  <a:fillRect l="-56" t="-1788" r="-49" b="-184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01" name="文本框 100" title=""/>
              <p:cNvSpPr txBox="1"/>
              <p:nvPr/>
            </p:nvSpPr>
            <p:spPr>
              <a:xfrm>
                <a:off x="1791335" y="4591050"/>
                <a:ext cx="9124950" cy="19748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</a:t>
                </a:r>
                <a:r>
                  <a:rPr lang="zh-CN" altLang="en-US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先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画出</a:t>
                </a:r>
                <a:r>
                  <a:rPr lang="en-US" altLang="zh-CN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 baseline="300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 , 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&gt;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 baseline="300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,  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楷体_GB2312" pitchFamily="49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的图象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楷体_GB2312" pitchFamily="49" charset="-122"/>
                    <a:cs typeface="Cambria Math" panose="02040503050406030204" charset="0"/>
                  </a:rPr>
                  <a:t>，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再从左往右移动区间</a:t>
                </a:r>
                <a:r>
                  <a:rPr lang="en-US" altLang="zh-CN" sz="28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[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,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+1]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，数形结合写出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28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的表达式</a:t>
                </a:r>
                <a:r>
                  <a:rPr lang="en-US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</a:t>
                </a:r>
                <a:endParaRPr lang="en-US" altLang="zh-CN" sz="2800" b="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35" y="4591050"/>
                <a:ext cx="9124950" cy="1974850"/>
              </a:xfrm>
              <a:prstGeom prst="rect">
                <a:avLst/>
              </a:prstGeom>
              <a:blipFill rotWithShape="1">
                <a:blip r:embed="rId4"/>
                <a:stretch>
                  <a:fillRect l="-56" t="-2186" r="-49" b="-225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 title=""/>
          <p:cNvSpPr/>
          <p:nvPr/>
        </p:nvSpPr>
        <p:spPr>
          <a:xfrm>
            <a:off x="1300480" y="4794250"/>
            <a:ext cx="426085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 animBg="1"/>
      <p:bldP spid="1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1737360" y="1315720"/>
            <a:ext cx="8717280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3.2.2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函数的最值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2530" name="Text Box 42" title=""/>
              <p:cNvSpPr txBox="1"/>
              <p:nvPr/>
            </p:nvSpPr>
            <p:spPr>
              <a:xfrm>
                <a:off x="1791335" y="200660"/>
                <a:ext cx="9124950" cy="18948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已知函数</a:t>
                </a:r>
                <a:r>
                  <a:rPr lang="en-US" altLang="zh-CN" sz="32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32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b="1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32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的最大值和最小值分别为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、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的值</a:t>
                </a:r>
                <a:r>
                  <a:rPr lang="en-US" altLang="zh-CN" sz="32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.</a:t>
                </a:r>
                <a:endParaRPr lang="en-US" altLang="zh-CN" sz="32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22530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35" y="200660"/>
                <a:ext cx="9124950" cy="1894840"/>
              </a:xfrm>
              <a:prstGeom prst="rect">
                <a:avLst/>
              </a:prstGeom>
              <a:blipFill rotWithShape="1">
                <a:blip r:embed="rId2"/>
                <a:stretch>
                  <a:fillRect l="-70" t="-335" r="-70" b="-335"/>
                </a:stretch>
              </a:blipFill>
              <a:ln w="1270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 title=""/>
          <p:cNvSpPr/>
          <p:nvPr/>
        </p:nvSpPr>
        <p:spPr>
          <a:xfrm>
            <a:off x="1302385" y="138430"/>
            <a:ext cx="425450" cy="6492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58982" y="1009650"/>
            <a:ext cx="54304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数学运算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294765" y="434975"/>
            <a:ext cx="426085" cy="1198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297940" y="2658110"/>
            <a:ext cx="426085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案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1" name="文本框 100" title=""/>
          <p:cNvSpPr txBox="1"/>
          <p:nvPr/>
        </p:nvSpPr>
        <p:spPr>
          <a:xfrm>
            <a:off x="1794510" y="5163820"/>
            <a:ext cx="9123045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求陌生函数最值时，可通过平方等变形手段，将陌生函数式转化为熟悉的函数式，再利用常见函数的性质求最值</a:t>
            </a:r>
            <a:r>
              <a:rPr lang="en-US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 b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1300480" y="5043170"/>
            <a:ext cx="426085" cy="156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4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796415" y="2224405"/>
                <a:ext cx="9120505" cy="2840990"/>
              </a:xfrm>
              <a:prstGeom prst="rect">
                <a:avLst/>
              </a:prstGeom>
              <a:noFill/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显然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 y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0,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原函数式两边平方后整理得：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-4=2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altLang="zh-CN" sz="2800" i="1">
                  <a:solidFill>
                    <a:srgbClr val="0000FF"/>
                  </a:solidFill>
                  <a:latin typeface="Cambria Math" panose="02040503050406030204" charset="0"/>
                  <a:ea typeface="楷体_GB2312" pitchFamily="49" charset="-122"/>
                  <a:cs typeface="Cambria Math" panose="02040503050406030204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由于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[-3,1],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易得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3-2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[0,4]</a:t>
                </a:r>
                <a:endParaRPr lang="zh-CN" altLang="en-US"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indent="0"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M=2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m=2,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楷体_GB2312" pitchFamily="49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415" y="2224405"/>
                <a:ext cx="9120505" cy="2840990"/>
              </a:xfrm>
              <a:prstGeom prst="rect">
                <a:avLst/>
              </a:prstGeom>
              <a:blipFill rotWithShape="1">
                <a:blip r:embed="rId3"/>
                <a:stretch>
                  <a:fillRect l="-56" t="-179" r="-49" b="-156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 animBg="1"/>
      <p:bldP spid="1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53403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51066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2574925" y="3345815"/>
            <a:ext cx="394462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函数的最大值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523230" y="4617085"/>
            <a:ext cx="36010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函数的最小值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174875" y="2708910"/>
            <a:ext cx="27400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4670425" y="3911600"/>
            <a:ext cx="261810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直观想象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501130" y="520128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7" grpId="2" animBg="1"/>
      <p:bldP spid="5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1852295" y="2879725"/>
            <a:ext cx="33572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6556375" y="3416300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2649220" y="4611370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7183120" y="5123180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  <p:bldP spid="6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122" name="Group 2" title=""/>
          <p:cNvGrpSpPr/>
          <p:nvPr/>
        </p:nvGrpSpPr>
        <p:grpSpPr>
          <a:xfrm>
            <a:off x="3013287" y="2450042"/>
            <a:ext cx="5511800" cy="2103967"/>
            <a:chOff x="144" y="1122"/>
            <a:chExt cx="4502" cy="2700"/>
          </a:xfrm>
        </p:grpSpPr>
        <p:grpSp>
          <p:nvGrpSpPr>
            <p:cNvPr id="5133" name="Group 3"/>
            <p:cNvGrpSpPr/>
            <p:nvPr/>
          </p:nvGrpSpPr>
          <p:grpSpPr>
            <a:xfrm>
              <a:off x="278" y="1182"/>
              <a:ext cx="4368" cy="2640"/>
              <a:chOff x="1392" y="1248"/>
              <a:chExt cx="4368" cy="2640"/>
            </a:xfrm>
          </p:grpSpPr>
          <p:sp>
            <p:nvSpPr>
              <p:cNvPr id="5156" name="Line 4"/>
              <p:cNvSpPr/>
              <p:nvPr/>
            </p:nvSpPr>
            <p:spPr>
              <a:xfrm>
                <a:off x="1392" y="3024"/>
                <a:ext cx="4368" cy="0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5157" name="Line 5"/>
              <p:cNvSpPr/>
              <p:nvPr/>
            </p:nvSpPr>
            <p:spPr>
              <a:xfrm flipH="1" flipV="1">
                <a:off x="1776" y="1248"/>
                <a:ext cx="0" cy="2640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5134" name="Freeform 6"/>
            <p:cNvSpPr/>
            <p:nvPr/>
          </p:nvSpPr>
          <p:spPr>
            <a:xfrm>
              <a:off x="672" y="1948"/>
              <a:ext cx="3102" cy="1496"/>
            </a:xfrm>
            <a:custGeom>
              <a:cxnLst>
                <a:cxn ang="0">
                  <a:pos x="0" y="1136"/>
                </a:cxn>
                <a:cxn ang="0">
                  <a:pos x="385" y="1328"/>
                </a:cxn>
                <a:cxn ang="0">
                  <a:pos x="1107" y="128"/>
                </a:cxn>
                <a:cxn ang="0">
                  <a:pos x="1876" y="560"/>
                </a:cxn>
                <a:cxn ang="0">
                  <a:pos x="2502" y="320"/>
                </a:cxn>
                <a:cxn ang="0">
                  <a:pos x="3009" y="1020"/>
                </a:cxn>
                <a:cxn ang="0">
                  <a:pos x="3057" y="1098"/>
                </a:cxn>
              </a:cxnLst>
              <a:rect l="l" t="t" r="r" b="b"/>
              <a:pathLst>
                <a:path w="3102" h="1496">
                  <a:moveTo>
                    <a:pt x="0" y="1136"/>
                  </a:moveTo>
                  <a:cubicBezTo>
                    <a:pt x="100" y="1316"/>
                    <a:pt x="200" y="1496"/>
                    <a:pt x="385" y="1328"/>
                  </a:cubicBezTo>
                  <a:cubicBezTo>
                    <a:pt x="569" y="1160"/>
                    <a:pt x="858" y="256"/>
                    <a:pt x="1107" y="128"/>
                  </a:cubicBezTo>
                  <a:cubicBezTo>
                    <a:pt x="1355" y="0"/>
                    <a:pt x="1644" y="528"/>
                    <a:pt x="1876" y="560"/>
                  </a:cubicBezTo>
                  <a:cubicBezTo>
                    <a:pt x="2109" y="592"/>
                    <a:pt x="2313" y="243"/>
                    <a:pt x="2502" y="320"/>
                  </a:cubicBezTo>
                  <a:cubicBezTo>
                    <a:pt x="2691" y="397"/>
                    <a:pt x="2916" y="890"/>
                    <a:pt x="3009" y="1020"/>
                  </a:cubicBezTo>
                  <a:cubicBezTo>
                    <a:pt x="3102" y="1150"/>
                    <a:pt x="3047" y="1082"/>
                    <a:pt x="3057" y="1098"/>
                  </a:cubicBezTo>
                </a:path>
              </a:pathLst>
            </a:custGeom>
            <a:noFill/>
            <a:ln w="28575" cap="flat" cmpd="sng">
              <a:solidFill>
                <a:schemeClr val="accent4">
                  <a:lumMod val="7500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8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graphicFrame>
          <p:nvGraphicFramePr>
            <p:cNvPr id="5135" name="Object 7"/>
            <p:cNvGraphicFramePr>
              <a:graphicFrameLocks noChangeAspect="1"/>
            </p:cNvGraphicFramePr>
            <p:nvPr/>
          </p:nvGraphicFramePr>
          <p:xfrm>
            <a:off x="4395" y="2996"/>
            <a:ext cx="199" cy="3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8" r:id="rId2" imgW="101600" imgH="165100" progId="Equation.DSMT4">
                    <p:embed/>
                  </p:oleObj>
                </mc:Choice>
                <mc:Fallback>
                  <p:oleObj r:id="rId2" imgW="1016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395" y="2996"/>
                          <a:ext cx="199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8"/>
            <p:cNvGraphicFramePr>
              <a:graphicFrameLocks noChangeAspect="1"/>
            </p:cNvGraphicFramePr>
            <p:nvPr/>
          </p:nvGraphicFramePr>
          <p:xfrm>
            <a:off x="144" y="1122"/>
            <a:ext cx="479" cy="38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9" r:id="rId4" imgW="330200" imgH="203200" progId="Equation.DSMT4">
                    <p:embed/>
                  </p:oleObj>
                </mc:Choice>
                <mc:Fallback>
                  <p:oleObj r:id="rId4" imgW="330200" imgH="203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4" y="1122"/>
                          <a:ext cx="479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Object 9"/>
            <p:cNvGraphicFramePr>
              <a:graphicFrameLocks noChangeAspect="1"/>
            </p:cNvGraphicFramePr>
            <p:nvPr/>
          </p:nvGraphicFramePr>
          <p:xfrm>
            <a:off x="396" y="2930"/>
            <a:ext cx="294" cy="31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0" r:id="rId6" imgW="165100" imgH="177800" progId="Equation.DSMT4">
                    <p:embed/>
                  </p:oleObj>
                </mc:Choice>
                <mc:Fallback>
                  <p:oleObj r:id="rId6" imgW="165100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6" y="2930"/>
                          <a:ext cx="294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8" name="Line 10"/>
            <p:cNvSpPr/>
            <p:nvPr/>
          </p:nvSpPr>
          <p:spPr>
            <a:xfrm flipH="1">
              <a:off x="922" y="2958"/>
              <a:ext cx="0" cy="384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5139" name="Line 11"/>
            <p:cNvSpPr/>
            <p:nvPr/>
          </p:nvSpPr>
          <p:spPr>
            <a:xfrm flipH="1">
              <a:off x="3744" y="2948"/>
              <a:ext cx="0" cy="142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5140" name="Line 12"/>
            <p:cNvSpPr/>
            <p:nvPr/>
          </p:nvSpPr>
          <p:spPr>
            <a:xfrm flipH="1">
              <a:off x="2572" y="2526"/>
              <a:ext cx="0" cy="432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5141" name="Line 13"/>
            <p:cNvSpPr/>
            <p:nvPr/>
          </p:nvSpPr>
          <p:spPr>
            <a:xfrm flipH="1">
              <a:off x="1862" y="2094"/>
              <a:ext cx="0" cy="864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5142" name="Line 14"/>
            <p:cNvSpPr/>
            <p:nvPr/>
          </p:nvSpPr>
          <p:spPr>
            <a:xfrm flipH="1">
              <a:off x="3102" y="2238"/>
              <a:ext cx="0" cy="720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aphicFrame>
          <p:nvGraphicFramePr>
            <p:cNvPr id="5143" name="Object 15"/>
            <p:cNvGraphicFramePr>
              <a:graphicFrameLocks noChangeAspect="1"/>
            </p:cNvGraphicFramePr>
            <p:nvPr/>
          </p:nvGraphicFramePr>
          <p:xfrm>
            <a:off x="3640" y="2668"/>
            <a:ext cx="362" cy="29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1" r:id="rId8" imgW="203200" imgH="165100" progId="Equation.DSMT4">
                    <p:embed/>
                  </p:oleObj>
                </mc:Choice>
                <mc:Fallback>
                  <p:oleObj r:id="rId8" imgW="2032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640" y="2668"/>
                          <a:ext cx="362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4" name="Object 16"/>
            <p:cNvGraphicFramePr>
              <a:graphicFrameLocks noChangeAspect="1"/>
            </p:cNvGraphicFramePr>
            <p:nvPr/>
          </p:nvGraphicFramePr>
          <p:xfrm>
            <a:off x="1680" y="2956"/>
            <a:ext cx="339" cy="31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r:id="rId10" imgW="190500" imgH="177800" progId="Equation.DSMT4">
                    <p:embed/>
                  </p:oleObj>
                </mc:Choice>
                <mc:Fallback>
                  <p:oleObj r:id="rId10" imgW="190500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680" y="2956"/>
                          <a:ext cx="339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5" name="Object 17"/>
            <p:cNvGraphicFramePr>
              <a:graphicFrameLocks noChangeAspect="1"/>
            </p:cNvGraphicFramePr>
            <p:nvPr/>
          </p:nvGraphicFramePr>
          <p:xfrm>
            <a:off x="2976" y="3004"/>
            <a:ext cx="361" cy="31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r:id="rId12" imgW="203200" imgH="177800" progId="Equation.DSMT4">
                    <p:embed/>
                  </p:oleObj>
                </mc:Choice>
                <mc:Fallback>
                  <p:oleObj r:id="rId12" imgW="203200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976" y="3004"/>
                          <a:ext cx="361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6" name="Object 18"/>
            <p:cNvGraphicFramePr>
              <a:graphicFrameLocks noChangeAspect="1"/>
            </p:cNvGraphicFramePr>
            <p:nvPr/>
          </p:nvGraphicFramePr>
          <p:xfrm>
            <a:off x="2352" y="2956"/>
            <a:ext cx="338" cy="31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r:id="rId14" imgW="190500" imgH="177800" progId="Equation.DSMT4">
                    <p:embed/>
                  </p:oleObj>
                </mc:Choice>
                <mc:Fallback>
                  <p:oleObj r:id="rId14" imgW="190500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352" y="2956"/>
                          <a:ext cx="338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7" name="Object 19"/>
            <p:cNvGraphicFramePr>
              <a:graphicFrameLocks noChangeAspect="1"/>
            </p:cNvGraphicFramePr>
            <p:nvPr/>
          </p:nvGraphicFramePr>
          <p:xfrm>
            <a:off x="824" y="2662"/>
            <a:ext cx="226" cy="29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r:id="rId16" imgW="127000" imgH="165100" progId="Equation.DSMT4">
                    <p:embed/>
                  </p:oleObj>
                </mc:Choice>
                <mc:Fallback>
                  <p:oleObj r:id="rId16" imgW="1270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24" y="2662"/>
                          <a:ext cx="226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8" name="Line 20"/>
            <p:cNvSpPr/>
            <p:nvPr/>
          </p:nvSpPr>
          <p:spPr>
            <a:xfrm>
              <a:off x="662" y="2044"/>
              <a:ext cx="1210" cy="0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5149" name="Line 21"/>
            <p:cNvSpPr/>
            <p:nvPr/>
          </p:nvSpPr>
          <p:spPr>
            <a:xfrm>
              <a:off x="662" y="2236"/>
              <a:ext cx="2458" cy="0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5150" name="Line 22"/>
            <p:cNvSpPr/>
            <p:nvPr/>
          </p:nvSpPr>
          <p:spPr>
            <a:xfrm>
              <a:off x="662" y="2524"/>
              <a:ext cx="1930" cy="0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5151" name="Line 23"/>
            <p:cNvSpPr/>
            <p:nvPr/>
          </p:nvSpPr>
          <p:spPr>
            <a:xfrm>
              <a:off x="662" y="3350"/>
              <a:ext cx="250" cy="0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aphicFrame>
          <p:nvGraphicFramePr>
            <p:cNvPr id="5152" name="Object 24"/>
            <p:cNvGraphicFramePr>
              <a:graphicFrameLocks noChangeAspect="1"/>
            </p:cNvGraphicFramePr>
            <p:nvPr/>
          </p:nvGraphicFramePr>
          <p:xfrm>
            <a:off x="192" y="3196"/>
            <a:ext cx="438" cy="38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r:id="rId18" imgW="203200" imgH="177800" progId="Equation.DSMT4">
                    <p:embed/>
                  </p:oleObj>
                </mc:Choice>
                <mc:Fallback>
                  <p:oleObj r:id="rId18" imgW="203200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92" y="3196"/>
                          <a:ext cx="438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3" name="Object 25"/>
            <p:cNvGraphicFramePr>
              <a:graphicFrameLocks noChangeAspect="1"/>
            </p:cNvGraphicFramePr>
            <p:nvPr/>
          </p:nvGraphicFramePr>
          <p:xfrm>
            <a:off x="288" y="2428"/>
            <a:ext cx="274" cy="38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7" r:id="rId20" imgW="127000" imgH="177165" progId="Equation.DSMT4">
                    <p:embed/>
                  </p:oleObj>
                </mc:Choice>
                <mc:Fallback>
                  <p:oleObj r:id="rId20" imgW="127000" imgH="1771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88" y="2428"/>
                          <a:ext cx="274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4" name="Object 26"/>
            <p:cNvGraphicFramePr>
              <a:graphicFrameLocks noChangeAspect="1"/>
            </p:cNvGraphicFramePr>
            <p:nvPr/>
          </p:nvGraphicFramePr>
          <p:xfrm>
            <a:off x="192" y="1716"/>
            <a:ext cx="432" cy="37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8" r:id="rId22" imgW="190500" imgH="165100" progId="Equation.DSMT4">
                    <p:embed/>
                  </p:oleObj>
                </mc:Choice>
                <mc:Fallback>
                  <p:oleObj r:id="rId22" imgW="1905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92" y="1716"/>
                          <a:ext cx="432" cy="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5" name="Object 27"/>
            <p:cNvGraphicFramePr>
              <a:graphicFrameLocks noChangeAspect="1"/>
            </p:cNvGraphicFramePr>
            <p:nvPr/>
          </p:nvGraphicFramePr>
          <p:xfrm>
            <a:off x="288" y="2044"/>
            <a:ext cx="308" cy="43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9" r:id="rId24" imgW="127000" imgH="177165" progId="Equation.DSMT4">
                    <p:embed/>
                  </p:oleObj>
                </mc:Choice>
                <mc:Fallback>
                  <p:oleObj r:id="rId24" imgW="127000" imgH="1771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88" y="2044"/>
                          <a:ext cx="308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3" name="Text Box 28" title=""/>
          <p:cNvSpPr txBox="1"/>
          <p:nvPr/>
        </p:nvSpPr>
        <p:spPr>
          <a:xfrm>
            <a:off x="1464945" y="782320"/>
            <a:ext cx="936244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下图为某天的气温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随时间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变化图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请指出最高气温和最低气温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128" name="Text Box 33" title=""/>
          <p:cNvSpPr txBox="1"/>
          <p:nvPr/>
        </p:nvSpPr>
        <p:spPr>
          <a:xfrm>
            <a:off x="1464945" y="4878705"/>
            <a:ext cx="9362440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最高气温：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______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最低气温：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______</a:t>
            </a:r>
            <a:endParaRPr lang="en-US" altLang="zh-CN" sz="28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194" name="Group 2" title=""/>
          <p:cNvGrpSpPr/>
          <p:nvPr/>
        </p:nvGrpSpPr>
        <p:grpSpPr>
          <a:xfrm>
            <a:off x="8159327" y="448734"/>
            <a:ext cx="3088216" cy="3659716"/>
            <a:chOff x="3408" y="864"/>
            <a:chExt cx="2107" cy="2304"/>
          </a:xfrm>
        </p:grpSpPr>
        <p:sp>
          <p:nvSpPr>
            <p:cNvPr id="8206" name="Line 3"/>
            <p:cNvSpPr/>
            <p:nvPr/>
          </p:nvSpPr>
          <p:spPr>
            <a:xfrm>
              <a:off x="3408" y="2233"/>
              <a:ext cx="20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8207" name="Line 4"/>
            <p:cNvSpPr/>
            <p:nvPr/>
          </p:nvSpPr>
          <p:spPr>
            <a:xfrm flipH="1" flipV="1">
              <a:off x="4224" y="960"/>
              <a:ext cx="0" cy="22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pic>
          <p:nvPicPr>
            <p:cNvPr id="8208" name="Picture 5"/>
            <p:cNvPicPr>
              <a:picLocks noChangeAspect="1"/>
            </p:cNvPicPr>
            <p:nvPr/>
          </p:nvPicPr>
          <p:blipFill>
            <a:blip r:embed="rId2"/>
            <a:srcRect l="40579" t="41322" r="30435" b="2480"/>
            <a:stretch>
              <a:fillRect/>
            </a:stretch>
          </p:blipFill>
          <p:spPr>
            <a:xfrm flipV="1">
              <a:off x="3668" y="1417"/>
              <a:ext cx="1680" cy="16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09" name="Line 6"/>
            <p:cNvSpPr/>
            <p:nvPr/>
          </p:nvSpPr>
          <p:spPr>
            <a:xfrm flipH="1">
              <a:off x="4446" y="1422"/>
              <a:ext cx="0" cy="8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8210" name="Line 7"/>
            <p:cNvSpPr/>
            <p:nvPr/>
          </p:nvSpPr>
          <p:spPr>
            <a:xfrm rot="-5400000" flipH="1">
              <a:off x="4344" y="13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aphicFrame>
          <p:nvGraphicFramePr>
            <p:cNvPr id="8211" name="Object 8"/>
            <p:cNvGraphicFramePr>
              <a:graphicFrameLocks noChangeAspect="1"/>
            </p:cNvGraphicFramePr>
            <p:nvPr/>
          </p:nvGraphicFramePr>
          <p:xfrm>
            <a:off x="5232" y="2233"/>
            <a:ext cx="283" cy="28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0" r:id="rId3" imgW="139700" imgH="139700" progId="Equation.DSMT4">
                    <p:embed/>
                  </p:oleObj>
                </mc:Choice>
                <mc:Fallback>
                  <p:oleObj r:id="rId3" imgW="139700" imgH="139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32" y="2233"/>
                          <a:ext cx="283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2" name="Object 9"/>
            <p:cNvGraphicFramePr>
              <a:graphicFrameLocks noChangeAspect="1"/>
            </p:cNvGraphicFramePr>
            <p:nvPr/>
          </p:nvGraphicFramePr>
          <p:xfrm>
            <a:off x="3936" y="864"/>
            <a:ext cx="283" cy="33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1" r:id="rId5" imgW="139700" imgH="165100" progId="Equation.DSMT4">
                    <p:embed/>
                  </p:oleObj>
                </mc:Choice>
                <mc:Fallback>
                  <p:oleObj r:id="rId5" imgW="1397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36" y="864"/>
                          <a:ext cx="283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10"/>
            <p:cNvGraphicFramePr>
              <a:graphicFrameLocks noChangeAspect="1"/>
            </p:cNvGraphicFramePr>
            <p:nvPr/>
          </p:nvGraphicFramePr>
          <p:xfrm>
            <a:off x="4018" y="2210"/>
            <a:ext cx="235" cy="25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2" r:id="rId7" imgW="165100" imgH="177800" progId="Equation.DSMT4">
                    <p:embed/>
                  </p:oleObj>
                </mc:Choice>
                <mc:Fallback>
                  <p:oleObj r:id="rId7" imgW="165100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18" y="2210"/>
                          <a:ext cx="235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11"/>
            <p:cNvGraphicFramePr>
              <a:graphicFrameLocks noChangeAspect="1"/>
            </p:cNvGraphicFramePr>
            <p:nvPr/>
          </p:nvGraphicFramePr>
          <p:xfrm>
            <a:off x="3735" y="2222"/>
            <a:ext cx="289" cy="2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3" r:id="rId9" imgW="203200" imgH="165100" progId="Equation.DSMT4">
                    <p:embed/>
                  </p:oleObj>
                </mc:Choice>
                <mc:Fallback>
                  <p:oleObj r:id="rId9" imgW="2032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35" y="2222"/>
                          <a:ext cx="289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12"/>
            <p:cNvGraphicFramePr>
              <a:graphicFrameLocks noChangeAspect="1"/>
            </p:cNvGraphicFramePr>
            <p:nvPr/>
          </p:nvGraphicFramePr>
          <p:xfrm>
            <a:off x="4907" y="2224"/>
            <a:ext cx="181" cy="25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4" r:id="rId11" imgW="127000" imgH="177165" progId="Equation.DSMT4">
                    <p:embed/>
                  </p:oleObj>
                </mc:Choice>
                <mc:Fallback>
                  <p:oleObj r:id="rId11" imgW="127000" imgH="1771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07" y="2224"/>
                          <a:ext cx="181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6" name="Object 13"/>
            <p:cNvGraphicFramePr>
              <a:graphicFrameLocks noChangeAspect="1"/>
            </p:cNvGraphicFramePr>
            <p:nvPr/>
          </p:nvGraphicFramePr>
          <p:xfrm>
            <a:off x="4368" y="2261"/>
            <a:ext cx="163" cy="2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5" r:id="rId13" imgW="114300" imgH="165100" progId="Equation.DSMT4">
                    <p:embed/>
                  </p:oleObj>
                </mc:Choice>
                <mc:Fallback>
                  <p:oleObj r:id="rId13" imgW="1143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368" y="2261"/>
                          <a:ext cx="163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14"/>
            <p:cNvGraphicFramePr>
              <a:graphicFrameLocks noChangeAspect="1"/>
            </p:cNvGraphicFramePr>
            <p:nvPr/>
          </p:nvGraphicFramePr>
          <p:xfrm>
            <a:off x="3960" y="1349"/>
            <a:ext cx="181" cy="2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6" r:id="rId15" imgW="127000" imgH="165100" progId="Equation.DSMT4">
                    <p:embed/>
                  </p:oleObj>
                </mc:Choice>
                <mc:Fallback>
                  <p:oleObj r:id="rId15" imgW="1270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60" y="1349"/>
                          <a:ext cx="181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384300" y="1932305"/>
                <a:ext cx="6750050" cy="344995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二次函数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+3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的图象上有一个最高点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，即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微软雅黑" panose="020b0503020204020204" charset="-122"/>
                  </a:rPr>
                  <a:t>                </a:t>
                </a:r>
                <a:r>
                  <a:rPr lang="en-US" altLang="zh-CN" sz="2800">
                    <a:solidFill>
                      <a:srgbClr val="C0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微软雅黑" panose="020b0503020204020204" charset="-122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C00000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∀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，都有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故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+3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有最大值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当一个函数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的图象有最高点时，我们就说函数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有最大值．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932305"/>
                <a:ext cx="6750050" cy="3449955"/>
              </a:xfrm>
              <a:prstGeom prst="rect">
                <a:avLst/>
              </a:prstGeom>
              <a:blipFill rotWithShape="1">
                <a:blip r:embed="rId17"/>
                <a:stretch>
                  <a:fillRect l="-75" t="-1252" r="-66" b="-129"/>
                </a:stretch>
              </a:blipFill>
              <a:ln w="952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函数的最大值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函数的最大值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179830" y="1350645"/>
            <a:ext cx="6839585" cy="2889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一般地，设函数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的定义域为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如果存在实数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满足：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）对于任意的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，都有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2800" err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）存在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，使得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)=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那么，称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最大值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179830" y="4840605"/>
            <a:ext cx="969137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思考：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定义中能否去掉条件（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）？为什么？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pSp>
        <p:nvGrpSpPr>
          <p:cNvPr id="8194" name="Group 2" title=""/>
          <p:cNvGrpSpPr/>
          <p:nvPr/>
        </p:nvGrpSpPr>
        <p:grpSpPr>
          <a:xfrm>
            <a:off x="8177742" y="943399"/>
            <a:ext cx="3088216" cy="3659716"/>
            <a:chOff x="3408" y="864"/>
            <a:chExt cx="2107" cy="2304"/>
          </a:xfrm>
        </p:grpSpPr>
        <p:sp>
          <p:nvSpPr>
            <p:cNvPr id="8206" name="Line 3"/>
            <p:cNvSpPr/>
            <p:nvPr/>
          </p:nvSpPr>
          <p:spPr>
            <a:xfrm>
              <a:off x="3408" y="2233"/>
              <a:ext cx="20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8207" name="Line 4"/>
            <p:cNvSpPr/>
            <p:nvPr/>
          </p:nvSpPr>
          <p:spPr>
            <a:xfrm flipH="1" flipV="1">
              <a:off x="4224" y="960"/>
              <a:ext cx="0" cy="22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pic>
          <p:nvPicPr>
            <p:cNvPr id="8208" name="Picture 5"/>
            <p:cNvPicPr>
              <a:picLocks noChangeAspect="1"/>
            </p:cNvPicPr>
            <p:nvPr/>
          </p:nvPicPr>
          <p:blipFill>
            <a:blip r:embed="rId2"/>
            <a:srcRect l="40579" t="41322" r="30435" b="2480"/>
            <a:stretch>
              <a:fillRect/>
            </a:stretch>
          </p:blipFill>
          <p:spPr>
            <a:xfrm flipV="1">
              <a:off x="3668" y="1417"/>
              <a:ext cx="1680" cy="16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09" name="Line 6"/>
            <p:cNvSpPr/>
            <p:nvPr/>
          </p:nvSpPr>
          <p:spPr>
            <a:xfrm flipH="1">
              <a:off x="4446" y="1422"/>
              <a:ext cx="0" cy="8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8210" name="Line 7"/>
            <p:cNvSpPr/>
            <p:nvPr/>
          </p:nvSpPr>
          <p:spPr>
            <a:xfrm rot="-5400000" flipH="1">
              <a:off x="4344" y="13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aphicFrame>
          <p:nvGraphicFramePr>
            <p:cNvPr id="8211" name="Object 8"/>
            <p:cNvGraphicFramePr>
              <a:graphicFrameLocks noChangeAspect="1"/>
            </p:cNvGraphicFramePr>
            <p:nvPr/>
          </p:nvGraphicFramePr>
          <p:xfrm>
            <a:off x="5232" y="2233"/>
            <a:ext cx="283" cy="28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7" r:id="rId3" imgW="139700" imgH="139700" progId="Equation.DSMT4">
                    <p:embed/>
                  </p:oleObj>
                </mc:Choice>
                <mc:Fallback>
                  <p:oleObj r:id="rId3" imgW="139700" imgH="139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32" y="2233"/>
                          <a:ext cx="283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2" name="Object 9"/>
            <p:cNvGraphicFramePr>
              <a:graphicFrameLocks noChangeAspect="1"/>
            </p:cNvGraphicFramePr>
            <p:nvPr/>
          </p:nvGraphicFramePr>
          <p:xfrm>
            <a:off x="3936" y="864"/>
            <a:ext cx="283" cy="33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8" r:id="rId5" imgW="139700" imgH="165100" progId="Equation.DSMT4">
                    <p:embed/>
                  </p:oleObj>
                </mc:Choice>
                <mc:Fallback>
                  <p:oleObj r:id="rId5" imgW="1397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36" y="864"/>
                          <a:ext cx="283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10"/>
            <p:cNvGraphicFramePr>
              <a:graphicFrameLocks noChangeAspect="1"/>
            </p:cNvGraphicFramePr>
            <p:nvPr/>
          </p:nvGraphicFramePr>
          <p:xfrm>
            <a:off x="4018" y="2210"/>
            <a:ext cx="235" cy="25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9" r:id="rId7" imgW="165100" imgH="177800" progId="Equation.DSMT4">
                    <p:embed/>
                  </p:oleObj>
                </mc:Choice>
                <mc:Fallback>
                  <p:oleObj r:id="rId7" imgW="165100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18" y="2210"/>
                          <a:ext cx="235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11"/>
            <p:cNvGraphicFramePr>
              <a:graphicFrameLocks noChangeAspect="1"/>
            </p:cNvGraphicFramePr>
            <p:nvPr/>
          </p:nvGraphicFramePr>
          <p:xfrm>
            <a:off x="3735" y="2222"/>
            <a:ext cx="289" cy="2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0" r:id="rId9" imgW="203200" imgH="165100" progId="Equation.DSMT4">
                    <p:embed/>
                  </p:oleObj>
                </mc:Choice>
                <mc:Fallback>
                  <p:oleObj r:id="rId9" imgW="2032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35" y="2222"/>
                          <a:ext cx="289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12"/>
            <p:cNvGraphicFramePr>
              <a:graphicFrameLocks noChangeAspect="1"/>
            </p:cNvGraphicFramePr>
            <p:nvPr/>
          </p:nvGraphicFramePr>
          <p:xfrm>
            <a:off x="4907" y="2224"/>
            <a:ext cx="181" cy="25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1" r:id="rId11" imgW="127000" imgH="177165" progId="Equation.DSMT4">
                    <p:embed/>
                  </p:oleObj>
                </mc:Choice>
                <mc:Fallback>
                  <p:oleObj r:id="rId11" imgW="127000" imgH="1771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07" y="2224"/>
                          <a:ext cx="181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6" name="Object 13"/>
            <p:cNvGraphicFramePr>
              <a:graphicFrameLocks noChangeAspect="1"/>
            </p:cNvGraphicFramePr>
            <p:nvPr/>
          </p:nvGraphicFramePr>
          <p:xfrm>
            <a:off x="4368" y="2261"/>
            <a:ext cx="163" cy="2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2" r:id="rId13" imgW="114300" imgH="165100" progId="Equation.DSMT4">
                    <p:embed/>
                  </p:oleObj>
                </mc:Choice>
                <mc:Fallback>
                  <p:oleObj r:id="rId13" imgW="1143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368" y="2261"/>
                          <a:ext cx="163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14"/>
            <p:cNvGraphicFramePr>
              <a:graphicFrameLocks noChangeAspect="1"/>
            </p:cNvGraphicFramePr>
            <p:nvPr/>
          </p:nvGraphicFramePr>
          <p:xfrm>
            <a:off x="3960" y="1349"/>
            <a:ext cx="181" cy="23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3" r:id="rId15" imgW="127000" imgH="165100" progId="Equation.DSMT4">
                    <p:embed/>
                  </p:oleObj>
                </mc:Choice>
                <mc:Fallback>
                  <p:oleObj r:id="rId15" imgW="1270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60" y="1349"/>
                          <a:ext cx="181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 title=""/>
          <p:cNvSpPr/>
          <p:nvPr/>
        </p:nvSpPr>
        <p:spPr>
          <a:xfrm>
            <a:off x="587375" y="4775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1368425" y="1286510"/>
            <a:ext cx="945515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indent="535305" fontAlgn="auto">
              <a:lnSpc>
                <a:spcPct val="150000"/>
              </a:lnSpc>
            </a:pP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)＝－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＋6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＋8在[－2,1]上的最大值是(　　)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535305"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A．－8      B．13      C．17      D．8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368425" y="4308475"/>
            <a:ext cx="9455150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indent="535305" fontAlgn="auto">
              <a:lnSpc>
                <a:spcPct val="150000"/>
              </a:lnSpc>
            </a:pP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（观察图象即可）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304290" y="1076960"/>
            <a:ext cx="955294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请你给出一个存在最小值的函数，并画出它的图象．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函数的最小值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304290" y="1963420"/>
            <a:ext cx="9552940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请你仿照函数最大值的定义，给出函数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的最小值的定义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2660650" y="3496310"/>
            <a:ext cx="6839585" cy="2889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一般地，设函数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的定义域为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如果存在实数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满足：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）对于任意的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，都有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)≥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）存在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，使得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)=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那么，称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最小值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Text Box 2" title=""/>
          <p:cNvSpPr txBox="1"/>
          <p:nvPr/>
        </p:nvSpPr>
        <p:spPr>
          <a:xfrm>
            <a:off x="1519555" y="1020445"/>
            <a:ext cx="915289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下列函数是否存在最大值、最小值？函数在何处取得最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大值和最小值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并求出其值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9459" name="Object 3" title=""/>
          <p:cNvGraphicFramePr>
            <a:graphicFrameLocks noChangeAspect="1"/>
          </p:cNvGraphicFramePr>
          <p:nvPr/>
        </p:nvGraphicFramePr>
        <p:xfrm>
          <a:off x="1890395" y="2432685"/>
          <a:ext cx="3148330" cy="5035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2" imgW="1638300" imgH="165100" progId="Equation.DSMT4">
                  <p:embed/>
                </p:oleObj>
              </mc:Choice>
              <mc:Fallback>
                <p:oleObj r:id="rId2" imgW="16383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90395" y="2432685"/>
                        <a:ext cx="3148330" cy="50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 title=""/>
          <p:cNvGraphicFramePr>
            <a:graphicFrameLocks noChangeAspect="1"/>
          </p:cNvGraphicFramePr>
          <p:nvPr/>
        </p:nvGraphicFramePr>
        <p:xfrm>
          <a:off x="1890184" y="3074671"/>
          <a:ext cx="3450167" cy="5482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4" imgW="1930400" imgH="165100" progId="Equation.DSMT4">
                  <p:embed/>
                </p:oleObj>
              </mc:Choice>
              <mc:Fallback>
                <p:oleObj r:id="rId4" imgW="19304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90184" y="3074671"/>
                        <a:ext cx="3450167" cy="5482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 title=""/>
          <p:cNvGraphicFramePr>
            <a:graphicFrameLocks noChangeAspect="1"/>
          </p:cNvGraphicFramePr>
          <p:nvPr/>
        </p:nvGraphicFramePr>
        <p:xfrm>
          <a:off x="1890184" y="3785871"/>
          <a:ext cx="3435349" cy="546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6" imgW="1930400" imgH="165100" progId="Equation.DSMT4">
                  <p:embed/>
                </p:oleObj>
              </mc:Choice>
              <mc:Fallback>
                <p:oleObj r:id="rId6" imgW="19304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90184" y="3785871"/>
                        <a:ext cx="3435349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8" name="Text Box 6" title=""/>
          <p:cNvSpPr txBox="1"/>
          <p:nvPr/>
        </p:nvSpPr>
        <p:spPr>
          <a:xfrm>
            <a:off x="1519555" y="4403090"/>
            <a:ext cx="9152890" cy="2030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(1)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没有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;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      (2)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x=1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时取得最小值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；当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x=3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时取得最大值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      (3)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x=1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时取得最小值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；没有最大值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矩形 5" title=""/>
          <p:cNvSpPr/>
          <p:nvPr/>
        </p:nvSpPr>
        <p:spPr>
          <a:xfrm>
            <a:off x="587375" y="4775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 title=""/>
          <p:cNvSpPr/>
          <p:nvPr/>
        </p:nvSpPr>
        <p:spPr>
          <a:xfrm>
            <a:off x="587375" y="4775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1367790" y="1148080"/>
            <a:ext cx="9309735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2.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函数f(x)在[－2,2]上的图象如图，则此函数的最小值、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最大值分别是(　　)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" name="图片 1" title="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41920" y="2623185"/>
            <a:ext cx="2802255" cy="1959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 title=""/>
          <p:cNvSpPr txBox="1"/>
          <p:nvPr/>
        </p:nvSpPr>
        <p:spPr>
          <a:xfrm>
            <a:off x="1367790" y="2680335"/>
            <a:ext cx="6279515" cy="1383665"/>
          </a:xfrm>
          <a:prstGeom prst="rect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713740" algn="l"/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A．</a:t>
            </a:r>
            <a:r>
              <a:rPr 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(－2),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　　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B．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0,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713740" algn="l"/>
            <a:endParaRPr 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713740" algn="l"/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C．</a:t>
            </a:r>
            <a:r>
              <a:rPr 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(－2),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      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D．</a:t>
            </a:r>
            <a:r>
              <a:rPr 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(2),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59428" name="Rectangle 4" title=""/>
          <p:cNvSpPr/>
          <p:nvPr/>
        </p:nvSpPr>
        <p:spPr>
          <a:xfrm>
            <a:off x="4311439" y="1920452"/>
            <a:ext cx="358775" cy="523240"/>
          </a:xfrm>
          <a:prstGeom prst="rect">
            <a:avLst/>
          </a:prstGeom>
          <a:noFill/>
          <a:ln w="9525">
            <a:noFill/>
          </a:ln>
        </p:spPr>
        <p:txBody>
          <a:bodyPr wrap="none" lIns="90014" tIns="46808" rIns="90014" bIns="46808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endParaRPr lang="en-US" altLang="zh-CN" sz="28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534900" y="125095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2020,&quot;width&quot;:2610}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  <p:tag name="KSO_WPP_MARK_KEY" val="231f7b95-edf5-46ef-97b4-6e9e20fea76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192</Paragraphs>
  <Slides>25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42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Cambria Math</vt:lpstr>
      <vt:lpstr>等线</vt:lpstr>
      <vt:lpstr>方正姚体</vt:lpstr>
      <vt:lpstr>宋体</vt:lpstr>
      <vt:lpstr>幼圆</vt:lpstr>
      <vt:lpstr>楷体_GB2312</vt:lpstr>
      <vt:lpstr>Symbol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2023-07-06T13:49:12.773</cp:lastPrinted>
  <dcterms:created xsi:type="dcterms:W3CDTF">2023-07-06T13:49:12Z</dcterms:created>
  <dcterms:modified xsi:type="dcterms:W3CDTF">2023-07-06T05:49:12Z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