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817" r:id="rId5"/>
    <p:sldId id="1906" r:id="rId6"/>
    <p:sldId id="1819" r:id="rId7"/>
    <p:sldId id="1820" r:id="rId8"/>
    <p:sldId id="1943" r:id="rId9"/>
    <p:sldId id="1681" r:id="rId10"/>
    <p:sldId id="1813" r:id="rId11"/>
    <p:sldId id="1814" r:id="rId12"/>
    <p:sldId id="1815" r:id="rId13"/>
    <p:sldId id="1821" r:id="rId14"/>
    <p:sldId id="1823" r:id="rId15"/>
    <p:sldId id="1824" r:id="rId16"/>
    <p:sldId id="1825" r:id="rId17"/>
    <p:sldId id="1830" r:id="rId18"/>
    <p:sldId id="1831" r:id="rId19"/>
    <p:sldId id="1828" r:id="rId20"/>
    <p:sldId id="1829" r:id="rId21"/>
    <p:sldId id="1826" r:id="rId22"/>
    <p:sldId id="1869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7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93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2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13.wmf" /><Relationship Id="rId6" Type="http://schemas.openxmlformats.org/officeDocument/2006/relationships/image" Target="../media/image11.png" /><Relationship Id="rId7" Type="http://schemas.openxmlformats.org/officeDocument/2006/relationships/image" Target="../media/image14.png" /><Relationship Id="rId8" Type="http://schemas.openxmlformats.org/officeDocument/2006/relationships/vmlDrawing" Target="../drawings/vmlDrawing1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tags" Target="../tags/tag6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tags" Target="../tags/tag6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7.xml" /><Relationship Id="rId11" Type="http://schemas.openxmlformats.org/officeDocument/2006/relationships/tags" Target="../tags/tag78.xml" /><Relationship Id="rId12" Type="http://schemas.openxmlformats.org/officeDocument/2006/relationships/tags" Target="../tags/tag79.xml" /><Relationship Id="rId13" Type="http://schemas.openxmlformats.org/officeDocument/2006/relationships/tags" Target="../tags/tag80.xml" /><Relationship Id="rId14" Type="http://schemas.openxmlformats.org/officeDocument/2006/relationships/tags" Target="../tags/tag81.xml" /><Relationship Id="rId15" Type="http://schemas.openxmlformats.org/officeDocument/2006/relationships/tags" Target="../tags/tag82.xml" /><Relationship Id="rId16" Type="http://schemas.openxmlformats.org/officeDocument/2006/relationships/tags" Target="../tags/tag83.xml" /><Relationship Id="rId17" Type="http://schemas.openxmlformats.org/officeDocument/2006/relationships/tags" Target="../tags/tag84.xml" /><Relationship Id="rId18" Type="http://schemas.openxmlformats.org/officeDocument/2006/relationships/tags" Target="../tags/tag85.xml" /><Relationship Id="rId19" Type="http://schemas.openxmlformats.org/officeDocument/2006/relationships/tags" Target="../tags/tag86.xml" /><Relationship Id="rId2" Type="http://schemas.openxmlformats.org/officeDocument/2006/relationships/tags" Target="../tags/tag69.xml" /><Relationship Id="rId20" Type="http://schemas.openxmlformats.org/officeDocument/2006/relationships/tags" Target="../tags/tag87.xml" /><Relationship Id="rId21" Type="http://schemas.openxmlformats.org/officeDocument/2006/relationships/tags" Target="../tags/tag88.xml" /><Relationship Id="rId22" Type="http://schemas.openxmlformats.org/officeDocument/2006/relationships/tags" Target="../tags/tag89.xml" /><Relationship Id="rId23" Type="http://schemas.openxmlformats.org/officeDocument/2006/relationships/tags" Target="../tags/tag90.xml" /><Relationship Id="rId24" Type="http://schemas.openxmlformats.org/officeDocument/2006/relationships/tags" Target="../tags/tag91.xml" /><Relationship Id="rId25" Type="http://schemas.openxmlformats.org/officeDocument/2006/relationships/tags" Target="../tags/tag92.xml" /><Relationship Id="rId3" Type="http://schemas.openxmlformats.org/officeDocument/2006/relationships/tags" Target="../tags/tag70.xml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tags" Target="../tags/tag73.xml" /><Relationship Id="rId7" Type="http://schemas.openxmlformats.org/officeDocument/2006/relationships/tags" Target="../tags/tag74.xml" /><Relationship Id="rId8" Type="http://schemas.openxmlformats.org/officeDocument/2006/relationships/tags" Target="../tags/tag75.xml" /><Relationship Id="rId9" Type="http://schemas.openxmlformats.org/officeDocument/2006/relationships/tags" Target="../tags/tag76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5.xml" /><Relationship Id="rId4" Type="http://schemas.openxmlformats.org/officeDocument/2006/relationships/image" Target="../media/image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6.xml" /><Relationship Id="rId4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3.4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函数的应用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 title=""/>
          <p:cNvSpPr txBox="1"/>
          <p:nvPr/>
        </p:nvSpPr>
        <p:spPr>
          <a:xfrm>
            <a:off x="8524875" y="-866775"/>
            <a:ext cx="30988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218" name="Group 2" title=""/>
          <p:cNvGrpSpPr/>
          <p:nvPr/>
        </p:nvGrpSpPr>
        <p:grpSpPr>
          <a:xfrm>
            <a:off x="3411310" y="2300393"/>
            <a:ext cx="4759023" cy="3242733"/>
            <a:chOff x="708" y="960"/>
            <a:chExt cx="3660" cy="1344"/>
          </a:xfrm>
        </p:grpSpPr>
        <p:grpSp>
          <p:nvGrpSpPr>
            <p:cNvPr id="9229" name="Group 3"/>
            <p:cNvGrpSpPr/>
            <p:nvPr/>
          </p:nvGrpSpPr>
          <p:grpSpPr>
            <a:xfrm>
              <a:off x="3062" y="1056"/>
              <a:ext cx="1306" cy="384"/>
              <a:chOff x="2774" y="1056"/>
              <a:chExt cx="1306" cy="384"/>
            </a:xfrm>
          </p:grpSpPr>
          <p:sp>
            <p:nvSpPr>
              <p:cNvPr id="8226" name="Text Box 4"/>
              <p:cNvSpPr txBox="1"/>
              <p:nvPr/>
            </p:nvSpPr>
            <p:spPr>
              <a:xfrm>
                <a:off x="2774" y="1128"/>
                <a:ext cx="238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marR="0" algn="just" defTabSz="914400" eaLnBrk="0" hangingPunct="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0" lang="zh-CN" altLang="zh-CN" sz="2400" b="0" kern="1200" cap="none" spc="0" normalizeH="0" baseline="0" noProof="1">
                  <a:solidFill>
                    <a:srgbClr val="0000FF"/>
                  </a:solidFill>
                  <a:latin typeface="幼圆" panose="02010509060101010101" charset="-122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251" name="Rectangle 5"/>
              <p:cNvSpPr/>
              <p:nvPr/>
            </p:nvSpPr>
            <p:spPr>
              <a:xfrm>
                <a:off x="2784" y="1056"/>
                <a:ext cx="1296" cy="384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2400"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9230" name="Group 6"/>
            <p:cNvGrpSpPr/>
            <p:nvPr/>
          </p:nvGrpSpPr>
          <p:grpSpPr>
            <a:xfrm>
              <a:off x="2964" y="1920"/>
              <a:ext cx="1404" cy="384"/>
              <a:chOff x="2676" y="1920"/>
              <a:chExt cx="1404" cy="384"/>
            </a:xfrm>
          </p:grpSpPr>
          <p:sp>
            <p:nvSpPr>
              <p:cNvPr id="9248" name="Rectangle 7"/>
              <p:cNvSpPr/>
              <p:nvPr/>
            </p:nvSpPr>
            <p:spPr>
              <a:xfrm>
                <a:off x="2784" y="1920"/>
                <a:ext cx="1296" cy="384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2400"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8225" name="Text Box 8"/>
              <p:cNvSpPr txBox="1"/>
              <p:nvPr/>
            </p:nvSpPr>
            <p:spPr>
              <a:xfrm>
                <a:off x="2676" y="1981"/>
                <a:ext cx="238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marR="0" algn="just" defTabSz="914400" eaLnBrk="0" hangingPunct="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0" lang="zh-CN" altLang="zh-CN" sz="2400" b="0" kern="1200" cap="none" spc="0" normalizeH="0" baseline="0" noProof="1">
                  <a:solidFill>
                    <a:srgbClr val="0000FF"/>
                  </a:solidFill>
                  <a:latin typeface="幼圆" panose="02010509060101010101" charset="-122"/>
                  <a:ea typeface="幼圆" panose="02010509060101010101" charset="-122"/>
                  <a:cs typeface="+mn-cs"/>
                </a:endParaRPr>
              </a:p>
            </p:txBody>
          </p:sp>
        </p:grpSp>
        <p:grpSp>
          <p:nvGrpSpPr>
            <p:cNvPr id="9231" name="Group 9"/>
            <p:cNvGrpSpPr/>
            <p:nvPr/>
          </p:nvGrpSpPr>
          <p:grpSpPr>
            <a:xfrm>
              <a:off x="2014" y="960"/>
              <a:ext cx="1058" cy="384"/>
              <a:chOff x="2014" y="960"/>
              <a:chExt cx="1058" cy="384"/>
            </a:xfrm>
          </p:grpSpPr>
          <p:sp>
            <p:nvSpPr>
              <p:cNvPr id="9246" name="Line 10"/>
              <p:cNvSpPr/>
              <p:nvPr/>
            </p:nvSpPr>
            <p:spPr>
              <a:xfrm>
                <a:off x="2064" y="1344"/>
                <a:ext cx="1008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8223" name="Text Box 11"/>
              <p:cNvSpPr txBox="1"/>
              <p:nvPr/>
            </p:nvSpPr>
            <p:spPr>
              <a:xfrm>
                <a:off x="2014" y="960"/>
                <a:ext cx="238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marR="0" algn="just" defTabSz="914400" eaLnBrk="0" hangingPunct="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0" lang="zh-CN" altLang="zh-CN" sz="2400" b="0" kern="1200" cap="none" spc="0" normalizeH="0" baseline="0" noProof="1">
                  <a:solidFill>
                    <a:srgbClr val="0000FF"/>
                  </a:solidFill>
                  <a:latin typeface="幼圆" panose="02010509060101010101" charset="-122"/>
                  <a:ea typeface="幼圆" panose="02010509060101010101" charset="-122"/>
                  <a:cs typeface="+mn-cs"/>
                </a:endParaRPr>
              </a:p>
            </p:txBody>
          </p:sp>
        </p:grpSp>
        <p:grpSp>
          <p:nvGrpSpPr>
            <p:cNvPr id="9232" name="Group 12"/>
            <p:cNvGrpSpPr/>
            <p:nvPr/>
          </p:nvGrpSpPr>
          <p:grpSpPr>
            <a:xfrm>
              <a:off x="3358" y="1440"/>
              <a:ext cx="403" cy="480"/>
              <a:chOff x="3358" y="1440"/>
              <a:chExt cx="403" cy="480"/>
            </a:xfrm>
          </p:grpSpPr>
          <p:sp>
            <p:nvSpPr>
              <p:cNvPr id="9244" name="Line 13"/>
              <p:cNvSpPr/>
              <p:nvPr/>
            </p:nvSpPr>
            <p:spPr>
              <a:xfrm flipH="1">
                <a:off x="3761" y="1440"/>
                <a:ext cx="0" cy="48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8221" name="Text Box 14"/>
              <p:cNvSpPr txBox="1"/>
              <p:nvPr/>
            </p:nvSpPr>
            <p:spPr>
              <a:xfrm>
                <a:off x="3358" y="1535"/>
                <a:ext cx="238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marR="0" algn="just" defTabSz="914400" eaLnBrk="0" hangingPunct="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0" lang="zh-CN" altLang="zh-CN" sz="2400" b="0" kern="1200" cap="none" spc="0" normalizeH="0" baseline="0" noProof="1">
                  <a:solidFill>
                    <a:srgbClr val="0000FF"/>
                  </a:solidFill>
                  <a:latin typeface="幼圆" panose="02010509060101010101" charset="-122"/>
                  <a:ea typeface="幼圆" panose="02010509060101010101" charset="-122"/>
                  <a:cs typeface="+mn-cs"/>
                </a:endParaRPr>
              </a:p>
            </p:txBody>
          </p:sp>
        </p:grpSp>
        <p:grpSp>
          <p:nvGrpSpPr>
            <p:cNvPr id="9233" name="Group 15"/>
            <p:cNvGrpSpPr/>
            <p:nvPr/>
          </p:nvGrpSpPr>
          <p:grpSpPr>
            <a:xfrm>
              <a:off x="2014" y="1824"/>
              <a:ext cx="1058" cy="336"/>
              <a:chOff x="2014" y="1824"/>
              <a:chExt cx="1058" cy="336"/>
            </a:xfrm>
          </p:grpSpPr>
          <p:sp>
            <p:nvSpPr>
              <p:cNvPr id="9242" name="Line 16"/>
              <p:cNvSpPr/>
              <p:nvPr/>
            </p:nvSpPr>
            <p:spPr>
              <a:xfrm flipH="1">
                <a:off x="2112" y="2160"/>
                <a:ext cx="960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8219" name="Text Box 17"/>
              <p:cNvSpPr txBox="1"/>
              <p:nvPr/>
            </p:nvSpPr>
            <p:spPr>
              <a:xfrm>
                <a:off x="2014" y="1824"/>
                <a:ext cx="238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marR="0" algn="just" defTabSz="914400" eaLnBrk="0" hangingPunct="0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0" lang="zh-CN" altLang="zh-CN" sz="2400" b="0" kern="1200" cap="none" spc="0" normalizeH="0" baseline="0" noProof="1">
                  <a:solidFill>
                    <a:srgbClr val="0000FF"/>
                  </a:solidFill>
                  <a:latin typeface="幼圆" panose="02010509060101010101" charset="-122"/>
                  <a:ea typeface="幼圆" panose="02010509060101010101" charset="-122"/>
                  <a:cs typeface="+mn-cs"/>
                </a:endParaRPr>
              </a:p>
            </p:txBody>
          </p:sp>
        </p:grpSp>
        <p:grpSp>
          <p:nvGrpSpPr>
            <p:cNvPr id="9234" name="Group 18"/>
            <p:cNvGrpSpPr/>
            <p:nvPr/>
          </p:nvGrpSpPr>
          <p:grpSpPr>
            <a:xfrm>
              <a:off x="708" y="997"/>
              <a:ext cx="1404" cy="1307"/>
              <a:chOff x="708" y="997"/>
              <a:chExt cx="1404" cy="1307"/>
            </a:xfrm>
          </p:grpSpPr>
          <p:grpSp>
            <p:nvGrpSpPr>
              <p:cNvPr id="9235" name="Group 19"/>
              <p:cNvGrpSpPr/>
              <p:nvPr/>
            </p:nvGrpSpPr>
            <p:grpSpPr>
              <a:xfrm>
                <a:off x="708" y="997"/>
                <a:ext cx="1404" cy="1307"/>
                <a:chOff x="708" y="997"/>
                <a:chExt cx="1404" cy="1307"/>
              </a:xfrm>
            </p:grpSpPr>
            <p:sp>
              <p:nvSpPr>
                <p:cNvPr id="9237" name="Rectangle 20"/>
                <p:cNvSpPr/>
                <p:nvPr/>
              </p:nvSpPr>
              <p:spPr>
                <a:xfrm>
                  <a:off x="816" y="1920"/>
                  <a:ext cx="1296" cy="3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sz="2400"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  <p:sp>
              <p:nvSpPr>
                <p:cNvPr id="8214" name="Text Box 21"/>
                <p:cNvSpPr txBox="1"/>
                <p:nvPr/>
              </p:nvSpPr>
              <p:spPr>
                <a:xfrm>
                  <a:off x="708" y="1933"/>
                  <a:ext cx="238" cy="1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R="0" algn="just" defTabSz="914400" ea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defRPr/>
                  </a:pPr>
                  <a:endParaRPr kumimoji="0" lang="zh-CN" altLang="zh-CN" sz="2400" b="0" kern="1200" cap="none" spc="0" normalizeH="0" baseline="0" noProof="1">
                    <a:solidFill>
                      <a:srgbClr val="0000FF"/>
                    </a:solidFill>
                    <a:latin typeface="幼圆" panose="02010509060101010101" charset="-122"/>
                    <a:ea typeface="幼圆" panose="02010509060101010101" charset="-122"/>
                    <a:cs typeface="+mn-cs"/>
                  </a:endParaRPr>
                </a:p>
              </p:txBody>
            </p:sp>
            <p:grpSp>
              <p:nvGrpSpPr>
                <p:cNvPr id="9239" name="Group 22"/>
                <p:cNvGrpSpPr/>
                <p:nvPr/>
              </p:nvGrpSpPr>
              <p:grpSpPr>
                <a:xfrm>
                  <a:off x="708" y="997"/>
                  <a:ext cx="1356" cy="443"/>
                  <a:chOff x="708" y="997"/>
                  <a:chExt cx="1356" cy="443"/>
                </a:xfrm>
              </p:grpSpPr>
              <p:sp>
                <p:nvSpPr>
                  <p:cNvPr id="9240" name="Text Box 23"/>
                  <p:cNvSpPr txBox="1"/>
                  <p:nvPr/>
                </p:nvSpPr>
                <p:spPr>
                  <a:xfrm>
                    <a:off x="708" y="997"/>
                    <a:ext cx="238" cy="19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algn="just" eaLnBrk="0" hangingPunct="0">
                      <a:lnSpc>
                        <a:spcPct val="100000"/>
                      </a:lnSpc>
                    </a:pPr>
                    <a:endParaRPr lang="zh-CN" altLang="zh-CN" sz="2400" b="0">
                      <a:solidFill>
                        <a:srgbClr val="0000FF"/>
                      </a:solidFill>
                      <a:latin typeface="幼圆" panose="02010509060101010101" charset="-122"/>
                      <a:ea typeface="幼圆" panose="02010509060101010101" charset="-122"/>
                    </a:endParaRPr>
                  </a:p>
                </p:txBody>
              </p:sp>
              <p:sp>
                <p:nvSpPr>
                  <p:cNvPr id="9241" name="Rectangle 24"/>
                  <p:cNvSpPr/>
                  <p:nvPr/>
                </p:nvSpPr>
                <p:spPr>
                  <a:xfrm>
                    <a:off x="816" y="1056"/>
                    <a:ext cx="1248" cy="38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endParaRPr lang="zh-CN" altLang="en-US" sz="2400">
                      <a:latin typeface="幼圆" panose="02010509060101010101" charset="-122"/>
                      <a:ea typeface="幼圆" panose="02010509060101010101" charset="-122"/>
                    </a:endParaRPr>
                  </a:p>
                </p:txBody>
              </p:sp>
            </p:grpSp>
          </p:grpSp>
          <p:sp>
            <p:nvSpPr>
              <p:cNvPr id="9236" name="Line 25"/>
              <p:cNvSpPr/>
              <p:nvPr/>
            </p:nvSpPr>
            <p:spPr>
              <a:xfrm flipH="1">
                <a:off x="1440" y="1440"/>
                <a:ext cx="0" cy="48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359450" name="Text Box 26" title=""/>
          <p:cNvSpPr txBox="1"/>
          <p:nvPr/>
        </p:nvSpPr>
        <p:spPr>
          <a:xfrm>
            <a:off x="3641725" y="2732405"/>
            <a:ext cx="20091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实际问题 </a:t>
            </a:r>
            <a:endParaRPr lang="zh-CN" altLang="en-US" sz="2400" b="0">
              <a:solidFill>
                <a:srgbClr val="00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1" name="Text Box 27" title=""/>
          <p:cNvSpPr txBox="1"/>
          <p:nvPr/>
        </p:nvSpPr>
        <p:spPr>
          <a:xfrm>
            <a:off x="6627495" y="2743835"/>
            <a:ext cx="1993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数学模型</a:t>
            </a:r>
            <a:r>
              <a:rPr lang="zh-CN" altLang="en-US" sz="2400" b="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lang="zh-CN" altLang="en-US" sz="2400" b="0">
              <a:solidFill>
                <a:srgbClr val="00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2" name="Text Box 28" title=""/>
          <p:cNvSpPr txBox="1"/>
          <p:nvPr/>
        </p:nvSpPr>
        <p:spPr>
          <a:xfrm>
            <a:off x="3699933" y="4694343"/>
            <a:ext cx="153246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实际问题    的解 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3" name="Text Box 29" title=""/>
          <p:cNvSpPr txBox="1"/>
          <p:nvPr/>
        </p:nvSpPr>
        <p:spPr>
          <a:xfrm>
            <a:off x="6344920" y="4686935"/>
            <a:ext cx="18249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数学模型</a:t>
            </a:r>
            <a:endParaRPr lang="zh-CN" altLang="en-US" sz="2400">
              <a:solidFill>
                <a:srgbClr val="00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的解</a:t>
            </a:r>
            <a:r>
              <a:rPr lang="zh-CN" altLang="en-US" sz="2400" b="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lang="zh-CN" altLang="en-US" sz="2400" b="0">
              <a:solidFill>
                <a:srgbClr val="00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4" name="Text Box 30" title=""/>
          <p:cNvSpPr txBox="1"/>
          <p:nvPr/>
        </p:nvSpPr>
        <p:spPr>
          <a:xfrm>
            <a:off x="5214620" y="2772410"/>
            <a:ext cx="1536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抽象概括</a:t>
            </a:r>
            <a:r>
              <a:rPr kumimoji="0" lang="zh-CN" altLang="en-US" sz="2400" b="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kumimoji="0" lang="zh-CN" altLang="en-US" sz="2400" b="0" kern="1200" cap="none" spc="0" normalizeH="0" baseline="0" noProof="1">
              <a:solidFill>
                <a:srgbClr val="CC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5" name="Text Box 31" title=""/>
          <p:cNvSpPr txBox="1"/>
          <p:nvPr/>
        </p:nvSpPr>
        <p:spPr>
          <a:xfrm>
            <a:off x="7348855" y="3464560"/>
            <a:ext cx="551815" cy="173101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推理演算</a:t>
            </a:r>
            <a:r>
              <a:rPr kumimoji="0" lang="zh-CN" altLang="en-US" sz="2400" b="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kumimoji="0" lang="zh-CN" altLang="en-US" sz="2400" b="0" kern="1200" cap="none" spc="0" normalizeH="0" baseline="0" noProof="1">
              <a:solidFill>
                <a:srgbClr val="CC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59456" name="Text Box 32" title=""/>
          <p:cNvSpPr txBox="1"/>
          <p:nvPr/>
        </p:nvSpPr>
        <p:spPr>
          <a:xfrm>
            <a:off x="5252721" y="4747260"/>
            <a:ext cx="127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还原说明</a:t>
            </a:r>
            <a:r>
              <a:rPr kumimoji="0" lang="zh-CN" altLang="en-US" sz="2000" b="0" kern="1200" cap="none" spc="0" normalizeH="0" baseline="0" noProof="1">
                <a:solidFill>
                  <a:srgbClr val="CC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endParaRPr kumimoji="0" lang="zh-CN" altLang="en-US" sz="2000" b="0" kern="1200" cap="none" spc="0" normalizeH="0" baseline="0" noProof="1">
              <a:solidFill>
                <a:srgbClr val="CC00FF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9227" name="Rectangle 36" title=""/>
          <p:cNvSpPr/>
          <p:nvPr/>
        </p:nvSpPr>
        <p:spPr>
          <a:xfrm>
            <a:off x="1346835" y="1487805"/>
            <a:ext cx="945134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使用数学模型解决实际问题的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基本步骤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如下：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228" name="Rectangle 41" title=""/>
          <p:cNvSpPr/>
          <p:nvPr/>
        </p:nvSpPr>
        <p:spPr>
          <a:xfrm>
            <a:off x="4845685" y="447675"/>
            <a:ext cx="232092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14" tIns="46808" rIns="90014" bIns="46808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方法总结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】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1" grpId="0"/>
      <p:bldP spid="359452" grpId="0"/>
      <p:bldP spid="359453" grpId="0"/>
      <p:bldP spid="359454" grpId="0"/>
      <p:bldP spid="359455" grpId="0"/>
      <p:bldP spid="3594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4" title=""/>
          <p:cNvSpPr/>
          <p:nvPr/>
        </p:nvSpPr>
        <p:spPr>
          <a:xfrm>
            <a:off x="1267460" y="655638"/>
            <a:ext cx="9657080" cy="3046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某车间有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名木工，要制作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把椅子和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课桌，已知制作一张课桌与制作一把椅子的工时之比为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，问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名工人应当如何分组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一组制作课桌，另一组制作椅子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，才能保证最快完成全部任务？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314" name="Rectangle 3" title=""/>
          <p:cNvSpPr/>
          <p:nvPr/>
        </p:nvSpPr>
        <p:spPr>
          <a:xfrm>
            <a:off x="1266825" y="3957955"/>
            <a:ext cx="965835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完成全部任务的时间就是两组中需要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用时较多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的那组所用的时间，因此要想最快完成任务，两组所用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时间之差应为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或越小越好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09550"/>
            <a:ext cx="320929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函数模型的综合应用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26663" name="Rectangle 7" title=""/>
              <p:cNvSpPr/>
              <p:nvPr/>
            </p:nvSpPr>
            <p:spPr>
              <a:xfrm>
                <a:off x="1374775" y="4085590"/>
                <a:ext cx="9443720" cy="102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ctr" anchorCtr="0">
                <a:spAutoFit/>
              </a:bodyPr>
              <a:lstStyle/>
              <a:p>
                <a:pPr algn="l">
                  <a:lnSpc>
                    <a:spcPct val="140000"/>
                  </a:lnSpc>
                  <a:buClrTx/>
                  <a:buSzTx/>
                  <a:buFontTx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制作200把椅子所需时间为函数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</a:rPr>
                  <a:t>g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(x)=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30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2800" b="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2666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75" y="4085590"/>
                <a:ext cx="9443720" cy="1024255"/>
              </a:xfrm>
              <a:prstGeom prst="rect">
                <a:avLst/>
              </a:prstGeom>
              <a:blipFill rotWithShape="1">
                <a:blip r:embed="rId2"/>
                <a:stretch>
                  <a:fillRect l="-67" t="-620" r="-67" b="-62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26666" name="Rectangle 10" title=""/>
              <p:cNvSpPr/>
              <p:nvPr/>
            </p:nvSpPr>
            <p:spPr>
              <a:xfrm>
                <a:off x="1374775" y="687070"/>
                <a:ext cx="9442450" cy="33585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 wrap="square" anchor="ctr" anchorCtr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</a:rPr>
                  <a:t>解析：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设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名工人制作课桌，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30-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名工人制作椅子；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由题意知，一个工人制作一张课桌与制作一把椅子用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时之比为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10</a:t>
                </a:r>
                <a:r>
                  <a:rPr lang="zh-CN" altLang="en-US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仿宋" panose="02010609060101010101" charset="-122"/>
                  </a:rPr>
                  <a:t>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7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，则一个工人制作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7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张课桌和制作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把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椅子所用时间相等，不妨设为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个时间单位，那么制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100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张课桌所需时间为函数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</a:rPr>
                  <a:t>f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</a:rPr>
                  <a:t>x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266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75" y="687070"/>
                <a:ext cx="9442450" cy="3358515"/>
              </a:xfrm>
              <a:prstGeom prst="rect">
                <a:avLst/>
              </a:prstGeom>
              <a:blipFill rotWithShape="1">
                <a:blip r:embed="rId3"/>
                <a:stretch>
                  <a:fillRect l="-54" t="-151" r="-47" b="-132"/>
                </a:stretch>
              </a:blip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670" name="Rectangle 14" title=""/>
          <p:cNvSpPr/>
          <p:nvPr/>
        </p:nvSpPr>
        <p:spPr>
          <a:xfrm>
            <a:off x="1374775" y="5145405"/>
            <a:ext cx="9443720" cy="694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则完成全部任务所需时间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g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}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09550"/>
            <a:ext cx="320929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函数模型的综合应用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3" grpId="0" animBg="1"/>
      <p:bldP spid="3266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8437" name="Rectangle 8" title=""/>
              <p:cNvSpPr/>
              <p:nvPr/>
            </p:nvSpPr>
            <p:spPr>
              <a:xfrm>
                <a:off x="1414780" y="899478"/>
                <a:ext cx="9361805" cy="45923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ctr" anchorCtr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取得最小值时最快完成全部任务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，解得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=12.5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N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*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以下判断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的大小：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</a:rPr>
                  <a:t>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1.19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30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  <a:sym typeface="+mn-ea"/>
                  </a:rPr>
                  <a:t>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1.11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所以，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</a:rPr>
                  <a:t>t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(12)=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1.19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843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80" y="899478"/>
                <a:ext cx="9361805" cy="4592320"/>
              </a:xfrm>
              <a:prstGeom prst="rect">
                <a:avLst/>
              </a:prstGeom>
              <a:blipFill rotWithShape="1">
                <a:blip r:embed="rId2"/>
                <a:stretch>
                  <a:fillRect l="-54" t="-104" r="-47" b="-10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09550"/>
            <a:ext cx="320929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函数模型的综合应用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8437" name="Rectangle 8" title=""/>
              <p:cNvSpPr/>
              <p:nvPr/>
            </p:nvSpPr>
            <p:spPr>
              <a:xfrm>
                <a:off x="1347470" y="809943"/>
                <a:ext cx="9361805" cy="330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ctr" anchorCtr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</a:rPr>
                  <a:t>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1.10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200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10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30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13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  <a:sym typeface="+mn-ea"/>
                  </a:rPr>
                  <a:t>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1.18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所以，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</a:rPr>
                  <a:t>t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(12)=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1.18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(12)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x=13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时，用时最少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843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470" y="809943"/>
                <a:ext cx="9361805" cy="3302000"/>
              </a:xfrm>
              <a:prstGeom prst="rect">
                <a:avLst/>
              </a:prstGeom>
              <a:blipFill rotWithShape="1">
                <a:blip r:embed="rId2"/>
                <a:stretch>
                  <a:fillRect l="-54" t="-144" r="-47" b="-14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347470" y="4349750"/>
            <a:ext cx="936180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名工人制作课桌，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名工人制作椅子，最快完成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全部任务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09550"/>
            <a:ext cx="320929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函数模型的综合应用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2" title=""/>
          <p:cNvSpPr txBox="1"/>
          <p:nvPr/>
        </p:nvSpPr>
        <p:spPr>
          <a:xfrm>
            <a:off x="1350010" y="1023620"/>
            <a:ext cx="9491345" cy="2749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某公司市场营销部的个人月收入与其每月的销售量成一次函数关系，其图象如图所示，由图中给出的信息可知，营销人员没有销售量时的收入是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5603" name="Picture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09" y="3921760"/>
            <a:ext cx="3170767" cy="2548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434465" y="687070"/>
            <a:ext cx="9511030" cy="3322320"/>
            <a:chOff x="2259" y="1082"/>
            <a:chExt cx="14978" cy="5232"/>
          </a:xfrm>
        </p:grpSpPr>
        <p:sp>
          <p:nvSpPr>
            <p:cNvPr id="24578" name="Text Box 2"/>
            <p:cNvSpPr txBox="1"/>
            <p:nvPr/>
          </p:nvSpPr>
          <p:spPr>
            <a:xfrm>
              <a:off x="2259" y="1082"/>
              <a:ext cx="14979" cy="52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R="0" defTabSz="914400" fontAlgn="auto">
                <a:lnSpc>
                  <a:spcPct val="15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【</a:t>
              </a:r>
              <a:r>
                <a:rPr kumimoji="0" lang="zh-CN" altLang="en-US" sz="2800" kern="1200" cap="none" spc="0" normalizeH="0" baseline="0" noProof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解析</a:t>
              </a:r>
              <a:r>
                <a:rPr kumimoji="0" lang="en-US" altLang="zh-CN" sz="2800" kern="1200" cap="none" spc="0" normalizeH="0" baseline="0" noProof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】</a:t>
              </a: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设函数解析式为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kx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+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≠0),</a:t>
              </a:r>
              <a:endPara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marR="0" defTabSz="914400" fontAlgn="auto">
                <a:lnSpc>
                  <a:spcPct val="15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函数图象过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(1,800),(2,1 300),</a:t>
              </a: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则</a:t>
              </a:r>
              <a:endPara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marR="0" defTabSz="914400" fontAlgn="auto">
                <a:lnSpc>
                  <a:spcPct val="15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解得</a:t>
              </a:r>
              <a:endPara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marR="0" defTabSz="914400" fontAlgn="auto">
                <a:lnSpc>
                  <a:spcPct val="15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∴解析式为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=500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+300,</a:t>
              </a:r>
              <a:endPara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marR="0" defTabSz="914400" fontAlgn="auto">
                <a:lnSpc>
                  <a:spcPct val="15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=0</a:t>
              </a: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时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kumimoji="0" lang="en-US" altLang="zh-CN" sz="2800" i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=300.∴</a:t>
              </a: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营销人员没有销售量时的收入是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300</a:t>
              </a:r>
              <a:r>
                <a:rPr kumimoji="0" lang="zh-CN" altLang="en-US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元</a:t>
              </a:r>
              <a:r>
                <a:rPr kumimoji="0" lang="en-US" altLang="zh-CN" sz="2800" kern="1200" cap="none" spc="0" normalizeH="0" baseline="0" noProof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kumimoji="0" lang="en-US" altLang="zh-CN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11156" y="2150"/>
            <a:ext cx="2593" cy="139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2" imgW="1651000" imgH="736600" progId="Equation.DSMT4">
                    <p:embed/>
                  </p:oleObj>
                </mc:Choice>
                <mc:Fallback>
                  <p:oleObj r:id="rId2" imgW="1651000" imgH="736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56" y="2150"/>
                          <a:ext cx="2593" cy="1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3698" y="3068"/>
            <a:ext cx="1576" cy="13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4" imgW="1002665" imgH="735965" progId="Equation.DSMT4">
                    <p:embed/>
                  </p:oleObj>
                </mc:Choice>
                <mc:Fallback>
                  <p:oleObj r:id="rId4" imgW="1002665" imgH="7359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98" y="3068"/>
                          <a:ext cx="1576" cy="1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3" name="Picture 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09" y="4019550"/>
            <a:ext cx="3170767" cy="2548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947400" y="12687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250315" y="854710"/>
            <a:ext cx="9594850" cy="353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某工厂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年来某产品的总产量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与时间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的函数关系如图所示，则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年总产量增长速度越来越快；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年总产量增长速度越来越慢；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③第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年后，这种产品停止生产；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④第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年后，这种产品年产量持续增长．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上述说法中正确的是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_________. </a:t>
            </a:r>
            <a:endParaRPr lang="en-US" altLang="zh-CN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555" name="Picture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3556" y="4518026"/>
            <a:ext cx="2582333" cy="17123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Text Box 2" title=""/>
          <p:cNvSpPr txBox="1"/>
          <p:nvPr/>
        </p:nvSpPr>
        <p:spPr>
          <a:xfrm>
            <a:off x="1393190" y="760730"/>
            <a:ext cx="9404985" cy="3969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由图可知前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年的总产量增长速度是越来越快；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而图象在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t∈(3,8)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上平行于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轴，说明总产量没有变化，所以第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年后该产品停止生产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因此只有①③正确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①③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555" name="Picture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b="3226"/>
          <a:stretch>
            <a:fillRect/>
          </a:stretch>
        </p:blipFill>
        <p:spPr>
          <a:xfrm>
            <a:off x="6999605" y="4765675"/>
            <a:ext cx="2582545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322070" y="880110"/>
            <a:ext cx="959485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某商场把商品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按标价的八折售出，仍可获利30%，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若商品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的进价为100元，则标价是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1435" y="3538220"/>
            <a:ext cx="9595485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zh-CN" sz="2800">
                <a:solidFill>
                  <a:srgbClr val="C00000"/>
                </a:solidFill>
                <a:ea typeface="宋体" panose="02010600030101010101" pitchFamily="2" charset="-122"/>
              </a:rPr>
              <a:t>【解析】</a:t>
            </a:r>
            <a:endParaRPr lang="zh-CN" sz="280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indent="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设标价为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，则实际售价为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80%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，获利30%，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80%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－100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</a:rPr>
              <a:t>÷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100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30%⇒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162.5.</a:t>
            </a:r>
            <a:endParaRPr lang="en-US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2" title=""/>
          <p:cNvSpPr txBox="1"/>
          <p:nvPr/>
        </p:nvSpPr>
        <p:spPr>
          <a:xfrm>
            <a:off x="1299210" y="821690"/>
            <a:ext cx="9472295" cy="82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到目前为止，我们已经学习了哪些常用函数？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72740" name="Text Box 4" title=""/>
          <p:cNvSpPr txBox="1"/>
          <p:nvPr/>
        </p:nvSpPr>
        <p:spPr>
          <a:xfrm>
            <a:off x="1311275" y="1746250"/>
            <a:ext cx="945959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一次函数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y=ax+b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a≠0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4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二次函数: </a:t>
            </a:r>
            <a:r>
              <a:rPr lang="en-US" altLang="zh-CN" sz="4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y=ax</a:t>
            </a:r>
            <a:r>
              <a:rPr lang="en-US" altLang="zh-CN" sz="40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a≠0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4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幂 函 数:</a:t>
            </a:r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y=x</a:t>
            </a:r>
            <a:r>
              <a:rPr lang="en-US" altLang="zh-CN" sz="4000" i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4000" i="1" baseline="30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常见函数模型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321435" y="1109345"/>
            <a:ext cx="9594850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4.</a:t>
            </a:r>
            <a:r>
              <a:rPr lang="zh-CN" sz="3200">
                <a:solidFill>
                  <a:srgbClr val="482AF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以墙为一边，用篱笆围成长方形的场地，再用平行于一边的篱笆隔开，已知篱笆的总长为定值</a:t>
            </a:r>
            <a:r>
              <a:rPr lang="en-US" altLang="zh-CN" sz="3200">
                <a:solidFill>
                  <a:srgbClr val="482AF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3200" i="1">
                <a:solidFill>
                  <a:srgbClr val="482AFE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sz="3200">
                <a:solidFill>
                  <a:srgbClr val="482AF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，则这块场地的最大面积为</a:t>
            </a:r>
            <a:r>
              <a:rPr lang="zh-CN" sz="3200" u="sng">
                <a:solidFill>
                  <a:srgbClr val="482AF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482AF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321435" y="4326255"/>
                <a:ext cx="9595485" cy="8458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sz="2800" b="1">
                    <a:solidFill>
                      <a:srgbClr val="C00000"/>
                    </a:solidFill>
                    <a:ea typeface="宋体" panose="02010600030101010101" pitchFamily="2" charset="-122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sz="3200">
                  <a:solidFill>
                    <a:srgbClr val="C00000"/>
                  </a:solidFill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35" y="4326255"/>
                <a:ext cx="9595485" cy="845820"/>
              </a:xfrm>
              <a:prstGeom prst="rect">
                <a:avLst/>
              </a:prstGeom>
              <a:blipFill rotWithShape="1">
                <a:blip r:embed="rId2"/>
                <a:stretch>
                  <a:fillRect l="-53" t="-601" r="-46" b="-526"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09550"/>
            <a:ext cx="210058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课堂练习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23055" y="3547745"/>
            <a:ext cx="39446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106795" y="3425190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74875" y="270891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000500" y="52012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7052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02715" y="548005"/>
            <a:ext cx="932370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函数应用要做好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翻译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工作：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46630" y="4425315"/>
            <a:ext cx="2564130" cy="721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文字语言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372350" y="4425315"/>
            <a:ext cx="2628265" cy="721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符号语言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497070" y="2215515"/>
            <a:ext cx="3223895" cy="7818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图形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语言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箭头连接符 5" title=""/>
          <p:cNvCxnSpPr/>
          <p:nvPr/>
        </p:nvCxnSpPr>
        <p:spPr>
          <a:xfrm flipH="1">
            <a:off x="3983990" y="3048000"/>
            <a:ext cx="1355725" cy="1254760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 title=""/>
          <p:cNvCxnSpPr/>
          <p:nvPr/>
        </p:nvCxnSpPr>
        <p:spPr>
          <a:xfrm flipV="1">
            <a:off x="4212590" y="3066415"/>
            <a:ext cx="1383665" cy="1264285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 title=""/>
          <p:cNvCxnSpPr/>
          <p:nvPr/>
        </p:nvCxnSpPr>
        <p:spPr>
          <a:xfrm>
            <a:off x="4890770" y="4907915"/>
            <a:ext cx="2390775" cy="8890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 title=""/>
          <p:cNvCxnSpPr/>
          <p:nvPr/>
        </p:nvCxnSpPr>
        <p:spPr>
          <a:xfrm flipH="1">
            <a:off x="4881880" y="4669155"/>
            <a:ext cx="2362835" cy="0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 title=""/>
          <p:cNvCxnSpPr/>
          <p:nvPr/>
        </p:nvCxnSpPr>
        <p:spPr>
          <a:xfrm>
            <a:off x="6475730" y="3057525"/>
            <a:ext cx="1428750" cy="1300480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 title=""/>
          <p:cNvCxnSpPr/>
          <p:nvPr/>
        </p:nvCxnSpPr>
        <p:spPr>
          <a:xfrm flipH="1" flipV="1">
            <a:off x="6703695" y="3060700"/>
            <a:ext cx="1429385" cy="1301115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3" title=""/>
          <p:cNvSpPr txBox="1"/>
          <p:nvPr/>
        </p:nvSpPr>
        <p:spPr>
          <a:xfrm>
            <a:off x="1274445" y="695960"/>
            <a:ext cx="9519285" cy="4569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某桶装水经营部每天的房租、人员工资等固定成本为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元，每桶水的进价是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销售单价与日均销售量的关系如下表所示：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请根据以上数据作出分析，这个经营部怎样定价才能获得最大利润？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2325" name="表格 12324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57071" y="2480733"/>
          <a:ext cx="8153400" cy="1437640"/>
        </p:xfrm>
        <a:graphic>
          <a:graphicData uri="http://schemas.openxmlformats.org/drawingml/2006/table">
            <a:tbl>
              <a:tblPr/>
              <a:tblGrid>
                <a:gridCol w="2692400"/>
                <a:gridCol w="756285"/>
                <a:gridCol w="791210"/>
                <a:gridCol w="707390"/>
                <a:gridCol w="711200"/>
                <a:gridCol w="732155"/>
                <a:gridCol w="914400"/>
                <a:gridCol w="848360"/>
              </a:tblGrid>
              <a:tr h="71882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销售单价（元）</a:t>
                      </a:r>
                      <a:endParaRPr lang="zh-CN" altLang="en-US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6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7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8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9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11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12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20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日均销售量（桶）</a:t>
                      </a:r>
                      <a:endParaRPr lang="zh-CN" altLang="en-US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480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440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400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360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320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280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535" b="1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240</a:t>
                      </a:r>
                      <a:endParaRPr lang="en-US" altLang="zh-CN" sz="2535" b="1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05" marR="90005" marT="46790" marB="46790" anchor="ctr">
                    <a:lnL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 title=""/>
          <p:cNvSpPr txBox="1"/>
          <p:nvPr/>
        </p:nvSpPr>
        <p:spPr>
          <a:xfrm>
            <a:off x="1274445" y="5455285"/>
            <a:ext cx="951928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如何将文字语言、表格语言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翻译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成符号语言？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0955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8708" name="Text Box 4" title=""/>
          <p:cNvSpPr txBox="1"/>
          <p:nvPr/>
        </p:nvSpPr>
        <p:spPr>
          <a:xfrm>
            <a:off x="1365250" y="855980"/>
            <a:ext cx="9401810" cy="5262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根据表可知，销售单价每增加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元，日均销售量就减少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40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桶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kumimoji="0" lang="en-US" altLang="zh-CN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设在进价基础上增加</a:t>
            </a:r>
            <a:r>
              <a:rPr kumimoji="0" lang="en-US" altLang="zh-CN" sz="32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元后，日均销售利润为</a:t>
            </a:r>
            <a:r>
              <a:rPr kumimoji="0" lang="en-US" altLang="zh-CN" sz="32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元，而在此情况下的</a:t>
            </a:r>
            <a:r>
              <a:rPr kumimoji="0" lang="zh-CN" altLang="en-US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日均销售量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为：</a:t>
            </a:r>
            <a:endParaRPr kumimoji="0" lang="zh-CN" altLang="en-US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480-40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kumimoji="0" lang="en-US" altLang="zh-CN" sz="32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-1)=520-40</a:t>
            </a:r>
            <a:r>
              <a:rPr kumimoji="0" lang="en-US" altLang="zh-CN" sz="32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（桶）</a:t>
            </a:r>
            <a:endParaRPr kumimoji="0" lang="zh-CN" altLang="en-US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</a:t>
            </a:r>
            <a:r>
              <a:rPr kumimoji="0" lang="en-US" altLang="zh-CN" sz="3200" i="1" kern="1200" cap="none" spc="0" normalizeH="0" baseline="0" noProof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x&gt;</a:t>
            </a:r>
            <a:r>
              <a:rPr kumimoji="0" lang="en-US" altLang="zh-CN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 </a:t>
            </a:r>
            <a:r>
              <a:rPr kumimoji="0" lang="zh-CN" altLang="en-US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kumimoji="0" lang="en-US" altLang="zh-CN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520-40</a:t>
            </a:r>
            <a:r>
              <a:rPr kumimoji="0" lang="en-US" altLang="zh-CN" sz="3200" i="1" kern="1200" cap="none" spc="0" normalizeH="0" baseline="0" noProof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x&gt;</a:t>
            </a:r>
            <a:r>
              <a:rPr kumimoji="0" lang="en-US" altLang="zh-CN" sz="3200" kern="1200" cap="none" spc="0" normalizeH="0" baseline="0" noProof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endParaRPr kumimoji="0" lang="en-US" altLang="zh-CN" sz="3200" kern="1200" cap="none" spc="0" normalizeH="0" baseline="0" noProof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kumimoji="0" lang="en-US" altLang="zh-CN" sz="3200" i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&lt;x&lt;</a:t>
            </a:r>
            <a:r>
              <a:rPr kumimoji="0" lang="en-US" altLang="zh-CN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13</a:t>
            </a:r>
            <a:r>
              <a:rPr kumimoji="0" lang="zh-CN" altLang="en-US" sz="32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kumimoji="0" lang="en-US" altLang="zh-CN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736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1844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197610" y="713105"/>
            <a:ext cx="9740900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于是可得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=(520-40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-200</a:t>
            </a:r>
            <a:endParaRPr kumimoji="0" lang="en-US" altLang="zh-CN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=-40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+520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-200, 0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&lt;x&lt;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13.</a:t>
            </a:r>
            <a:endParaRPr kumimoji="0" lang="en-US" altLang="zh-CN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易知，当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=6.5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有最大值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kumimoji="0" lang="en-US" altLang="zh-CN" sz="32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所以，只需将销售单价定为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11.5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元，就可获得最大的利润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736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1844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197610" y="4648200"/>
            <a:ext cx="974026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R="0" defTabSz="91440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步骤总结：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先将表格语言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翻译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成符号语言：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日均销售量为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520-40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再根据问题实际意义确定自变量的范围；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然后给出利润表达式；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最后根据函数模型确定最值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Text Box 7" title=""/>
          <p:cNvSpPr txBox="1"/>
          <p:nvPr/>
        </p:nvSpPr>
        <p:spPr>
          <a:xfrm>
            <a:off x="1390015" y="643255"/>
            <a:ext cx="942911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一辆汽车在某段路程中行驶的平均速率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v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的关系如图所示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求图中阴影部分的面积，并说明所求面积的实际含义；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假设这辆汽车的里程表在汽车行驶这段路程前的读数为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2004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，试建立行驶这段路程时汽车里程表读数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:100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的函数解析式，并画出相应的图象．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9385" y="3384550"/>
            <a:ext cx="3115310" cy="2940050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390015" y="3592830"/>
            <a:ext cx="609600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阴影部分的面积为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50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90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75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65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 阴影部分的面积表示汽车在这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内行驶的路程为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0955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0295" y="3981450"/>
            <a:ext cx="2795270" cy="2638425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390015" y="3330575"/>
            <a:ext cx="94202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示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30" y="4316095"/>
            <a:ext cx="4156710" cy="2189480"/>
          </a:xfrm>
          <a:prstGeom prst="rect">
            <a:avLst/>
          </a:prstGeom>
        </p:spPr>
      </p:pic>
      <p:sp>
        <p:nvSpPr>
          <p:cNvPr id="6" name="Text Box 7" title=""/>
          <p:cNvSpPr txBox="1"/>
          <p:nvPr/>
        </p:nvSpPr>
        <p:spPr>
          <a:xfrm>
            <a:off x="1381125" y="600710"/>
            <a:ext cx="942911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一辆汽车在某段路程中行驶的平均速率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v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的关系如图所示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求图中阴影部分的面积，并说明所求面积的实际含义；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假设这辆汽车的里程表在汽车行驶这段路程前的读数为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2004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，试建立行驶这段路程时汽车里程表读数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:100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的函数解析式，并画出相应的图象．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0955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0490" y="3981450"/>
            <a:ext cx="2820035" cy="2661920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390015" y="3330575"/>
            <a:ext cx="942975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这个函数的图象如图所示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70" y="4034790"/>
            <a:ext cx="2992755" cy="2574925"/>
          </a:xfrm>
          <a:prstGeom prst="rect">
            <a:avLst/>
          </a:prstGeom>
        </p:spPr>
      </p:pic>
      <p:sp>
        <p:nvSpPr>
          <p:cNvPr id="7" name="Text Box 7" title=""/>
          <p:cNvSpPr txBox="1"/>
          <p:nvPr/>
        </p:nvSpPr>
        <p:spPr>
          <a:xfrm>
            <a:off x="1390015" y="600710"/>
            <a:ext cx="942911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一辆汽车在某段路程中行驶的平均速率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v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的关系如图所示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求图中阴影部分的面积，并说明所求面积的实际含义；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假设这辆汽车的里程表在汽车行驶这段路程前的读数为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2004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，试建立行驶这段路程时汽车里程表读数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:100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km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的函数解析式，并画出相应的图象．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1647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09550"/>
            <a:ext cx="2715260" cy="3689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函数模型的应用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4cc8dc4-166d-4be1-a5ea-9fbcd6f9f2d1}"/>
</p:tagLst>
</file>

<file path=ppt/tags/tag64.xml><?xml version="1.0" encoding="utf-8"?>
<p:tagLst xmlns:p="http://schemas.openxmlformats.org/presentationml/2006/main">
  <p:tag name="KSO_WM_UNIT_PLACING_PICTURE_USER_VIEWPORT" val="{&quot;height&quot;:2660,&quot;width&quot;:2820}"/>
</p:tagLst>
</file>

<file path=ppt/tags/tag65.xml><?xml version="1.0" encoding="utf-8"?>
<p:tagLst xmlns:p="http://schemas.openxmlformats.org/presentationml/2006/main">
  <p:tag name="KSO_WM_UNIT_PLACING_PICTURE_USER_VIEWPORT" val="{&quot;height&quot;:2660,&quot;width&quot;:2820}"/>
</p:tagLst>
</file>

<file path=ppt/tags/tag66.xml><?xml version="1.0" encoding="utf-8"?>
<p:tagLst xmlns:p="http://schemas.openxmlformats.org/presentationml/2006/main">
  <p:tag name="KSO_WM_UNIT_PLACING_PICTURE_USER_VIEWPORT" val="{&quot;height&quot;:2660,&quot;width&quot;:2820}"/>
</p:tagLst>
</file>

<file path=ppt/tags/tag67.xml><?xml version="1.0" encoding="utf-8"?>
<p:tagLst xmlns:p="http://schemas.openxmlformats.org/presentationml/2006/main">
  <p:tag name="KSO_WM_UNIT_PLACING_PICTURE_USER_VIEWPORT" val="{&quot;height&quot;:2696.6661417322834,&quot;width&quot;:4066.6661417322834}"/>
</p:tagLst>
</file>

<file path=ppt/tags/tag68.xml><?xml version="1.0" encoding="utf-8"?>
<p:tagLst xmlns:p="http://schemas.openxmlformats.org/presentationml/2006/main">
  <p:tag name="KSO_WM_UNIT_PLACING_PICTURE_USER_VIEWPORT" val="{&quot;height&quot;:2610,&quot;width&quot;:4067}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231f7b95-edf5-46ef-97b4-6e9e20fea76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157</Paragraphs>
  <Slides>25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9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宋体</vt:lpstr>
      <vt:lpstr>幼圆</vt:lpstr>
      <vt:lpstr>等线</vt:lpstr>
      <vt:lpstr>Cambria Math</vt:lpstr>
      <vt:lpstr>黑体</vt:lpstr>
      <vt:lpstr>方正姚体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2023-07-06T13:49:06.943</cp:lastPrinted>
  <dcterms:created xsi:type="dcterms:W3CDTF">2023-07-06T13:49:06Z</dcterms:created>
  <dcterms:modified xsi:type="dcterms:W3CDTF">2023-07-06T05:49:06Z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